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2_F8991BE1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sldIdLst>
    <p:sldId id="329" r:id="rId2"/>
    <p:sldId id="331" r:id="rId3"/>
    <p:sldId id="321" r:id="rId4"/>
    <p:sldId id="257" r:id="rId5"/>
    <p:sldId id="301" r:id="rId6"/>
    <p:sldId id="259" r:id="rId7"/>
    <p:sldId id="322" r:id="rId8"/>
    <p:sldId id="323" r:id="rId9"/>
    <p:sldId id="258" r:id="rId10"/>
    <p:sldId id="260" r:id="rId11"/>
    <p:sldId id="261" r:id="rId12"/>
    <p:sldId id="314" r:id="rId13"/>
    <p:sldId id="317" r:id="rId14"/>
    <p:sldId id="263" r:id="rId15"/>
    <p:sldId id="264" r:id="rId16"/>
    <p:sldId id="265" r:id="rId17"/>
    <p:sldId id="332" r:id="rId18"/>
    <p:sldId id="267" r:id="rId19"/>
    <p:sldId id="315" r:id="rId20"/>
    <p:sldId id="268" r:id="rId21"/>
    <p:sldId id="269" r:id="rId22"/>
    <p:sldId id="319" r:id="rId23"/>
    <p:sldId id="271" r:id="rId24"/>
    <p:sldId id="333" r:id="rId25"/>
    <p:sldId id="273" r:id="rId26"/>
    <p:sldId id="316" r:id="rId27"/>
    <p:sldId id="318" r:id="rId28"/>
    <p:sldId id="275" r:id="rId29"/>
    <p:sldId id="276" r:id="rId30"/>
    <p:sldId id="277" r:id="rId31"/>
    <p:sldId id="334" r:id="rId32"/>
    <p:sldId id="281" r:id="rId33"/>
    <p:sldId id="282" r:id="rId34"/>
    <p:sldId id="324" r:id="rId35"/>
    <p:sldId id="284" r:id="rId36"/>
    <p:sldId id="325" r:id="rId37"/>
    <p:sldId id="335" r:id="rId38"/>
    <p:sldId id="307" r:id="rId39"/>
    <p:sldId id="320" r:id="rId40"/>
    <p:sldId id="326" r:id="rId41"/>
    <p:sldId id="327" r:id="rId42"/>
    <p:sldId id="328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E71BCA-8413-45B1-AB03-4D22D6AC59F0}">
          <p14:sldIdLst>
            <p14:sldId id="329"/>
            <p14:sldId id="331"/>
            <p14:sldId id="321"/>
            <p14:sldId id="257"/>
            <p14:sldId id="301"/>
            <p14:sldId id="259"/>
            <p14:sldId id="322"/>
            <p14:sldId id="323"/>
            <p14:sldId id="258"/>
            <p14:sldId id="260"/>
            <p14:sldId id="261"/>
            <p14:sldId id="314"/>
            <p14:sldId id="317"/>
            <p14:sldId id="263"/>
            <p14:sldId id="264"/>
            <p14:sldId id="265"/>
            <p14:sldId id="332"/>
            <p14:sldId id="267"/>
            <p14:sldId id="315"/>
          </p14:sldIdLst>
        </p14:section>
        <p14:section name="Untitled Section" id="{D728AFBD-F57B-4015-A96B-16FEA7102715}">
          <p14:sldIdLst>
            <p14:sldId id="268"/>
            <p14:sldId id="269"/>
            <p14:sldId id="319"/>
            <p14:sldId id="271"/>
            <p14:sldId id="333"/>
            <p14:sldId id="273"/>
            <p14:sldId id="316"/>
            <p14:sldId id="318"/>
            <p14:sldId id="275"/>
            <p14:sldId id="276"/>
            <p14:sldId id="277"/>
            <p14:sldId id="334"/>
            <p14:sldId id="281"/>
            <p14:sldId id="282"/>
            <p14:sldId id="324"/>
            <p14:sldId id="284"/>
            <p14:sldId id="325"/>
            <p14:sldId id="335"/>
            <p14:sldId id="307"/>
            <p14:sldId id="320"/>
            <p14:sldId id="326"/>
            <p14:sldId id="327"/>
            <p14:sldId id="328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3D9F1A-7DEC-EEE0-A308-3277358FBE14}" name="1996solar@gmail.com" initials="1" userId="df2efd123afba2d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F9E1D"/>
    <a:srgbClr val="000760"/>
    <a:srgbClr val="7ABC32"/>
    <a:srgbClr val="2A5A06"/>
    <a:srgbClr val="33CC33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01" autoAdjust="0"/>
  </p:normalViewPr>
  <p:slideViewPr>
    <p:cSldViewPr>
      <p:cViewPr varScale="1">
        <p:scale>
          <a:sx n="73" d="100"/>
          <a:sy n="73" d="100"/>
        </p:scale>
        <p:origin x="980" y="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9156027826619"/>
          <c:y val="3.8804563871263666E-2"/>
          <c:w val="0.87219096399357843"/>
          <c:h val="0.78241667303722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UW+SUW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0-5</c:v>
                </c:pt>
                <c:pt idx="1">
                  <c:v>44723</c:v>
                </c:pt>
                <c:pt idx="2">
                  <c:v>44188</c:v>
                </c:pt>
                <c:pt idx="3">
                  <c:v>24-35</c:v>
                </c:pt>
                <c:pt idx="4">
                  <c:v>36-47</c:v>
                </c:pt>
                <c:pt idx="5">
                  <c:v>48-59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2.7E-2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7.6999999999999999E-2</c:v>
                </c:pt>
                <c:pt idx="5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1-4D9B-83A0-FAED628DC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St+SSt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0-5</c:v>
                </c:pt>
                <c:pt idx="1">
                  <c:v>44723</c:v>
                </c:pt>
                <c:pt idx="2">
                  <c:v>44188</c:v>
                </c:pt>
                <c:pt idx="3">
                  <c:v>24-35</c:v>
                </c:pt>
                <c:pt idx="4">
                  <c:v>36-47</c:v>
                </c:pt>
                <c:pt idx="5">
                  <c:v>48-59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6.3E-2</c:v>
                </c:pt>
                <c:pt idx="1">
                  <c:v>0.104</c:v>
                </c:pt>
                <c:pt idx="2">
                  <c:v>0.159</c:v>
                </c:pt>
                <c:pt idx="3">
                  <c:v>0.158</c:v>
                </c:pt>
                <c:pt idx="4">
                  <c:v>0.16500000000000001</c:v>
                </c:pt>
                <c:pt idx="5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1-4D9B-83A0-FAED628DC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MW+SW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0-5</c:v>
                </c:pt>
                <c:pt idx="1">
                  <c:v>44723</c:v>
                </c:pt>
                <c:pt idx="2">
                  <c:v>44188</c:v>
                </c:pt>
                <c:pt idx="3">
                  <c:v>24-35</c:v>
                </c:pt>
                <c:pt idx="4">
                  <c:v>36-47</c:v>
                </c:pt>
                <c:pt idx="5">
                  <c:v>48-59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4.2999999999999997E-2</c:v>
                </c:pt>
                <c:pt idx="1">
                  <c:v>3.5000000000000003E-2</c:v>
                </c:pt>
                <c:pt idx="2">
                  <c:v>3.4000000000000002E-2</c:v>
                </c:pt>
                <c:pt idx="3">
                  <c:v>3.3000000000000002E-2</c:v>
                </c:pt>
                <c:pt idx="4">
                  <c:v>0.03</c:v>
                </c:pt>
                <c:pt idx="5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81-4D9B-83A0-FAED628DCE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OW+OB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0-5</c:v>
                </c:pt>
                <c:pt idx="1">
                  <c:v>44723</c:v>
                </c:pt>
                <c:pt idx="2">
                  <c:v>44188</c:v>
                </c:pt>
                <c:pt idx="3">
                  <c:v>24-35</c:v>
                </c:pt>
                <c:pt idx="4">
                  <c:v>36-47</c:v>
                </c:pt>
                <c:pt idx="5">
                  <c:v>48-59</c:v>
                </c:pt>
              </c:strCache>
            </c:strRef>
          </c:cat>
          <c:val>
            <c:numRef>
              <c:f>Sheet1!$E$2:$E$7</c:f>
              <c:numCache>
                <c:formatCode>0.0%</c:formatCode>
                <c:ptCount val="6"/>
                <c:pt idx="0">
                  <c:v>9.1999999999999998E-2</c:v>
                </c:pt>
                <c:pt idx="1">
                  <c:v>5.6000000000000001E-2</c:v>
                </c:pt>
                <c:pt idx="2">
                  <c:v>4.9000000000000002E-2</c:v>
                </c:pt>
                <c:pt idx="3">
                  <c:v>4.4999999999999998E-2</c:v>
                </c:pt>
                <c:pt idx="4">
                  <c:v>4.2999999999999997E-2</c:v>
                </c:pt>
                <c:pt idx="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81-4D9B-83A0-FAED628DC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28192"/>
        <c:axId val="144329728"/>
      </c:barChart>
      <c:catAx>
        <c:axId val="14432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9728"/>
        <c:crosses val="autoZero"/>
        <c:auto val="1"/>
        <c:lblAlgn val="ctr"/>
        <c:lblOffset val="100"/>
        <c:noMultiLvlLbl val="0"/>
      </c:catAx>
      <c:valAx>
        <c:axId val="1443297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67459020452627E-2"/>
          <c:y val="1.817173972656403E-2"/>
          <c:w val="0.91775392462734606"/>
          <c:h val="0.8321498805186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7.2999999999999995E-2</c:v>
                </c:pt>
                <c:pt idx="1">
                  <c:v>1.9E-2</c:v>
                </c:pt>
                <c:pt idx="2">
                  <c:v>3.2000000000000001E-2</c:v>
                </c:pt>
                <c:pt idx="3">
                  <c:v>1.6E-2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D-4559-AB38-4F1B4EE37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5.6000000000000001E-2</c:v>
                </c:pt>
                <c:pt idx="1">
                  <c:v>0.03</c:v>
                </c:pt>
                <c:pt idx="2">
                  <c:v>2.9000000000000001E-2</c:v>
                </c:pt>
                <c:pt idx="3">
                  <c:v>1.9E-2</c:v>
                </c:pt>
                <c:pt idx="4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D-4559-AB38-4F1B4EE37D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2.29E-2</c:v>
                </c:pt>
                <c:pt idx="1">
                  <c:v>4.5100000000000001E-2</c:v>
                </c:pt>
                <c:pt idx="2">
                  <c:v>2.6599999999999999E-2</c:v>
                </c:pt>
                <c:pt idx="3">
                  <c:v>2.2499999999999999E-2</c:v>
                </c:pt>
                <c:pt idx="4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D-4559-AB38-4F1B4EE37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11872"/>
        <c:axId val="166011264"/>
      </c:barChart>
      <c:catAx>
        <c:axId val="1661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11264"/>
        <c:crosses val="autoZero"/>
        <c:auto val="1"/>
        <c:lblAlgn val="ctr"/>
        <c:lblOffset val="100"/>
        <c:noMultiLvlLbl val="0"/>
      </c:catAx>
      <c:valAx>
        <c:axId val="1660112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4247225120956"/>
          <c:y val="4.7087662541769847E-2"/>
          <c:w val="0.85742552811966466"/>
          <c:h val="0.76532897720245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8095238095238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50-4B18-A5A9-1620C55E81C3}"/>
                </c:ext>
              </c:extLst>
            </c:dLbl>
            <c:dLbl>
              <c:idx val="2"/>
              <c:layout>
                <c:manualLayout>
                  <c:x val="1.19047619047619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50-4B18-A5A9-1620C55E81C3}"/>
                </c:ext>
              </c:extLst>
            </c:dLbl>
            <c:dLbl>
              <c:idx val="3"/>
              <c:layout>
                <c:manualLayout>
                  <c:x val="-1.007589412769186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21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3800714669702E-2"/>
                      <c:h val="8.85538716971738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3450-4B18-A5A9-1620C55E8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UW+SUW</c:v>
                </c:pt>
                <c:pt idx="1">
                  <c:v>MSt+SSt</c:v>
                </c:pt>
                <c:pt idx="2">
                  <c:v>MW+SW</c:v>
                </c:pt>
                <c:pt idx="3">
                  <c:v>OW+Ob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8.5999999999999993E-2</c:v>
                </c:pt>
                <c:pt idx="1">
                  <c:v>0.193</c:v>
                </c:pt>
                <c:pt idx="2">
                  <c:v>5.0999999999999997E-2</c:v>
                </c:pt>
                <c:pt idx="3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F-415A-B666-56E5884D64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3452380952380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33530183727037E-2"/>
                      <c:h val="9.3930214645200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450-4B18-A5A9-1620C55E81C3}"/>
                </c:ext>
              </c:extLst>
            </c:dLbl>
            <c:dLbl>
              <c:idx val="1"/>
              <c:layout>
                <c:manualLayout>
                  <c:x val="2.23214285714285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50-4B18-A5A9-1620C55E81C3}"/>
                </c:ext>
              </c:extLst>
            </c:dLbl>
            <c:dLbl>
              <c:idx val="2"/>
              <c:layout>
                <c:manualLayout>
                  <c:x val="1.9345238095238096E-2"/>
                  <c:y val="8.0645144220399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50-4B18-A5A9-1620C55E81C3}"/>
                </c:ext>
              </c:extLst>
            </c:dLbl>
            <c:dLbl>
              <c:idx val="3"/>
              <c:layout>
                <c:manualLayout>
                  <c:x val="-4.1594725358126885E-3"/>
                  <c:y val="5.1075258006253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50-4B18-A5A9-1620C55E8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UW+SUW</c:v>
                </c:pt>
                <c:pt idx="1">
                  <c:v>MSt+SSt</c:v>
                </c:pt>
                <c:pt idx="2">
                  <c:v>MW+SW</c:v>
                </c:pt>
                <c:pt idx="3">
                  <c:v>OW+Ob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7.8700000000000006E-2</c:v>
                </c:pt>
                <c:pt idx="1">
                  <c:v>0.17899999999999999</c:v>
                </c:pt>
                <c:pt idx="2">
                  <c:v>4.3799999999999999E-2</c:v>
                </c:pt>
                <c:pt idx="3">
                  <c:v>4.24E-2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F-415A-B666-56E5884D64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297619047619048E-2"/>
                  <c:y val="-2.68817147401331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50-4B18-A5A9-1620C55E81C3}"/>
                </c:ext>
              </c:extLst>
            </c:dLbl>
            <c:dLbl>
              <c:idx val="1"/>
              <c:layout>
                <c:manualLayout>
                  <c:x val="1.93452380952380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50-4B18-A5A9-1620C55E81C3}"/>
                </c:ext>
              </c:extLst>
            </c:dLbl>
            <c:dLbl>
              <c:idx val="2"/>
              <c:layout>
                <c:manualLayout>
                  <c:x val="1.7857142857142856E-2"/>
                  <c:y val="-5.3763429480266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50-4B18-A5A9-1620C55E81C3}"/>
                </c:ext>
              </c:extLst>
            </c:dLbl>
            <c:dLbl>
              <c:idx val="3"/>
              <c:layout>
                <c:manualLayout>
                  <c:x val="8.9286278974164378E-3"/>
                  <c:y val="-1.3440857370066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50-4B18-A5A9-1620C55E8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UW+SUW</c:v>
                </c:pt>
                <c:pt idx="1">
                  <c:v>MSt+SSt</c:v>
                </c:pt>
                <c:pt idx="2">
                  <c:v>MW+SW</c:v>
                </c:pt>
                <c:pt idx="3">
                  <c:v>OW+Ob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7.4999999999999997E-2</c:v>
                </c:pt>
                <c:pt idx="1">
                  <c:v>0.16800000000000001</c:v>
                </c:pt>
                <c:pt idx="2">
                  <c:v>0.04</c:v>
                </c:pt>
                <c:pt idx="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F-415A-B666-56E5884D64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8809523809524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50-4B18-A5A9-1620C55E81C3}"/>
                </c:ext>
              </c:extLst>
            </c:dLbl>
            <c:dLbl>
              <c:idx val="1"/>
              <c:layout>
                <c:manualLayout>
                  <c:x val="1.6369047619047564E-2"/>
                  <c:y val="8.064514422039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50-4B18-A5A9-1620C55E81C3}"/>
                </c:ext>
              </c:extLst>
            </c:dLbl>
            <c:dLbl>
              <c:idx val="2"/>
              <c:layout>
                <c:manualLayout>
                  <c:x val="1.6369047619047509E-2"/>
                  <c:y val="2.6881714740133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50-4B18-A5A9-1620C55E81C3}"/>
                </c:ext>
              </c:extLst>
            </c:dLbl>
            <c:dLbl>
              <c:idx val="3"/>
              <c:layout>
                <c:manualLayout>
                  <c:x val="1.5472599057647914E-2"/>
                  <c:y val="2.9569886214146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50-4B18-A5A9-1620C55E8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1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UW+SUW</c:v>
                </c:pt>
                <c:pt idx="1">
                  <c:v>MSt+SSt</c:v>
                </c:pt>
                <c:pt idx="2">
                  <c:v>MW+SW</c:v>
                </c:pt>
                <c:pt idx="3">
                  <c:v>OW+Ob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7.51E-2</c:v>
                </c:pt>
                <c:pt idx="1">
                  <c:v>0.16309999999999999</c:v>
                </c:pt>
                <c:pt idx="2">
                  <c:v>3.8100000000000002E-2</c:v>
                </c:pt>
                <c:pt idx="3">
                  <c:v>5.2900000000000003E-2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F-415A-B666-56E5884D64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4096385542168676E-2"/>
                  <c:y val="2.1505371792106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4A-4631-BA56-17F6401C70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UW+SUW</c:v>
                </c:pt>
                <c:pt idx="1">
                  <c:v>MSt+SSt</c:v>
                </c:pt>
                <c:pt idx="2">
                  <c:v>MW+SW</c:v>
                </c:pt>
                <c:pt idx="3">
                  <c:v>OW+Ob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6.6799999999999998E-2</c:v>
                </c:pt>
                <c:pt idx="1">
                  <c:v>0.14810000000000001</c:v>
                </c:pt>
                <c:pt idx="2">
                  <c:v>3.27E-2</c:v>
                </c:pt>
                <c:pt idx="3">
                  <c:v>4.9399999999999999E-2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6-4212-ACFC-439702FB37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398976"/>
        <c:axId val="144413056"/>
      </c:barChart>
      <c:catAx>
        <c:axId val="1443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13056"/>
        <c:crosses val="autoZero"/>
        <c:auto val="1"/>
        <c:lblAlgn val="ctr"/>
        <c:lblOffset val="100"/>
        <c:noMultiLvlLbl val="0"/>
      </c:catAx>
      <c:valAx>
        <c:axId val="14441305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9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03684445104741E-2"/>
          <c:y val="3.0609550671837668E-2"/>
          <c:w val="0.90821769920269402"/>
          <c:h val="0.8321498805186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Eastern Samar</c:v>
                </c:pt>
                <c:pt idx="3">
                  <c:v>Northern Samar</c:v>
                </c:pt>
                <c:pt idx="4">
                  <c:v>Biliran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0.13200000000000001</c:v>
                </c:pt>
                <c:pt idx="1">
                  <c:v>8.3000000000000004E-2</c:v>
                </c:pt>
                <c:pt idx="2">
                  <c:v>8.4000000000000005E-2</c:v>
                </c:pt>
                <c:pt idx="3">
                  <c:v>9.5000000000000001E-2</c:v>
                </c:pt>
                <c:pt idx="4">
                  <c:v>7.4999999999999997E-2</c:v>
                </c:pt>
                <c:pt idx="5">
                  <c:v>5.8999999999999997E-2</c:v>
                </c:pt>
                <c:pt idx="6">
                  <c:v>7.2999999999999995E-2</c:v>
                </c:pt>
                <c:pt idx="7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E-4758-8E10-4D01812489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Eastern Samar</c:v>
                </c:pt>
                <c:pt idx="3">
                  <c:v>Northern Samar</c:v>
                </c:pt>
                <c:pt idx="4">
                  <c:v>Biliran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0.13100000000000001</c:v>
                </c:pt>
                <c:pt idx="1">
                  <c:v>8.2000000000000003E-2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6.9000000000000006E-2</c:v>
                </c:pt>
                <c:pt idx="5">
                  <c:v>5.0999999999999997E-2</c:v>
                </c:pt>
                <c:pt idx="6">
                  <c:v>6.4000000000000001E-2</c:v>
                </c:pt>
                <c:pt idx="7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E-4758-8E10-4D01812489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Eastern Samar</c:v>
                </c:pt>
                <c:pt idx="3">
                  <c:v>Northern Samar</c:v>
                </c:pt>
                <c:pt idx="4">
                  <c:v>Biliran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0.1116751269035533</c:v>
                </c:pt>
                <c:pt idx="1">
                  <c:v>7.2000080011201562E-2</c:v>
                </c:pt>
                <c:pt idx="2">
                  <c:v>6.8121713226130046E-2</c:v>
                </c:pt>
                <c:pt idx="3">
                  <c:v>7.5633970831569627E-2</c:v>
                </c:pt>
                <c:pt idx="4">
                  <c:v>6.5577516280132531E-2</c:v>
                </c:pt>
                <c:pt idx="5">
                  <c:v>4.9945535966434015E-2</c:v>
                </c:pt>
                <c:pt idx="6">
                  <c:v>6.7000000000000004E-2</c:v>
                </c:pt>
                <c:pt idx="7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E-4758-8E10-4D01812489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Eastern Samar</c:v>
                </c:pt>
                <c:pt idx="3">
                  <c:v>Northern Samar</c:v>
                </c:pt>
                <c:pt idx="4">
                  <c:v>Biliran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8.7999999999999995E-2</c:v>
                </c:pt>
                <c:pt idx="1">
                  <c:v>7.5999999999999998E-2</c:v>
                </c:pt>
                <c:pt idx="2">
                  <c:v>6.25E-2</c:v>
                </c:pt>
                <c:pt idx="3">
                  <c:v>8.8999999999999996E-2</c:v>
                </c:pt>
                <c:pt idx="4">
                  <c:v>6.3E-2</c:v>
                </c:pt>
                <c:pt idx="5">
                  <c:v>5.5E-2</c:v>
                </c:pt>
                <c:pt idx="6">
                  <c:v>6.2E-2</c:v>
                </c:pt>
                <c:pt idx="7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E-4758-8E10-4D01812489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5-4E75-9F1D-6835068DDC7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35-4E75-9F1D-6835068DDC70}"/>
              </c:ext>
            </c:extLst>
          </c:dPt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Eastern Samar</c:v>
                </c:pt>
                <c:pt idx="3">
                  <c:v>Northern Samar</c:v>
                </c:pt>
                <c:pt idx="4">
                  <c:v>Biliran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Sheet1!$F$2:$F$9</c:f>
              <c:numCache>
                <c:formatCode>0.0%</c:formatCode>
                <c:ptCount val="8"/>
                <c:pt idx="0">
                  <c:v>7.0499999999999993E-2</c:v>
                </c:pt>
                <c:pt idx="1">
                  <c:v>6.9900000000000004E-2</c:v>
                </c:pt>
                <c:pt idx="2">
                  <c:v>6.8400000000000002E-2</c:v>
                </c:pt>
                <c:pt idx="3">
                  <c:v>6.4000000000000001E-2</c:v>
                </c:pt>
                <c:pt idx="4">
                  <c:v>6.9000000000000006E-2</c:v>
                </c:pt>
                <c:pt idx="5">
                  <c:v>5.2499999999999998E-2</c:v>
                </c:pt>
                <c:pt idx="6">
                  <c:v>5.8299999999999998E-2</c:v>
                </c:pt>
                <c:pt idx="7">
                  <c:v>5.1499999999999997E-2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5-4E75-9F1D-6835068DD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468160"/>
        <c:axId val="155469696"/>
      </c:barChart>
      <c:catAx>
        <c:axId val="1554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9696"/>
        <c:crosses val="autoZero"/>
        <c:auto val="1"/>
        <c:lblAlgn val="ctr"/>
        <c:lblOffset val="100"/>
        <c:noMultiLvlLbl val="0"/>
      </c:catAx>
      <c:valAx>
        <c:axId val="1554696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13182786114"/>
          <c:y val="4.4744975907862257E-2"/>
          <c:w val="0.87580820086168476"/>
          <c:h val="0.75296196184432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6.9000000000000006E-2</c:v>
                </c:pt>
                <c:pt idx="1">
                  <c:v>0.11899999999999999</c:v>
                </c:pt>
                <c:pt idx="2">
                  <c:v>0.10299999999999999</c:v>
                </c:pt>
                <c:pt idx="3">
                  <c:v>3.5000000000000003E-2</c:v>
                </c:pt>
                <c:pt idx="4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F-4A7E-8C0C-B48B2568F7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9.1999999999999998E-2</c:v>
                </c:pt>
                <c:pt idx="1">
                  <c:v>8.6999999999999994E-2</c:v>
                </c:pt>
                <c:pt idx="2">
                  <c:v>7.6999999999999999E-2</c:v>
                </c:pt>
                <c:pt idx="3">
                  <c:v>3.1E-2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F-4A7E-8C0C-B48B2568F7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6.3E-2</c:v>
                </c:pt>
                <c:pt idx="1">
                  <c:v>8.6999999999999994E-2</c:v>
                </c:pt>
                <c:pt idx="2">
                  <c:v>6.9000000000000006E-2</c:v>
                </c:pt>
                <c:pt idx="3">
                  <c:v>3.2000000000000001E-2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F-4A7E-8C0C-B48B2568F7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5.1999999999999998E-2</c:v>
                </c:pt>
                <c:pt idx="1">
                  <c:v>8.7999999999999995E-2</c:v>
                </c:pt>
                <c:pt idx="2">
                  <c:v>5.8000000000000003E-2</c:v>
                </c:pt>
                <c:pt idx="3">
                  <c:v>2.7E-2</c:v>
                </c:pt>
                <c:pt idx="4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0F-4A7E-8C0C-B48B2568F7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51-46E5-8305-0BFCF234A583}"/>
              </c:ext>
            </c:extLst>
          </c:dPt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2.35E-2</c:v>
                </c:pt>
                <c:pt idx="1">
                  <c:v>7.2099999999999997E-2</c:v>
                </c:pt>
                <c:pt idx="2">
                  <c:v>4.36E-2</c:v>
                </c:pt>
                <c:pt idx="3">
                  <c:v>2.9700000000000001E-2</c:v>
                </c:pt>
                <c:pt idx="4">
                  <c:v>9.1800000000000007E-2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7-4C69-AC63-F99ECC192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272896"/>
        <c:axId val="156282880"/>
      </c:barChart>
      <c:catAx>
        <c:axId val="1562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82880"/>
        <c:crosses val="autoZero"/>
        <c:auto val="1"/>
        <c:lblAlgn val="ctr"/>
        <c:lblOffset val="100"/>
        <c:noMultiLvlLbl val="0"/>
      </c:catAx>
      <c:valAx>
        <c:axId val="1562828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0.29099999999999998</c:v>
                </c:pt>
                <c:pt idx="1">
                  <c:v>0.187</c:v>
                </c:pt>
                <c:pt idx="2">
                  <c:v>0.185</c:v>
                </c:pt>
                <c:pt idx="3">
                  <c:v>0.185</c:v>
                </c:pt>
                <c:pt idx="4">
                  <c:v>0.17100000000000001</c:v>
                </c:pt>
                <c:pt idx="5">
                  <c:v>0.14099999999999999</c:v>
                </c:pt>
                <c:pt idx="6">
                  <c:v>0.192</c:v>
                </c:pt>
                <c:pt idx="7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5-4DC2-A3CC-EFB66E1CFF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0.29399999999999998</c:v>
                </c:pt>
                <c:pt idx="1">
                  <c:v>0.17299999999999999</c:v>
                </c:pt>
                <c:pt idx="2">
                  <c:v>0.16900000000000001</c:v>
                </c:pt>
                <c:pt idx="3">
                  <c:v>0.16700000000000001</c:v>
                </c:pt>
                <c:pt idx="4">
                  <c:v>0.16300000000000001</c:v>
                </c:pt>
                <c:pt idx="5">
                  <c:v>0.113</c:v>
                </c:pt>
                <c:pt idx="6">
                  <c:v>0.184</c:v>
                </c:pt>
                <c:pt idx="7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25-4DC2-A3CC-EFB66E1CFF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0.26100000000000001</c:v>
                </c:pt>
                <c:pt idx="1">
                  <c:v>0.16200000000000001</c:v>
                </c:pt>
                <c:pt idx="2">
                  <c:v>0.14599999999999999</c:v>
                </c:pt>
                <c:pt idx="3">
                  <c:v>0.16</c:v>
                </c:pt>
                <c:pt idx="4">
                  <c:v>0.154</c:v>
                </c:pt>
                <c:pt idx="5">
                  <c:v>0.112</c:v>
                </c:pt>
                <c:pt idx="6">
                  <c:v>0.17</c:v>
                </c:pt>
                <c:pt idx="7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5-4DC2-A3CC-EFB66E1CFF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0.19769999999999999</c:v>
                </c:pt>
                <c:pt idx="1">
                  <c:v>0.16400000000000001</c:v>
                </c:pt>
                <c:pt idx="2">
                  <c:v>0.12759999999999999</c:v>
                </c:pt>
                <c:pt idx="3">
                  <c:v>0.1883</c:v>
                </c:pt>
                <c:pt idx="4">
                  <c:v>0.14399999999999999</c:v>
                </c:pt>
                <c:pt idx="5">
                  <c:v>0.11799999999999999</c:v>
                </c:pt>
                <c:pt idx="6">
                  <c:v>0.14000000000000001</c:v>
                </c:pt>
                <c:pt idx="7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5-4DC2-A3CC-EFB66E1CFF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2-436D-988B-28D528A3834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42-436D-988B-28D528A38341}"/>
              </c:ext>
            </c:extLst>
          </c:dPt>
          <c:cat>
            <c:strRef>
              <c:f>Sheet1!$A$2:$A$9</c:f>
              <c:strCache>
                <c:ptCount val="8"/>
                <c:pt idx="0">
                  <c:v>Samar</c:v>
                </c:pt>
                <c:pt idx="1">
                  <c:v>Leyte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Sheet1!$F$2:$F$9</c:f>
              <c:numCache>
                <c:formatCode>0.0%</c:formatCode>
                <c:ptCount val="8"/>
                <c:pt idx="0">
                  <c:v>0.16669999999999999</c:v>
                </c:pt>
                <c:pt idx="1">
                  <c:v>0.14990000000000001</c:v>
                </c:pt>
                <c:pt idx="2">
                  <c:v>0.1313</c:v>
                </c:pt>
                <c:pt idx="3">
                  <c:v>0.151</c:v>
                </c:pt>
                <c:pt idx="4">
                  <c:v>0.15459999999999999</c:v>
                </c:pt>
                <c:pt idx="5">
                  <c:v>0.1171</c:v>
                </c:pt>
                <c:pt idx="6">
                  <c:v>0.13089999999999999</c:v>
                </c:pt>
                <c:pt idx="7">
                  <c:v>0.1137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2-436D-988B-28D528A38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040512"/>
        <c:axId val="165042048"/>
      </c:barChart>
      <c:catAx>
        <c:axId val="1650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42048"/>
        <c:crosses val="autoZero"/>
        <c:auto val="1"/>
        <c:lblAlgn val="ctr"/>
        <c:lblOffset val="100"/>
        <c:noMultiLvlLbl val="0"/>
      </c:catAx>
      <c:valAx>
        <c:axId val="16504204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4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0.16700000000000001</c:v>
                </c:pt>
                <c:pt idx="1">
                  <c:v>0.245</c:v>
                </c:pt>
                <c:pt idx="2">
                  <c:v>0.214</c:v>
                </c:pt>
                <c:pt idx="3">
                  <c:v>7.3999999999999996E-2</c:v>
                </c:pt>
                <c:pt idx="4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6-4A72-B3B6-6FC46BDCEF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0.214</c:v>
                </c:pt>
                <c:pt idx="1">
                  <c:v>0.18099999999999999</c:v>
                </c:pt>
                <c:pt idx="2">
                  <c:v>0.14099999999999999</c:v>
                </c:pt>
                <c:pt idx="3">
                  <c:v>6.3E-2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6-4A72-B3B6-6FC46BDCEF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0.156</c:v>
                </c:pt>
                <c:pt idx="1">
                  <c:v>0.17299999999999999</c:v>
                </c:pt>
                <c:pt idx="2">
                  <c:v>0.14000000000000001</c:v>
                </c:pt>
                <c:pt idx="3">
                  <c:v>6.4000000000000001E-2</c:v>
                </c:pt>
                <c:pt idx="4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56-4A72-B3B6-6FC46BDCEF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0.13900000000000001</c:v>
                </c:pt>
                <c:pt idx="1">
                  <c:v>0.151</c:v>
                </c:pt>
                <c:pt idx="2">
                  <c:v>0.13500000000000001</c:v>
                </c:pt>
                <c:pt idx="3">
                  <c:v>5.5E-2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56-4A72-B3B6-6FC46BDCEF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Baybay City</c:v>
                </c:pt>
                <c:pt idx="2">
                  <c:v>Calbayog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7.7299999999999994E-2</c:v>
                </c:pt>
                <c:pt idx="1">
                  <c:v>0.12559999999999999</c:v>
                </c:pt>
                <c:pt idx="2">
                  <c:v>0.1164</c:v>
                </c:pt>
                <c:pt idx="3">
                  <c:v>5.3100000000000001E-2</c:v>
                </c:pt>
                <c:pt idx="4">
                  <c:v>0.21879999999999999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7-48DA-BCAA-63D20F34C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28448"/>
        <c:axId val="165138432"/>
      </c:barChart>
      <c:catAx>
        <c:axId val="1651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38432"/>
        <c:crosses val="autoZero"/>
        <c:auto val="1"/>
        <c:lblAlgn val="ctr"/>
        <c:lblOffset val="100"/>
        <c:noMultiLvlLbl val="0"/>
      </c:catAx>
      <c:valAx>
        <c:axId val="16513843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2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66074079642186E-2"/>
          <c:y val="1.8528493245290337E-2"/>
          <c:w val="0.90821769920269402"/>
          <c:h val="0.8321498805186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5.0999999999999997E-2</c:v>
                </c:pt>
                <c:pt idx="1">
                  <c:v>4.9000000000000002E-2</c:v>
                </c:pt>
                <c:pt idx="2">
                  <c:v>5.3999999999999999E-2</c:v>
                </c:pt>
                <c:pt idx="3">
                  <c:v>5.3999999999999999E-2</c:v>
                </c:pt>
                <c:pt idx="4">
                  <c:v>4.2000000000000003E-2</c:v>
                </c:pt>
                <c:pt idx="5">
                  <c:v>0.04</c:v>
                </c:pt>
                <c:pt idx="6">
                  <c:v>5.2999999999999999E-2</c:v>
                </c:pt>
                <c:pt idx="7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7-4516-9EB1-9FF7E74162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5.0999999999999997E-2</c:v>
                </c:pt>
                <c:pt idx="1">
                  <c:v>4.3999999999999997E-2</c:v>
                </c:pt>
                <c:pt idx="2">
                  <c:v>4.2000000000000003E-2</c:v>
                </c:pt>
                <c:pt idx="3">
                  <c:v>4.2000000000000003E-2</c:v>
                </c:pt>
                <c:pt idx="4">
                  <c:v>3.6999999999999998E-2</c:v>
                </c:pt>
                <c:pt idx="5">
                  <c:v>2.9000000000000001E-2</c:v>
                </c:pt>
                <c:pt idx="6">
                  <c:v>5.0999999999999997E-2</c:v>
                </c:pt>
                <c:pt idx="7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7-4516-9EB1-9FF7E74162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4.2000000000000003E-2</c:v>
                </c:pt>
                <c:pt idx="1">
                  <c:v>3.7999999999999999E-2</c:v>
                </c:pt>
                <c:pt idx="2">
                  <c:v>3.4000000000000002E-2</c:v>
                </c:pt>
                <c:pt idx="3">
                  <c:v>4.3999999999999997E-2</c:v>
                </c:pt>
                <c:pt idx="4">
                  <c:v>3.4000000000000002E-2</c:v>
                </c:pt>
                <c:pt idx="5">
                  <c:v>3.1E-2</c:v>
                </c:pt>
                <c:pt idx="6">
                  <c:v>4.7E-2</c:v>
                </c:pt>
                <c:pt idx="7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7-4516-9EB1-9FF7E74162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Sheet1!$E$2:$E$9</c:f>
              <c:numCache>
                <c:formatCode>0.0%</c:formatCode>
                <c:ptCount val="8"/>
                <c:pt idx="0">
                  <c:v>4.3999999999999997E-2</c:v>
                </c:pt>
                <c:pt idx="1">
                  <c:v>3.1E-2</c:v>
                </c:pt>
                <c:pt idx="2">
                  <c:v>3.4000000000000002E-2</c:v>
                </c:pt>
                <c:pt idx="3">
                  <c:v>3.6999999999999998E-2</c:v>
                </c:pt>
                <c:pt idx="4">
                  <c:v>3.6400000000000002E-2</c:v>
                </c:pt>
                <c:pt idx="5">
                  <c:v>3.3000000000000002E-2</c:v>
                </c:pt>
                <c:pt idx="6">
                  <c:v>4.3999999999999997E-2</c:v>
                </c:pt>
                <c:pt idx="7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B7-4516-9EB1-9FF7E74162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A-41EE-BB94-E7C2D1CB56D0}"/>
              </c:ext>
            </c:extLst>
          </c:dPt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Sheet1!$F$2:$F$9</c:f>
              <c:numCache>
                <c:formatCode>0.0%</c:formatCode>
                <c:ptCount val="8"/>
                <c:pt idx="0">
                  <c:v>4.1200000000000001E-2</c:v>
                </c:pt>
                <c:pt idx="1">
                  <c:v>1.8499999999999999E-2</c:v>
                </c:pt>
                <c:pt idx="2">
                  <c:v>4.7E-2</c:v>
                </c:pt>
                <c:pt idx="3">
                  <c:v>2.9499999999999998E-2</c:v>
                </c:pt>
                <c:pt idx="4">
                  <c:v>3.32E-2</c:v>
                </c:pt>
                <c:pt idx="5">
                  <c:v>2.7099999999999999E-2</c:v>
                </c:pt>
                <c:pt idx="6">
                  <c:v>3.78E-2</c:v>
                </c:pt>
                <c:pt idx="7">
                  <c:v>3.3399999999999999E-2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A-41EE-BB94-E7C2D1CB5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61920"/>
        <c:axId val="165372672"/>
      </c:barChart>
      <c:catAx>
        <c:axId val="1581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72672"/>
        <c:crosses val="autoZero"/>
        <c:auto val="1"/>
        <c:lblAlgn val="ctr"/>
        <c:lblOffset val="100"/>
        <c:noMultiLvlLbl val="0"/>
      </c:catAx>
      <c:valAx>
        <c:axId val="1653726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6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67459020452627E-2"/>
          <c:y val="1.817173972656403E-2"/>
          <c:w val="0.91775392462734606"/>
          <c:h val="0.8321498805186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5.1999999999999998E-2</c:v>
                </c:pt>
                <c:pt idx="1">
                  <c:v>6.4000000000000001E-2</c:v>
                </c:pt>
                <c:pt idx="2">
                  <c:v>7.0999999999999994E-2</c:v>
                </c:pt>
                <c:pt idx="3">
                  <c:v>1.4E-2</c:v>
                </c:pt>
                <c:pt idx="4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D-4559-AB38-4F1B4EE37D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7.4999999999999997E-2</c:v>
                </c:pt>
                <c:pt idx="1">
                  <c:v>4.1000000000000002E-2</c:v>
                </c:pt>
                <c:pt idx="2">
                  <c:v>2.7E-2</c:v>
                </c:pt>
                <c:pt idx="3">
                  <c:v>8.0000000000000002E-3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D-4559-AB38-4F1B4EE37D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0.04</c:v>
                </c:pt>
                <c:pt idx="1">
                  <c:v>3.7999999999999999E-2</c:v>
                </c:pt>
                <c:pt idx="2">
                  <c:v>3.4000000000000002E-2</c:v>
                </c:pt>
                <c:pt idx="3">
                  <c:v>8.0000000000000002E-3</c:v>
                </c:pt>
                <c:pt idx="4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D-4559-AB38-4F1B4EE37D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2.4E-2</c:v>
                </c:pt>
                <c:pt idx="1">
                  <c:v>2.8000000000000001E-2</c:v>
                </c:pt>
                <c:pt idx="2">
                  <c:v>2.7E-2</c:v>
                </c:pt>
                <c:pt idx="3">
                  <c:v>7.0000000000000001E-3</c:v>
                </c:pt>
                <c:pt idx="4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D-4559-AB38-4F1B4EE37D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A8-4533-88C2-C551FC1000AA}"/>
              </c:ext>
            </c:extLst>
          </c:dPt>
          <c:cat>
            <c:strRef>
              <c:f>Sheet1!$A$2:$A$6</c:f>
              <c:strCache>
                <c:ptCount val="5"/>
                <c:pt idx="0">
                  <c:v>Catbalogan City</c:v>
                </c:pt>
                <c:pt idx="1">
                  <c:v>Calbayog City</c:v>
                </c:pt>
                <c:pt idx="2">
                  <c:v>Baybay City</c:v>
                </c:pt>
                <c:pt idx="3">
                  <c:v>Maasin City</c:v>
                </c:pt>
                <c:pt idx="4">
                  <c:v>Borongan City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4.1000000000000003E-3</c:v>
                </c:pt>
                <c:pt idx="1">
                  <c:v>1.9599999999999999E-2</c:v>
                </c:pt>
                <c:pt idx="2">
                  <c:v>1.6E-2</c:v>
                </c:pt>
                <c:pt idx="3">
                  <c:v>7.1999999999999998E-3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8-4533-88C2-C551FC100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11872"/>
        <c:axId val="166011264"/>
      </c:barChart>
      <c:catAx>
        <c:axId val="1661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11264"/>
        <c:crosses val="autoZero"/>
        <c:auto val="1"/>
        <c:lblAlgn val="ctr"/>
        <c:lblOffset val="100"/>
        <c:noMultiLvlLbl val="0"/>
      </c:catAx>
      <c:valAx>
        <c:axId val="1660112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66074079642186E-2"/>
          <c:y val="1.8528493245290337E-2"/>
          <c:w val="0.90821769920269402"/>
          <c:h val="0.83214988051866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0.05</c:v>
                </c:pt>
                <c:pt idx="1">
                  <c:v>4.5999999999999999E-2</c:v>
                </c:pt>
                <c:pt idx="2">
                  <c:v>3.5999999999999997E-2</c:v>
                </c:pt>
                <c:pt idx="3">
                  <c:v>0.04</c:v>
                </c:pt>
                <c:pt idx="4">
                  <c:v>5.2999999999999999E-2</c:v>
                </c:pt>
                <c:pt idx="5">
                  <c:v>5.6000000000000001E-2</c:v>
                </c:pt>
                <c:pt idx="6">
                  <c:v>4.9000000000000002E-2</c:v>
                </c:pt>
                <c:pt idx="7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7-4516-9EB1-9FF7E74162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0.06</c:v>
                </c:pt>
                <c:pt idx="1">
                  <c:v>4.4999999999999998E-2</c:v>
                </c:pt>
                <c:pt idx="2">
                  <c:v>4.1000000000000002E-2</c:v>
                </c:pt>
                <c:pt idx="3">
                  <c:v>4.7E-2</c:v>
                </c:pt>
                <c:pt idx="4">
                  <c:v>6.2E-2</c:v>
                </c:pt>
                <c:pt idx="5">
                  <c:v>6.4000000000000001E-2</c:v>
                </c:pt>
                <c:pt idx="6">
                  <c:v>0.05</c:v>
                </c:pt>
                <c:pt idx="7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7-4516-9EB1-9FF7E74162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Leyte</c:v>
                </c:pt>
                <c:pt idx="1">
                  <c:v>Samar</c:v>
                </c:pt>
                <c:pt idx="2">
                  <c:v>Biliran</c:v>
                </c:pt>
                <c:pt idx="3">
                  <c:v>Northern Samar</c:v>
                </c:pt>
                <c:pt idx="4">
                  <c:v>Eastern Samar</c:v>
                </c:pt>
                <c:pt idx="5">
                  <c:v>Southern Leyte</c:v>
                </c:pt>
                <c:pt idx="6">
                  <c:v>Ormoc City</c:v>
                </c:pt>
                <c:pt idx="7">
                  <c:v>Tacloban City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5.2299999999999999E-2</c:v>
                </c:pt>
                <c:pt idx="1">
                  <c:v>4.0300000000000002E-2</c:v>
                </c:pt>
                <c:pt idx="2">
                  <c:v>4.1399999999999999E-2</c:v>
                </c:pt>
                <c:pt idx="3">
                  <c:v>4.3099999999999999E-2</c:v>
                </c:pt>
                <c:pt idx="4">
                  <c:v>5.8700000000000002E-2</c:v>
                </c:pt>
                <c:pt idx="5">
                  <c:v>5.6800000000000003E-2</c:v>
                </c:pt>
                <c:pt idx="6">
                  <c:v>4.3799999999999999E-2</c:v>
                </c:pt>
                <c:pt idx="7">
                  <c:v>6.5699999999999995E-2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7-4516-9EB1-9FF7E7416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61920"/>
        <c:axId val="165372672"/>
      </c:barChart>
      <c:catAx>
        <c:axId val="1581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72672"/>
        <c:crosses val="autoZero"/>
        <c:auto val="1"/>
        <c:lblAlgn val="ctr"/>
        <c:lblOffset val="100"/>
        <c:noMultiLvlLbl val="0"/>
      </c:catAx>
      <c:valAx>
        <c:axId val="1653726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6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2_F8991B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EE1E24-8207-4CF2-A079-A07392E98AC2}" authorId="{223D9F1A-7DEC-EEE0-A308-3277358FBE14}" created="2022-11-27T22:30:04.3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70783713" sldId="258"/>
      <ac:graphicFrameMk id="16" creationId="{00000000-0000-0000-0000-000000000000}"/>
    </ac:deMkLst>
    <p188:txBody>
      <a:bodyPr/>
      <a:lstStyle/>
      <a:p>
        <a:r>
          <a:rPr lang="en-PH"/>
          <a:t>**Comparative analysis with previous age group analysis 2021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C6F9F-AFAC-43A5-B209-BFC59225A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B715448A-C265-4F53-9BFF-26A8AA5F495E}">
      <dgm:prSet phldrT="[Text]" custT="1"/>
      <dgm:spPr/>
      <dgm:t>
        <a:bodyPr/>
        <a:lstStyle/>
        <a:p>
          <a:r>
            <a:rPr lang="en-P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OPT+ Coverage in 2022 is lower than the 2021 OPT+</a:t>
          </a:r>
        </a:p>
      </dgm:t>
    </dgm:pt>
    <dgm:pt modelId="{9D381066-7301-45F6-9541-07BF2D4BBF2B}" type="parTrans" cxnId="{42A15345-6734-487E-8816-EE1AA682AF39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C53B6-4F64-457E-9F46-84800E5F4DAF}" type="sibTrans" cxnId="{42A15345-6734-487E-8816-EE1AA682AF39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BEAA8-A2AD-413D-9AAD-6382C866E0EB}">
      <dgm:prSet phldrT="[Text]" custT="1"/>
      <dgm:spPr/>
      <dgm:t>
        <a:bodyPr/>
        <a:lstStyle/>
        <a:p>
          <a:r>
            <a:rPr lang="en-P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Decreasing trend on malnutrition in Samar, N. Samar, Leyte, and S. Leyte, and Tacloban City</a:t>
          </a:r>
        </a:p>
      </dgm:t>
    </dgm:pt>
    <dgm:pt modelId="{6B862AC1-B955-4BCB-8D8F-9E62853B85E3}" type="parTrans" cxnId="{47E42181-FF03-4360-B693-60D4D4760D55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C5EB7-7841-4EFA-8775-418A555D6589}" type="sibTrans" cxnId="{47E42181-FF03-4360-B693-60D4D4760D55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0DE857-076A-40E2-89F7-A7F8D5B511A4}">
      <dgm:prSet phldrT="[Text]" custT="1"/>
      <dgm:spPr/>
      <dgm:t>
        <a:bodyPr/>
        <a:lstStyle/>
        <a:p>
          <a:r>
            <a:rPr lang="en-P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prevalence of all forms of malnutrition in Biliran province</a:t>
          </a:r>
        </a:p>
      </dgm:t>
    </dgm:pt>
    <dgm:pt modelId="{7CCCE2A5-94EF-46ED-B8C9-DF3407976C04}" type="parTrans" cxnId="{9CB6B58E-851C-46A2-9D6F-79A2B8932023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8DB378-3E1E-4F7F-AE3C-1EA6A0046068}" type="sibTrans" cxnId="{9CB6B58E-851C-46A2-9D6F-79A2B8932023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D7A9E-99CD-4BF6-B684-B46375BAA7C4}">
      <dgm:prSet phldrT="[Text]" custT="1"/>
      <dgm:spPr/>
      <dgm:t>
        <a:bodyPr/>
        <a:lstStyle/>
        <a:p>
          <a:r>
            <a:rPr lang="en-P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prevalence of UW and ST in E. Samar</a:t>
          </a:r>
        </a:p>
      </dgm:t>
    </dgm:pt>
    <dgm:pt modelId="{6FE6E0E2-F389-4210-8736-20E712B9FEF0}" type="parTrans" cxnId="{F5DB0911-C7C5-463C-B4A3-BD219C2BB5A0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6D929-6C06-4E97-AD25-7E9D84EB1153}" type="sibTrans" cxnId="{F5DB0911-C7C5-463C-B4A3-BD219C2BB5A0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10FBDF-A38C-47A5-8EC2-6BE86EB60216}">
      <dgm:prSet phldrT="[Text]" custT="1"/>
      <dgm:spPr/>
      <dgm:t>
        <a:bodyPr/>
        <a:lstStyle/>
        <a:p>
          <a:r>
            <a:rPr lang="en-P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prevalence of Overnutrition in Ormoc City</a:t>
          </a:r>
        </a:p>
      </dgm:t>
    </dgm:pt>
    <dgm:pt modelId="{F5ACA764-CCFA-4FDF-9D50-ADDE44A43DAC}" type="parTrans" cxnId="{3F015624-242E-4F12-B375-229F9D4F2559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E5EAF-2F00-4AEE-B99C-E8D375BEC3C6}" type="sibTrans" cxnId="{3F015624-242E-4F12-B375-229F9D4F2559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B0028C-75C0-4C9E-8C15-440EB825888D}">
      <dgm:prSet phldrT="[Text]" custT="1"/>
      <dgm:spPr/>
      <dgm:t>
        <a:bodyPr/>
        <a:lstStyle/>
        <a:p>
          <a:r>
            <a:rPr lang="en-P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Among component cities, Borongan  remains top in all indicators but decreasing in trend</a:t>
          </a:r>
        </a:p>
      </dgm:t>
    </dgm:pt>
    <dgm:pt modelId="{05993653-E304-4A71-B2BA-64C9D3D3C9DB}" type="parTrans" cxnId="{B21F672C-961B-4CDE-85C0-7D38B635AFA2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0271F-5DA5-4D1F-9F9F-11CD07315506}" type="sibTrans" cxnId="{B21F672C-961B-4CDE-85C0-7D38B635AFA2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563E0-C511-4B73-A538-8384BD61D917}">
      <dgm:prSet phldrT="[Text]" custT="1"/>
      <dgm:spPr/>
      <dgm:t>
        <a:bodyPr/>
        <a:lstStyle/>
        <a:p>
          <a:r>
            <a:rPr lang="en-P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Stunting manifests on 12 months and steadily increase until 59 months</a:t>
          </a:r>
        </a:p>
      </dgm:t>
    </dgm:pt>
    <dgm:pt modelId="{26D19465-DE53-4A4A-A2E7-370782CB0C35}" type="parTrans" cxnId="{97A1025F-27A7-4F0B-B89A-12726E681DC6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2E9B71-20F4-4663-A9C2-59D5FE7C9B2C}" type="sibTrans" cxnId="{97A1025F-27A7-4F0B-B89A-12726E681DC6}">
      <dgm:prSet/>
      <dgm:spPr/>
      <dgm:t>
        <a:bodyPr/>
        <a:lstStyle/>
        <a:p>
          <a:endParaRPr lang="en-PH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EC3A1C-AE31-458B-8FCD-8B64822F071C}" type="pres">
      <dgm:prSet presAssocID="{1A3C6F9F-AFAC-43A5-B209-BFC59225A481}" presName="Name0" presStyleCnt="0">
        <dgm:presLayoutVars>
          <dgm:chMax val="7"/>
          <dgm:chPref val="7"/>
          <dgm:dir/>
        </dgm:presLayoutVars>
      </dgm:prSet>
      <dgm:spPr/>
    </dgm:pt>
    <dgm:pt modelId="{F6E24BE5-FFC8-4265-9A50-BD61314F472A}" type="pres">
      <dgm:prSet presAssocID="{1A3C6F9F-AFAC-43A5-B209-BFC59225A481}" presName="Name1" presStyleCnt="0"/>
      <dgm:spPr/>
    </dgm:pt>
    <dgm:pt modelId="{194DF6C2-F672-410F-9AC0-AEFB8D62E16F}" type="pres">
      <dgm:prSet presAssocID="{1A3C6F9F-AFAC-43A5-B209-BFC59225A481}" presName="cycle" presStyleCnt="0"/>
      <dgm:spPr/>
    </dgm:pt>
    <dgm:pt modelId="{F46FA248-BDD0-4A8A-A1B3-00CA8F111FB5}" type="pres">
      <dgm:prSet presAssocID="{1A3C6F9F-AFAC-43A5-B209-BFC59225A481}" presName="srcNode" presStyleLbl="node1" presStyleIdx="0" presStyleCnt="7"/>
      <dgm:spPr/>
    </dgm:pt>
    <dgm:pt modelId="{BA163781-FF67-4A8B-884F-A54D7119C8A3}" type="pres">
      <dgm:prSet presAssocID="{1A3C6F9F-AFAC-43A5-B209-BFC59225A481}" presName="conn" presStyleLbl="parChTrans1D2" presStyleIdx="0" presStyleCnt="1"/>
      <dgm:spPr/>
    </dgm:pt>
    <dgm:pt modelId="{6BD0A097-2EC2-477F-B25F-D9C10C27A296}" type="pres">
      <dgm:prSet presAssocID="{1A3C6F9F-AFAC-43A5-B209-BFC59225A481}" presName="extraNode" presStyleLbl="node1" presStyleIdx="0" presStyleCnt="7"/>
      <dgm:spPr/>
    </dgm:pt>
    <dgm:pt modelId="{78483FDB-7937-480F-A105-4799034B4388}" type="pres">
      <dgm:prSet presAssocID="{1A3C6F9F-AFAC-43A5-B209-BFC59225A481}" presName="dstNode" presStyleLbl="node1" presStyleIdx="0" presStyleCnt="7"/>
      <dgm:spPr/>
    </dgm:pt>
    <dgm:pt modelId="{80B4A7F2-AD66-46D3-8B28-5317DA34409A}" type="pres">
      <dgm:prSet presAssocID="{B715448A-C265-4F53-9BFF-26A8AA5F495E}" presName="text_1" presStyleLbl="node1" presStyleIdx="0" presStyleCnt="7">
        <dgm:presLayoutVars>
          <dgm:bulletEnabled val="1"/>
        </dgm:presLayoutVars>
      </dgm:prSet>
      <dgm:spPr/>
    </dgm:pt>
    <dgm:pt modelId="{CFF3D118-AF28-4D9D-95A0-C425A51415C5}" type="pres">
      <dgm:prSet presAssocID="{B715448A-C265-4F53-9BFF-26A8AA5F495E}" presName="accent_1" presStyleCnt="0"/>
      <dgm:spPr/>
    </dgm:pt>
    <dgm:pt modelId="{B90279D3-F5B7-4B78-AFD6-C874D6C3F231}" type="pres">
      <dgm:prSet presAssocID="{B715448A-C265-4F53-9BFF-26A8AA5F495E}" presName="accentRepeatNode" presStyleLbl="solidFgAcc1" presStyleIdx="0" presStyleCnt="7"/>
      <dgm:spPr/>
    </dgm:pt>
    <dgm:pt modelId="{E0006B4C-278D-4902-B73F-99DDA1240261}" type="pres">
      <dgm:prSet presAssocID="{45EBEAA8-A2AD-413D-9AAD-6382C866E0EB}" presName="text_2" presStyleLbl="node1" presStyleIdx="1" presStyleCnt="7">
        <dgm:presLayoutVars>
          <dgm:bulletEnabled val="1"/>
        </dgm:presLayoutVars>
      </dgm:prSet>
      <dgm:spPr/>
    </dgm:pt>
    <dgm:pt modelId="{BBC1E099-7D03-4C72-84C3-B27AF28AE4A8}" type="pres">
      <dgm:prSet presAssocID="{45EBEAA8-A2AD-413D-9AAD-6382C866E0EB}" presName="accent_2" presStyleCnt="0"/>
      <dgm:spPr/>
    </dgm:pt>
    <dgm:pt modelId="{65553862-7FF8-4111-8FB4-D038AFD38391}" type="pres">
      <dgm:prSet presAssocID="{45EBEAA8-A2AD-413D-9AAD-6382C866E0EB}" presName="accentRepeatNode" presStyleLbl="solidFgAcc1" presStyleIdx="1" presStyleCnt="7"/>
      <dgm:spPr/>
    </dgm:pt>
    <dgm:pt modelId="{792661B2-52B6-4E2E-B8BB-8FDE867795C1}" type="pres">
      <dgm:prSet presAssocID="{940DE857-076A-40E2-89F7-A7F8D5B511A4}" presName="text_3" presStyleLbl="node1" presStyleIdx="2" presStyleCnt="7" custLinFactNeighborX="-577" custLinFactNeighborY="7444">
        <dgm:presLayoutVars>
          <dgm:bulletEnabled val="1"/>
        </dgm:presLayoutVars>
      </dgm:prSet>
      <dgm:spPr/>
    </dgm:pt>
    <dgm:pt modelId="{84F41C13-3FAF-4E05-B75B-B692DF0B5047}" type="pres">
      <dgm:prSet presAssocID="{940DE857-076A-40E2-89F7-A7F8D5B511A4}" presName="accent_3" presStyleCnt="0"/>
      <dgm:spPr/>
    </dgm:pt>
    <dgm:pt modelId="{276C620A-FFE7-45B1-887C-BDE914EC6491}" type="pres">
      <dgm:prSet presAssocID="{940DE857-076A-40E2-89F7-A7F8D5B511A4}" presName="accentRepeatNode" presStyleLbl="solidFgAcc1" presStyleIdx="2" presStyleCnt="7"/>
      <dgm:spPr/>
    </dgm:pt>
    <dgm:pt modelId="{650306AC-8297-4153-AF84-6E595FDC70D0}" type="pres">
      <dgm:prSet presAssocID="{CB5D7A9E-99CD-4BF6-B684-B46375BAA7C4}" presName="text_4" presStyleLbl="node1" presStyleIdx="3" presStyleCnt="7" custLinFactNeighborX="-577" custLinFactNeighborY="7444">
        <dgm:presLayoutVars>
          <dgm:bulletEnabled val="1"/>
        </dgm:presLayoutVars>
      </dgm:prSet>
      <dgm:spPr/>
    </dgm:pt>
    <dgm:pt modelId="{782DDA29-2523-41BF-ACE7-AAF85E1B18F3}" type="pres">
      <dgm:prSet presAssocID="{CB5D7A9E-99CD-4BF6-B684-B46375BAA7C4}" presName="accent_4" presStyleCnt="0"/>
      <dgm:spPr/>
    </dgm:pt>
    <dgm:pt modelId="{4BE6EAEE-2A0D-4B64-8F52-AC5D757F081D}" type="pres">
      <dgm:prSet presAssocID="{CB5D7A9E-99CD-4BF6-B684-B46375BAA7C4}" presName="accentRepeatNode" presStyleLbl="solidFgAcc1" presStyleIdx="3" presStyleCnt="7"/>
      <dgm:spPr/>
    </dgm:pt>
    <dgm:pt modelId="{CF9D1CEB-162A-48A5-A677-9A52E38E1BE3}" type="pres">
      <dgm:prSet presAssocID="{4210FBDF-A38C-47A5-8EC2-6BE86EB60216}" presName="text_5" presStyleLbl="node1" presStyleIdx="4" presStyleCnt="7" custLinFactNeighborX="-577" custLinFactNeighborY="7444">
        <dgm:presLayoutVars>
          <dgm:bulletEnabled val="1"/>
        </dgm:presLayoutVars>
      </dgm:prSet>
      <dgm:spPr/>
    </dgm:pt>
    <dgm:pt modelId="{0862D931-D0F6-496F-AF83-9C463C63BE62}" type="pres">
      <dgm:prSet presAssocID="{4210FBDF-A38C-47A5-8EC2-6BE86EB60216}" presName="accent_5" presStyleCnt="0"/>
      <dgm:spPr/>
    </dgm:pt>
    <dgm:pt modelId="{93F3FA63-0833-430E-8CB5-CD082CE3143C}" type="pres">
      <dgm:prSet presAssocID="{4210FBDF-A38C-47A5-8EC2-6BE86EB60216}" presName="accentRepeatNode" presStyleLbl="solidFgAcc1" presStyleIdx="4" presStyleCnt="7"/>
      <dgm:spPr/>
    </dgm:pt>
    <dgm:pt modelId="{D93BBF9B-1660-4691-B568-F65E4B209850}" type="pres">
      <dgm:prSet presAssocID="{27B0028C-75C0-4C9E-8C15-440EB825888D}" presName="text_6" presStyleLbl="node1" presStyleIdx="5" presStyleCnt="7" custLinFactNeighborX="-577" custLinFactNeighborY="7444">
        <dgm:presLayoutVars>
          <dgm:bulletEnabled val="1"/>
        </dgm:presLayoutVars>
      </dgm:prSet>
      <dgm:spPr/>
    </dgm:pt>
    <dgm:pt modelId="{BB192B30-8FB3-4763-89B8-B571EAF99B7D}" type="pres">
      <dgm:prSet presAssocID="{27B0028C-75C0-4C9E-8C15-440EB825888D}" presName="accent_6" presStyleCnt="0"/>
      <dgm:spPr/>
    </dgm:pt>
    <dgm:pt modelId="{16C2F06C-4AAC-40D6-A7C0-176C5559525D}" type="pres">
      <dgm:prSet presAssocID="{27B0028C-75C0-4C9E-8C15-440EB825888D}" presName="accentRepeatNode" presStyleLbl="solidFgAcc1" presStyleIdx="5" presStyleCnt="7"/>
      <dgm:spPr/>
    </dgm:pt>
    <dgm:pt modelId="{DD732F5A-6990-4C6A-9A00-84BEFE5B77B5}" type="pres">
      <dgm:prSet presAssocID="{0D4563E0-C511-4B73-A538-8384BD61D917}" presName="text_7" presStyleLbl="node1" presStyleIdx="6" presStyleCnt="7" custLinFactNeighborX="-577" custLinFactNeighborY="7444">
        <dgm:presLayoutVars>
          <dgm:bulletEnabled val="1"/>
        </dgm:presLayoutVars>
      </dgm:prSet>
      <dgm:spPr/>
    </dgm:pt>
    <dgm:pt modelId="{5FCA855B-0E8A-4739-8C32-27D46484E7CA}" type="pres">
      <dgm:prSet presAssocID="{0D4563E0-C511-4B73-A538-8384BD61D917}" presName="accent_7" presStyleCnt="0"/>
      <dgm:spPr/>
    </dgm:pt>
    <dgm:pt modelId="{6F320C77-23EB-4AA2-B182-69C674ADC203}" type="pres">
      <dgm:prSet presAssocID="{0D4563E0-C511-4B73-A538-8384BD61D917}" presName="accentRepeatNode" presStyleLbl="solidFgAcc1" presStyleIdx="6" presStyleCnt="7"/>
      <dgm:spPr/>
    </dgm:pt>
  </dgm:ptLst>
  <dgm:cxnLst>
    <dgm:cxn modelId="{F5DB0911-C7C5-463C-B4A3-BD219C2BB5A0}" srcId="{1A3C6F9F-AFAC-43A5-B209-BFC59225A481}" destId="{CB5D7A9E-99CD-4BF6-B684-B46375BAA7C4}" srcOrd="3" destOrd="0" parTransId="{6FE6E0E2-F389-4210-8736-20E712B9FEF0}" sibTransId="{9DB6D929-6C06-4E97-AD25-7E9D84EB1153}"/>
    <dgm:cxn modelId="{4B1FD41E-9854-41F5-9B5E-12F9712A363A}" type="presOf" srcId="{940DE857-076A-40E2-89F7-A7F8D5B511A4}" destId="{792661B2-52B6-4E2E-B8BB-8FDE867795C1}" srcOrd="0" destOrd="0" presId="urn:microsoft.com/office/officeart/2008/layout/VerticalCurvedList"/>
    <dgm:cxn modelId="{3F015624-242E-4F12-B375-229F9D4F2559}" srcId="{1A3C6F9F-AFAC-43A5-B209-BFC59225A481}" destId="{4210FBDF-A38C-47A5-8EC2-6BE86EB60216}" srcOrd="4" destOrd="0" parTransId="{F5ACA764-CCFA-4FDF-9D50-ADDE44A43DAC}" sibTransId="{AACE5EAF-2F00-4AEE-B99C-E8D375BEC3C6}"/>
    <dgm:cxn modelId="{B21F672C-961B-4CDE-85C0-7D38B635AFA2}" srcId="{1A3C6F9F-AFAC-43A5-B209-BFC59225A481}" destId="{27B0028C-75C0-4C9E-8C15-440EB825888D}" srcOrd="5" destOrd="0" parTransId="{05993653-E304-4A71-B2BA-64C9D3D3C9DB}" sibTransId="{EA60271F-5DA5-4D1F-9F9F-11CD07315506}"/>
    <dgm:cxn modelId="{10DAC43A-55BE-4EC5-8BD1-64BDBD131B45}" type="presOf" srcId="{51AC53B6-4F64-457E-9F46-84800E5F4DAF}" destId="{BA163781-FF67-4A8B-884F-A54D7119C8A3}" srcOrd="0" destOrd="0" presId="urn:microsoft.com/office/officeart/2008/layout/VerticalCurvedList"/>
    <dgm:cxn modelId="{97A1025F-27A7-4F0B-B89A-12726E681DC6}" srcId="{1A3C6F9F-AFAC-43A5-B209-BFC59225A481}" destId="{0D4563E0-C511-4B73-A538-8384BD61D917}" srcOrd="6" destOrd="0" parTransId="{26D19465-DE53-4A4A-A2E7-370782CB0C35}" sibTransId="{CF2E9B71-20F4-4663-A9C2-59D5FE7C9B2C}"/>
    <dgm:cxn modelId="{42A15345-6734-487E-8816-EE1AA682AF39}" srcId="{1A3C6F9F-AFAC-43A5-B209-BFC59225A481}" destId="{B715448A-C265-4F53-9BFF-26A8AA5F495E}" srcOrd="0" destOrd="0" parTransId="{9D381066-7301-45F6-9541-07BF2D4BBF2B}" sibTransId="{51AC53B6-4F64-457E-9F46-84800E5F4DAF}"/>
    <dgm:cxn modelId="{883EB380-1C92-4048-B7FA-1885F2A0D9B1}" type="presOf" srcId="{4210FBDF-A38C-47A5-8EC2-6BE86EB60216}" destId="{CF9D1CEB-162A-48A5-A677-9A52E38E1BE3}" srcOrd="0" destOrd="0" presId="urn:microsoft.com/office/officeart/2008/layout/VerticalCurvedList"/>
    <dgm:cxn modelId="{47E42181-FF03-4360-B693-60D4D4760D55}" srcId="{1A3C6F9F-AFAC-43A5-B209-BFC59225A481}" destId="{45EBEAA8-A2AD-413D-9AAD-6382C866E0EB}" srcOrd="1" destOrd="0" parTransId="{6B862AC1-B955-4BCB-8D8F-9E62853B85E3}" sibTransId="{066C5EB7-7841-4EFA-8775-418A555D6589}"/>
    <dgm:cxn modelId="{37FF4188-0DC9-44B6-B52E-744E9C960591}" type="presOf" srcId="{45EBEAA8-A2AD-413D-9AAD-6382C866E0EB}" destId="{E0006B4C-278D-4902-B73F-99DDA1240261}" srcOrd="0" destOrd="0" presId="urn:microsoft.com/office/officeart/2008/layout/VerticalCurvedList"/>
    <dgm:cxn modelId="{9CB6B58E-851C-46A2-9D6F-79A2B8932023}" srcId="{1A3C6F9F-AFAC-43A5-B209-BFC59225A481}" destId="{940DE857-076A-40E2-89F7-A7F8D5B511A4}" srcOrd="2" destOrd="0" parTransId="{7CCCE2A5-94EF-46ED-B8C9-DF3407976C04}" sibTransId="{1C8DB378-3E1E-4F7F-AE3C-1EA6A0046068}"/>
    <dgm:cxn modelId="{A6E13994-493C-43E7-BFE1-7DA298CDA161}" type="presOf" srcId="{CB5D7A9E-99CD-4BF6-B684-B46375BAA7C4}" destId="{650306AC-8297-4153-AF84-6E595FDC70D0}" srcOrd="0" destOrd="0" presId="urn:microsoft.com/office/officeart/2008/layout/VerticalCurvedList"/>
    <dgm:cxn modelId="{6ACD3DAD-8FCB-4F2A-99ED-E793AF5CF00D}" type="presOf" srcId="{27B0028C-75C0-4C9E-8C15-440EB825888D}" destId="{D93BBF9B-1660-4691-B568-F65E4B209850}" srcOrd="0" destOrd="0" presId="urn:microsoft.com/office/officeart/2008/layout/VerticalCurvedList"/>
    <dgm:cxn modelId="{FA32F0AD-9D69-414E-B777-857EF01BB1F0}" type="presOf" srcId="{B715448A-C265-4F53-9BFF-26A8AA5F495E}" destId="{80B4A7F2-AD66-46D3-8B28-5317DA34409A}" srcOrd="0" destOrd="0" presId="urn:microsoft.com/office/officeart/2008/layout/VerticalCurvedList"/>
    <dgm:cxn modelId="{33CB13B5-EB3C-4C4A-AA6B-2F50DB005510}" type="presOf" srcId="{1A3C6F9F-AFAC-43A5-B209-BFC59225A481}" destId="{BFEC3A1C-AE31-458B-8FCD-8B64822F071C}" srcOrd="0" destOrd="0" presId="urn:microsoft.com/office/officeart/2008/layout/VerticalCurvedList"/>
    <dgm:cxn modelId="{9870CEE2-0424-4F99-AD7E-8A90EA796E3D}" type="presOf" srcId="{0D4563E0-C511-4B73-A538-8384BD61D917}" destId="{DD732F5A-6990-4C6A-9A00-84BEFE5B77B5}" srcOrd="0" destOrd="0" presId="urn:microsoft.com/office/officeart/2008/layout/VerticalCurvedList"/>
    <dgm:cxn modelId="{53CB7780-353F-42E6-999B-27515FC3C182}" type="presParOf" srcId="{BFEC3A1C-AE31-458B-8FCD-8B64822F071C}" destId="{F6E24BE5-FFC8-4265-9A50-BD61314F472A}" srcOrd="0" destOrd="0" presId="urn:microsoft.com/office/officeart/2008/layout/VerticalCurvedList"/>
    <dgm:cxn modelId="{A92E0757-84E3-4A86-8514-25F726B244B3}" type="presParOf" srcId="{F6E24BE5-FFC8-4265-9A50-BD61314F472A}" destId="{194DF6C2-F672-410F-9AC0-AEFB8D62E16F}" srcOrd="0" destOrd="0" presId="urn:microsoft.com/office/officeart/2008/layout/VerticalCurvedList"/>
    <dgm:cxn modelId="{BA5BC877-EA7B-4290-9376-8FE46BC34E15}" type="presParOf" srcId="{194DF6C2-F672-410F-9AC0-AEFB8D62E16F}" destId="{F46FA248-BDD0-4A8A-A1B3-00CA8F111FB5}" srcOrd="0" destOrd="0" presId="urn:microsoft.com/office/officeart/2008/layout/VerticalCurvedList"/>
    <dgm:cxn modelId="{4442DBA7-739A-481A-9080-C1C5D50CA396}" type="presParOf" srcId="{194DF6C2-F672-410F-9AC0-AEFB8D62E16F}" destId="{BA163781-FF67-4A8B-884F-A54D7119C8A3}" srcOrd="1" destOrd="0" presId="urn:microsoft.com/office/officeart/2008/layout/VerticalCurvedList"/>
    <dgm:cxn modelId="{992D1A91-C386-4120-8691-D76B660B34D9}" type="presParOf" srcId="{194DF6C2-F672-410F-9AC0-AEFB8D62E16F}" destId="{6BD0A097-2EC2-477F-B25F-D9C10C27A296}" srcOrd="2" destOrd="0" presId="urn:microsoft.com/office/officeart/2008/layout/VerticalCurvedList"/>
    <dgm:cxn modelId="{4180F02A-3E7B-4B2B-9B36-3E1966603DE4}" type="presParOf" srcId="{194DF6C2-F672-410F-9AC0-AEFB8D62E16F}" destId="{78483FDB-7937-480F-A105-4799034B4388}" srcOrd="3" destOrd="0" presId="urn:microsoft.com/office/officeart/2008/layout/VerticalCurvedList"/>
    <dgm:cxn modelId="{715DC17F-43F5-47FB-A1DA-ABD098F06E5A}" type="presParOf" srcId="{F6E24BE5-FFC8-4265-9A50-BD61314F472A}" destId="{80B4A7F2-AD66-46D3-8B28-5317DA34409A}" srcOrd="1" destOrd="0" presId="urn:microsoft.com/office/officeart/2008/layout/VerticalCurvedList"/>
    <dgm:cxn modelId="{322C778F-C707-4DEC-AE3C-24D16D3A8697}" type="presParOf" srcId="{F6E24BE5-FFC8-4265-9A50-BD61314F472A}" destId="{CFF3D118-AF28-4D9D-95A0-C425A51415C5}" srcOrd="2" destOrd="0" presId="urn:microsoft.com/office/officeart/2008/layout/VerticalCurvedList"/>
    <dgm:cxn modelId="{A3900A16-DA5D-4EA3-B5B6-B337BBA4D5C3}" type="presParOf" srcId="{CFF3D118-AF28-4D9D-95A0-C425A51415C5}" destId="{B90279D3-F5B7-4B78-AFD6-C874D6C3F231}" srcOrd="0" destOrd="0" presId="urn:microsoft.com/office/officeart/2008/layout/VerticalCurvedList"/>
    <dgm:cxn modelId="{A9CC0D5C-484A-4F8C-9B20-0C08E2D52CC3}" type="presParOf" srcId="{F6E24BE5-FFC8-4265-9A50-BD61314F472A}" destId="{E0006B4C-278D-4902-B73F-99DDA1240261}" srcOrd="3" destOrd="0" presId="urn:microsoft.com/office/officeart/2008/layout/VerticalCurvedList"/>
    <dgm:cxn modelId="{0758EA40-57DA-48C3-A7CF-FE37128CC0F9}" type="presParOf" srcId="{F6E24BE5-FFC8-4265-9A50-BD61314F472A}" destId="{BBC1E099-7D03-4C72-84C3-B27AF28AE4A8}" srcOrd="4" destOrd="0" presId="urn:microsoft.com/office/officeart/2008/layout/VerticalCurvedList"/>
    <dgm:cxn modelId="{C5D56032-3664-4BFF-B0BA-9BC8C305ED2E}" type="presParOf" srcId="{BBC1E099-7D03-4C72-84C3-B27AF28AE4A8}" destId="{65553862-7FF8-4111-8FB4-D038AFD38391}" srcOrd="0" destOrd="0" presId="urn:microsoft.com/office/officeart/2008/layout/VerticalCurvedList"/>
    <dgm:cxn modelId="{466615AB-8A49-4E6B-A06F-39286F709398}" type="presParOf" srcId="{F6E24BE5-FFC8-4265-9A50-BD61314F472A}" destId="{792661B2-52B6-4E2E-B8BB-8FDE867795C1}" srcOrd="5" destOrd="0" presId="urn:microsoft.com/office/officeart/2008/layout/VerticalCurvedList"/>
    <dgm:cxn modelId="{011A4742-CC43-4C8F-BC5F-60F64299CD2E}" type="presParOf" srcId="{F6E24BE5-FFC8-4265-9A50-BD61314F472A}" destId="{84F41C13-3FAF-4E05-B75B-B692DF0B5047}" srcOrd="6" destOrd="0" presId="urn:microsoft.com/office/officeart/2008/layout/VerticalCurvedList"/>
    <dgm:cxn modelId="{C27F3570-0DD8-4BBE-8B9D-B5A51B7DA507}" type="presParOf" srcId="{84F41C13-3FAF-4E05-B75B-B692DF0B5047}" destId="{276C620A-FFE7-45B1-887C-BDE914EC6491}" srcOrd="0" destOrd="0" presId="urn:microsoft.com/office/officeart/2008/layout/VerticalCurvedList"/>
    <dgm:cxn modelId="{F3079D7D-823B-4F99-8101-DD6C61214E43}" type="presParOf" srcId="{F6E24BE5-FFC8-4265-9A50-BD61314F472A}" destId="{650306AC-8297-4153-AF84-6E595FDC70D0}" srcOrd="7" destOrd="0" presId="urn:microsoft.com/office/officeart/2008/layout/VerticalCurvedList"/>
    <dgm:cxn modelId="{E7143AAE-614A-4465-A64B-8B964901A20D}" type="presParOf" srcId="{F6E24BE5-FFC8-4265-9A50-BD61314F472A}" destId="{782DDA29-2523-41BF-ACE7-AAF85E1B18F3}" srcOrd="8" destOrd="0" presId="urn:microsoft.com/office/officeart/2008/layout/VerticalCurvedList"/>
    <dgm:cxn modelId="{99EBB6EF-0AF0-4BE7-8018-B2DDAB3CD6EA}" type="presParOf" srcId="{782DDA29-2523-41BF-ACE7-AAF85E1B18F3}" destId="{4BE6EAEE-2A0D-4B64-8F52-AC5D757F081D}" srcOrd="0" destOrd="0" presId="urn:microsoft.com/office/officeart/2008/layout/VerticalCurvedList"/>
    <dgm:cxn modelId="{00CEC264-BC85-4E45-87D5-DBE0CCD1F5E4}" type="presParOf" srcId="{F6E24BE5-FFC8-4265-9A50-BD61314F472A}" destId="{CF9D1CEB-162A-48A5-A677-9A52E38E1BE3}" srcOrd="9" destOrd="0" presId="urn:microsoft.com/office/officeart/2008/layout/VerticalCurvedList"/>
    <dgm:cxn modelId="{F222C9E8-53E5-4E72-9709-08D9D78D9378}" type="presParOf" srcId="{F6E24BE5-FFC8-4265-9A50-BD61314F472A}" destId="{0862D931-D0F6-496F-AF83-9C463C63BE62}" srcOrd="10" destOrd="0" presId="urn:microsoft.com/office/officeart/2008/layout/VerticalCurvedList"/>
    <dgm:cxn modelId="{966EE28E-6BA5-4955-BF3D-DE1A7FAF08EB}" type="presParOf" srcId="{0862D931-D0F6-496F-AF83-9C463C63BE62}" destId="{93F3FA63-0833-430E-8CB5-CD082CE3143C}" srcOrd="0" destOrd="0" presId="urn:microsoft.com/office/officeart/2008/layout/VerticalCurvedList"/>
    <dgm:cxn modelId="{D2DAB9C4-7AD0-4869-B31A-436FCB4AFE8B}" type="presParOf" srcId="{F6E24BE5-FFC8-4265-9A50-BD61314F472A}" destId="{D93BBF9B-1660-4691-B568-F65E4B209850}" srcOrd="11" destOrd="0" presId="urn:microsoft.com/office/officeart/2008/layout/VerticalCurvedList"/>
    <dgm:cxn modelId="{4C213961-E6A1-4F29-8C6E-D12A3743B3AE}" type="presParOf" srcId="{F6E24BE5-FFC8-4265-9A50-BD61314F472A}" destId="{BB192B30-8FB3-4763-89B8-B571EAF99B7D}" srcOrd="12" destOrd="0" presId="urn:microsoft.com/office/officeart/2008/layout/VerticalCurvedList"/>
    <dgm:cxn modelId="{6AEC4187-FCEA-4A3D-BD8A-E17B4D2698AF}" type="presParOf" srcId="{BB192B30-8FB3-4763-89B8-B571EAF99B7D}" destId="{16C2F06C-4AAC-40D6-A7C0-176C5559525D}" srcOrd="0" destOrd="0" presId="urn:microsoft.com/office/officeart/2008/layout/VerticalCurvedList"/>
    <dgm:cxn modelId="{57A53A5E-65CE-4BDA-8A9C-9345049292EF}" type="presParOf" srcId="{F6E24BE5-FFC8-4265-9A50-BD61314F472A}" destId="{DD732F5A-6990-4C6A-9A00-84BEFE5B77B5}" srcOrd="13" destOrd="0" presId="urn:microsoft.com/office/officeart/2008/layout/VerticalCurvedList"/>
    <dgm:cxn modelId="{5B7D5180-3B02-4032-BEDE-AB64510683BB}" type="presParOf" srcId="{F6E24BE5-FFC8-4265-9A50-BD61314F472A}" destId="{5FCA855B-0E8A-4739-8C32-27D46484E7CA}" srcOrd="14" destOrd="0" presId="urn:microsoft.com/office/officeart/2008/layout/VerticalCurvedList"/>
    <dgm:cxn modelId="{B212B28B-F506-4D49-9D49-4D66554E6C97}" type="presParOf" srcId="{5FCA855B-0E8A-4739-8C32-27D46484E7CA}" destId="{6F320C77-23EB-4AA2-B182-69C674ADC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DA42D-897A-416F-957E-9E273AC1F289}" type="doc">
      <dgm:prSet loTypeId="urn:microsoft.com/office/officeart/2011/layout/HexagonRadial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AD72CCE7-B35E-44C8-A085-05F131CBD436}">
      <dgm:prSet phldrT="[Text]"/>
      <dgm:spPr/>
      <dgm:t>
        <a:bodyPr/>
        <a:lstStyle/>
        <a:p>
          <a:r>
            <a:rPr lang="en-PH" dirty="0"/>
            <a:t>Improved Regional Nutritional Status</a:t>
          </a:r>
        </a:p>
      </dgm:t>
    </dgm:pt>
    <dgm:pt modelId="{A83566C4-4D23-4217-8399-7579AE325FAC}" type="parTrans" cxnId="{F7B90AB7-AB4B-4BC8-803F-148B8954CAA8}">
      <dgm:prSet/>
      <dgm:spPr/>
      <dgm:t>
        <a:bodyPr/>
        <a:lstStyle/>
        <a:p>
          <a:endParaRPr lang="en-PH"/>
        </a:p>
      </dgm:t>
    </dgm:pt>
    <dgm:pt modelId="{FED368F5-8B65-42FC-9523-BE002AFCCFEA}" type="sibTrans" cxnId="{F7B90AB7-AB4B-4BC8-803F-148B8954CAA8}">
      <dgm:prSet/>
      <dgm:spPr/>
      <dgm:t>
        <a:bodyPr/>
        <a:lstStyle/>
        <a:p>
          <a:endParaRPr lang="en-PH"/>
        </a:p>
      </dgm:t>
    </dgm:pt>
    <dgm:pt modelId="{256EF8CF-93CD-46F3-9630-CBEED3BDD972}">
      <dgm:prSet phldrT="[Text]"/>
      <dgm:spPr/>
      <dgm:t>
        <a:bodyPr/>
        <a:lstStyle/>
        <a:p>
          <a:r>
            <a:rPr lang="en-PH" dirty="0"/>
            <a:t>Increased technical assistance from government and private institutions</a:t>
          </a:r>
        </a:p>
      </dgm:t>
    </dgm:pt>
    <dgm:pt modelId="{8B321CA4-5D3F-4D3D-9E31-44687CA301D8}" type="parTrans" cxnId="{69EFE823-8C6D-4B55-B316-F5053F568FD3}">
      <dgm:prSet/>
      <dgm:spPr/>
      <dgm:t>
        <a:bodyPr/>
        <a:lstStyle/>
        <a:p>
          <a:endParaRPr lang="en-PH"/>
        </a:p>
      </dgm:t>
    </dgm:pt>
    <dgm:pt modelId="{A977892B-49D9-4669-B860-9B7073B3F0C5}" type="sibTrans" cxnId="{69EFE823-8C6D-4B55-B316-F5053F568FD3}">
      <dgm:prSet/>
      <dgm:spPr/>
      <dgm:t>
        <a:bodyPr/>
        <a:lstStyle/>
        <a:p>
          <a:endParaRPr lang="en-PH"/>
        </a:p>
      </dgm:t>
    </dgm:pt>
    <dgm:pt modelId="{E0A88722-0431-45EA-84C4-F4940F46C85D}">
      <dgm:prSet phldrT="[Text]"/>
      <dgm:spPr/>
      <dgm:t>
        <a:bodyPr/>
        <a:lstStyle/>
        <a:p>
          <a:r>
            <a:rPr lang="en-PH" dirty="0"/>
            <a:t>Supportive LCEs due to intensive advocacy</a:t>
          </a:r>
        </a:p>
      </dgm:t>
    </dgm:pt>
    <dgm:pt modelId="{AA2FD773-02C0-4C82-99BD-457C2DC7C3F9}" type="parTrans" cxnId="{7E8AE11A-70E7-4C98-B374-A7A71234102E}">
      <dgm:prSet/>
      <dgm:spPr/>
      <dgm:t>
        <a:bodyPr/>
        <a:lstStyle/>
        <a:p>
          <a:endParaRPr lang="en-PH"/>
        </a:p>
      </dgm:t>
    </dgm:pt>
    <dgm:pt modelId="{60097374-7D8A-44A8-B8C2-D01CFF3956EC}" type="sibTrans" cxnId="{7E8AE11A-70E7-4C98-B374-A7A71234102E}">
      <dgm:prSet/>
      <dgm:spPr/>
      <dgm:t>
        <a:bodyPr/>
        <a:lstStyle/>
        <a:p>
          <a:endParaRPr lang="en-PH"/>
        </a:p>
      </dgm:t>
    </dgm:pt>
    <dgm:pt modelId="{A6AA32E8-B48A-4E5B-8B7E-28CA7347B8D1}">
      <dgm:prSet phldrT="[Text]"/>
      <dgm:spPr/>
      <dgm:t>
        <a:bodyPr/>
        <a:lstStyle/>
        <a:p>
          <a:r>
            <a:rPr lang="en-PH" dirty="0"/>
            <a:t>OPT DQC rolled out in pilot LGUs</a:t>
          </a:r>
        </a:p>
      </dgm:t>
    </dgm:pt>
    <dgm:pt modelId="{1DBE8B53-F4CF-4736-8685-AE50DE31BF01}" type="parTrans" cxnId="{67CDDD4C-126E-427D-8863-57FF7B91D9DB}">
      <dgm:prSet/>
      <dgm:spPr/>
      <dgm:t>
        <a:bodyPr/>
        <a:lstStyle/>
        <a:p>
          <a:endParaRPr lang="en-PH"/>
        </a:p>
      </dgm:t>
    </dgm:pt>
    <dgm:pt modelId="{EF6BF765-32C2-4E36-BCA9-B63D705A5793}" type="sibTrans" cxnId="{67CDDD4C-126E-427D-8863-57FF7B91D9DB}">
      <dgm:prSet/>
      <dgm:spPr/>
      <dgm:t>
        <a:bodyPr/>
        <a:lstStyle/>
        <a:p>
          <a:endParaRPr lang="en-PH"/>
        </a:p>
      </dgm:t>
    </dgm:pt>
    <dgm:pt modelId="{0881ACC7-4960-42AB-B925-02F47417610C}">
      <dgm:prSet phldrT="[Text]"/>
      <dgm:spPr/>
    </dgm:pt>
    <dgm:pt modelId="{FA144562-644D-4E2F-ADDE-3F7A102E4E8C}" type="parTrans" cxnId="{94A550C4-40BB-41B0-9005-C9B05E2360B0}">
      <dgm:prSet/>
      <dgm:spPr/>
      <dgm:t>
        <a:bodyPr/>
        <a:lstStyle/>
        <a:p>
          <a:endParaRPr lang="en-PH"/>
        </a:p>
      </dgm:t>
    </dgm:pt>
    <dgm:pt modelId="{99CB4542-EB3C-45D8-B540-A51EFF626843}" type="sibTrans" cxnId="{94A550C4-40BB-41B0-9005-C9B05E2360B0}">
      <dgm:prSet/>
      <dgm:spPr/>
      <dgm:t>
        <a:bodyPr/>
        <a:lstStyle/>
        <a:p>
          <a:endParaRPr lang="en-PH"/>
        </a:p>
      </dgm:t>
    </dgm:pt>
    <dgm:pt modelId="{C0B0A9CE-0510-447F-A12C-37E0D00FFD13}">
      <dgm:prSet phldrT="[Text]" phldr="1"/>
      <dgm:spPr/>
      <dgm:t>
        <a:bodyPr/>
        <a:lstStyle/>
        <a:p>
          <a:endParaRPr lang="en-PH"/>
        </a:p>
      </dgm:t>
    </dgm:pt>
    <dgm:pt modelId="{542A9558-A1D3-42F8-8F69-F464F37B7AB6}" type="parTrans" cxnId="{C4FEBDB8-878A-4BF0-86CE-B4847E834315}">
      <dgm:prSet/>
      <dgm:spPr/>
      <dgm:t>
        <a:bodyPr/>
        <a:lstStyle/>
        <a:p>
          <a:endParaRPr lang="en-PH"/>
        </a:p>
      </dgm:t>
    </dgm:pt>
    <dgm:pt modelId="{C1CCBAC1-79A8-4076-A5C2-2A6DF53B85B1}" type="sibTrans" cxnId="{C4FEBDB8-878A-4BF0-86CE-B4847E834315}">
      <dgm:prSet/>
      <dgm:spPr/>
      <dgm:t>
        <a:bodyPr/>
        <a:lstStyle/>
        <a:p>
          <a:endParaRPr lang="en-PH"/>
        </a:p>
      </dgm:t>
    </dgm:pt>
    <dgm:pt modelId="{BB862AB2-F525-4B60-8C6D-A5CE6BEDAF8A}">
      <dgm:prSet phldrT="[Text]" phldr="1"/>
      <dgm:spPr/>
      <dgm:t>
        <a:bodyPr/>
        <a:lstStyle/>
        <a:p>
          <a:endParaRPr lang="en-PH"/>
        </a:p>
      </dgm:t>
    </dgm:pt>
    <dgm:pt modelId="{7A3EA69D-F820-4FB3-B181-6F9875E4D500}" type="parTrans" cxnId="{4362B521-A735-49E5-86C2-4A89B46DDFA0}">
      <dgm:prSet/>
      <dgm:spPr/>
      <dgm:t>
        <a:bodyPr/>
        <a:lstStyle/>
        <a:p>
          <a:endParaRPr lang="en-PH"/>
        </a:p>
      </dgm:t>
    </dgm:pt>
    <dgm:pt modelId="{2AD8993B-4D23-4007-9F66-3FEC153D7BE8}" type="sibTrans" cxnId="{4362B521-A735-49E5-86C2-4A89B46DDFA0}">
      <dgm:prSet/>
      <dgm:spPr/>
      <dgm:t>
        <a:bodyPr/>
        <a:lstStyle/>
        <a:p>
          <a:endParaRPr lang="en-PH"/>
        </a:p>
      </dgm:t>
    </dgm:pt>
    <dgm:pt modelId="{021DEE66-AD85-44E0-93E4-3C276A96EF1A}">
      <dgm:prSet/>
      <dgm:spPr/>
      <dgm:t>
        <a:bodyPr/>
        <a:lstStyle/>
        <a:p>
          <a:r>
            <a:rPr lang="en-US" dirty="0"/>
            <a:t>Full-time Designated M/C/PNAOs </a:t>
          </a:r>
          <a:endParaRPr lang="en-PH" dirty="0"/>
        </a:p>
      </dgm:t>
    </dgm:pt>
    <dgm:pt modelId="{E8510C92-E074-45D5-B0CB-0783195A10C4}" type="parTrans" cxnId="{D2847FCE-8780-4A82-87AF-4AC88E9599D9}">
      <dgm:prSet/>
      <dgm:spPr/>
      <dgm:t>
        <a:bodyPr/>
        <a:lstStyle/>
        <a:p>
          <a:endParaRPr lang="en-PH"/>
        </a:p>
      </dgm:t>
    </dgm:pt>
    <dgm:pt modelId="{5AF93F1E-374F-4419-B93C-964DFEE31C40}" type="sibTrans" cxnId="{D2847FCE-8780-4A82-87AF-4AC88E9599D9}">
      <dgm:prSet/>
      <dgm:spPr/>
      <dgm:t>
        <a:bodyPr/>
        <a:lstStyle/>
        <a:p>
          <a:endParaRPr lang="en-PH"/>
        </a:p>
      </dgm:t>
    </dgm:pt>
    <dgm:pt modelId="{64C981A0-223C-479E-859B-8D7D1BC10361}">
      <dgm:prSet/>
      <dgm:spPr/>
      <dgm:t>
        <a:bodyPr/>
        <a:lstStyle/>
        <a:p>
          <a:r>
            <a:rPr lang="en-PH" dirty="0"/>
            <a:t>Organization and activation of Local Nutrition Committees (LNCs)</a:t>
          </a:r>
        </a:p>
      </dgm:t>
    </dgm:pt>
    <dgm:pt modelId="{950CE38C-DDAC-421D-A39E-D67BCA2A0A5B}" type="parTrans" cxnId="{92B52F30-6E5B-4C8F-8079-1963E680CD3E}">
      <dgm:prSet/>
      <dgm:spPr/>
      <dgm:t>
        <a:bodyPr/>
        <a:lstStyle/>
        <a:p>
          <a:endParaRPr lang="en-PH"/>
        </a:p>
      </dgm:t>
    </dgm:pt>
    <dgm:pt modelId="{84F555BF-5ED0-4B2C-8EAD-409DA344D11C}" type="sibTrans" cxnId="{92B52F30-6E5B-4C8F-8079-1963E680CD3E}">
      <dgm:prSet/>
      <dgm:spPr/>
      <dgm:t>
        <a:bodyPr/>
        <a:lstStyle/>
        <a:p>
          <a:endParaRPr lang="en-PH"/>
        </a:p>
      </dgm:t>
    </dgm:pt>
    <dgm:pt modelId="{5B4B1F4F-056B-4096-8157-9FE262FD9BDE}">
      <dgm:prSet/>
      <dgm:spPr/>
      <dgm:t>
        <a:bodyPr/>
        <a:lstStyle/>
        <a:p>
          <a:r>
            <a:rPr lang="en-PH" dirty="0"/>
            <a:t>Increased investments in Nutrition at the local level  </a:t>
          </a:r>
        </a:p>
      </dgm:t>
    </dgm:pt>
    <dgm:pt modelId="{20B7B83E-568C-4E92-A67F-A59482933C30}" type="parTrans" cxnId="{39ACAD84-2F85-424D-92E0-88583068CF2E}">
      <dgm:prSet/>
      <dgm:spPr/>
      <dgm:t>
        <a:bodyPr/>
        <a:lstStyle/>
        <a:p>
          <a:endParaRPr lang="en-PH"/>
        </a:p>
      </dgm:t>
    </dgm:pt>
    <dgm:pt modelId="{16C705B6-B6DB-46B0-AF41-89B48C7DB747}" type="sibTrans" cxnId="{39ACAD84-2F85-424D-92E0-88583068CF2E}">
      <dgm:prSet/>
      <dgm:spPr/>
      <dgm:t>
        <a:bodyPr/>
        <a:lstStyle/>
        <a:p>
          <a:endParaRPr lang="en-PH"/>
        </a:p>
      </dgm:t>
    </dgm:pt>
    <dgm:pt modelId="{4D22A265-593C-4244-A050-D9F061C1EB88}" type="pres">
      <dgm:prSet presAssocID="{EF5DA42D-897A-416F-957E-9E273AC1F2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2930F4D-8E12-447F-BCA3-DC7F42C760AD}" type="pres">
      <dgm:prSet presAssocID="{AD72CCE7-B35E-44C8-A085-05F131CBD436}" presName="Parent" presStyleLbl="node0" presStyleIdx="0" presStyleCnt="1">
        <dgm:presLayoutVars>
          <dgm:chMax val="6"/>
          <dgm:chPref val="6"/>
        </dgm:presLayoutVars>
      </dgm:prSet>
      <dgm:spPr/>
    </dgm:pt>
    <dgm:pt modelId="{3BECDAA4-2E65-4C31-9449-B65C08B7DD8B}" type="pres">
      <dgm:prSet presAssocID="{256EF8CF-93CD-46F3-9630-CBEED3BDD972}" presName="Accent1" presStyleCnt="0"/>
      <dgm:spPr/>
    </dgm:pt>
    <dgm:pt modelId="{D256A2B1-6062-4FD0-8500-D9F7F47D18D4}" type="pres">
      <dgm:prSet presAssocID="{256EF8CF-93CD-46F3-9630-CBEED3BDD972}" presName="Accent" presStyleLbl="bgShp" presStyleIdx="0" presStyleCnt="6"/>
      <dgm:spPr/>
    </dgm:pt>
    <dgm:pt modelId="{C8915181-4D0D-4800-9CF4-E72C9598D053}" type="pres">
      <dgm:prSet presAssocID="{256EF8CF-93CD-46F3-9630-CBEED3BDD97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4981322-D7A1-46ED-906B-6D94471176C4}" type="pres">
      <dgm:prSet presAssocID="{021DEE66-AD85-44E0-93E4-3C276A96EF1A}" presName="Accent2" presStyleCnt="0"/>
      <dgm:spPr/>
    </dgm:pt>
    <dgm:pt modelId="{62D863C0-0B9F-4A61-AC18-231E43B35BAF}" type="pres">
      <dgm:prSet presAssocID="{021DEE66-AD85-44E0-93E4-3C276A96EF1A}" presName="Accent" presStyleLbl="bgShp" presStyleIdx="1" presStyleCnt="6"/>
      <dgm:spPr/>
    </dgm:pt>
    <dgm:pt modelId="{5F95685D-9D90-4633-9D6A-B631EAD8F01A}" type="pres">
      <dgm:prSet presAssocID="{021DEE66-AD85-44E0-93E4-3C276A96EF1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8F20A54-655F-4BE6-A2DC-5D404C0F6AF4}" type="pres">
      <dgm:prSet presAssocID="{64C981A0-223C-479E-859B-8D7D1BC10361}" presName="Accent3" presStyleCnt="0"/>
      <dgm:spPr/>
    </dgm:pt>
    <dgm:pt modelId="{3A66E301-2800-4160-B2AC-D380B9D7CE61}" type="pres">
      <dgm:prSet presAssocID="{64C981A0-223C-479E-859B-8D7D1BC10361}" presName="Accent" presStyleLbl="bgShp" presStyleIdx="2" presStyleCnt="6"/>
      <dgm:spPr/>
    </dgm:pt>
    <dgm:pt modelId="{12908379-F814-4016-B4A0-3BF765A52CE4}" type="pres">
      <dgm:prSet presAssocID="{64C981A0-223C-479E-859B-8D7D1BC10361}" presName="Child3" presStyleLbl="node1" presStyleIdx="2" presStyleCnt="6" custLinFactNeighborX="144" custLinFactNeighborY="1284">
        <dgm:presLayoutVars>
          <dgm:chMax val="0"/>
          <dgm:chPref val="0"/>
          <dgm:bulletEnabled val="1"/>
        </dgm:presLayoutVars>
      </dgm:prSet>
      <dgm:spPr/>
    </dgm:pt>
    <dgm:pt modelId="{6C83043A-2578-4BB0-B769-61CCB50E4C91}" type="pres">
      <dgm:prSet presAssocID="{5B4B1F4F-056B-4096-8157-9FE262FD9BDE}" presName="Accent4" presStyleCnt="0"/>
      <dgm:spPr/>
    </dgm:pt>
    <dgm:pt modelId="{DFBFEC18-EA18-43C4-8142-42E95CA65EAB}" type="pres">
      <dgm:prSet presAssocID="{5B4B1F4F-056B-4096-8157-9FE262FD9BDE}" presName="Accent" presStyleLbl="bgShp" presStyleIdx="3" presStyleCnt="6"/>
      <dgm:spPr/>
    </dgm:pt>
    <dgm:pt modelId="{DE044A47-EAA1-4AE9-9E27-891CA4889CEF}" type="pres">
      <dgm:prSet presAssocID="{5B4B1F4F-056B-4096-8157-9FE262FD9BDE}" presName="Child4" presStyleLbl="node1" presStyleIdx="3" presStyleCnt="6" custLinFactNeighborX="144" custLinFactNeighborY="1284">
        <dgm:presLayoutVars>
          <dgm:chMax val="0"/>
          <dgm:chPref val="0"/>
          <dgm:bulletEnabled val="1"/>
        </dgm:presLayoutVars>
      </dgm:prSet>
      <dgm:spPr/>
    </dgm:pt>
    <dgm:pt modelId="{4719B3F4-750B-470F-8740-BBAD49711175}" type="pres">
      <dgm:prSet presAssocID="{E0A88722-0431-45EA-84C4-F4940F46C85D}" presName="Accent5" presStyleCnt="0"/>
      <dgm:spPr/>
    </dgm:pt>
    <dgm:pt modelId="{B4317610-044F-470C-A1C8-48A48BE19C21}" type="pres">
      <dgm:prSet presAssocID="{E0A88722-0431-45EA-84C4-F4940F46C85D}" presName="Accent" presStyleLbl="bgShp" presStyleIdx="4" presStyleCnt="6"/>
      <dgm:spPr/>
    </dgm:pt>
    <dgm:pt modelId="{F6FE3CAB-4999-4E8C-BD4E-20166CCF3ABC}" type="pres">
      <dgm:prSet presAssocID="{E0A88722-0431-45EA-84C4-F4940F46C85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4849F7E-8E57-4ACE-9CF9-13E317898BC4}" type="pres">
      <dgm:prSet presAssocID="{A6AA32E8-B48A-4E5B-8B7E-28CA7347B8D1}" presName="Accent6" presStyleCnt="0"/>
      <dgm:spPr/>
    </dgm:pt>
    <dgm:pt modelId="{734D47C5-A17A-40AF-89EE-0F3992A37AE3}" type="pres">
      <dgm:prSet presAssocID="{A6AA32E8-B48A-4E5B-8B7E-28CA7347B8D1}" presName="Accent" presStyleLbl="bgShp" presStyleIdx="5" presStyleCnt="6"/>
      <dgm:spPr/>
    </dgm:pt>
    <dgm:pt modelId="{8A564EB6-7BC7-4665-8686-AFC197BF8E3B}" type="pres">
      <dgm:prSet presAssocID="{A6AA32E8-B48A-4E5B-8B7E-28CA7347B8D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24BFC09-A467-4E08-A434-5D015CCD59D7}" type="presOf" srcId="{64C981A0-223C-479E-859B-8D7D1BC10361}" destId="{12908379-F814-4016-B4A0-3BF765A52CE4}" srcOrd="0" destOrd="0" presId="urn:microsoft.com/office/officeart/2011/layout/HexagonRadial"/>
    <dgm:cxn modelId="{0AB4621A-69F1-4122-B16A-F1796AD82D9C}" type="presOf" srcId="{EF5DA42D-897A-416F-957E-9E273AC1F289}" destId="{4D22A265-593C-4244-A050-D9F061C1EB88}" srcOrd="0" destOrd="0" presId="urn:microsoft.com/office/officeart/2011/layout/HexagonRadial"/>
    <dgm:cxn modelId="{7E8AE11A-70E7-4C98-B374-A7A71234102E}" srcId="{AD72CCE7-B35E-44C8-A085-05F131CBD436}" destId="{E0A88722-0431-45EA-84C4-F4940F46C85D}" srcOrd="4" destOrd="0" parTransId="{AA2FD773-02C0-4C82-99BD-457C2DC7C3F9}" sibTransId="{60097374-7D8A-44A8-B8C2-D01CFF3956EC}"/>
    <dgm:cxn modelId="{B013A820-55F6-4C2D-AC3F-93C9D2EA5B06}" type="presOf" srcId="{AD72CCE7-B35E-44C8-A085-05F131CBD436}" destId="{72930F4D-8E12-447F-BCA3-DC7F42C760AD}" srcOrd="0" destOrd="0" presId="urn:microsoft.com/office/officeart/2011/layout/HexagonRadial"/>
    <dgm:cxn modelId="{4362B521-A735-49E5-86C2-4A89B46DDFA0}" srcId="{AD72CCE7-B35E-44C8-A085-05F131CBD436}" destId="{BB862AB2-F525-4B60-8C6D-A5CE6BEDAF8A}" srcOrd="8" destOrd="0" parTransId="{7A3EA69D-F820-4FB3-B181-6F9875E4D500}" sibTransId="{2AD8993B-4D23-4007-9F66-3FEC153D7BE8}"/>
    <dgm:cxn modelId="{69EFE823-8C6D-4B55-B316-F5053F568FD3}" srcId="{AD72CCE7-B35E-44C8-A085-05F131CBD436}" destId="{256EF8CF-93CD-46F3-9630-CBEED3BDD972}" srcOrd="0" destOrd="0" parTransId="{8B321CA4-5D3F-4D3D-9E31-44687CA301D8}" sibTransId="{A977892B-49D9-4669-B860-9B7073B3F0C5}"/>
    <dgm:cxn modelId="{92B52F30-6E5B-4C8F-8079-1963E680CD3E}" srcId="{AD72CCE7-B35E-44C8-A085-05F131CBD436}" destId="{64C981A0-223C-479E-859B-8D7D1BC10361}" srcOrd="2" destOrd="0" parTransId="{950CE38C-DDAC-421D-A39E-D67BCA2A0A5B}" sibTransId="{84F555BF-5ED0-4B2C-8EAD-409DA344D11C}"/>
    <dgm:cxn modelId="{C28C123A-8AEE-4F4B-AEA4-D1887C1523C1}" type="presOf" srcId="{021DEE66-AD85-44E0-93E4-3C276A96EF1A}" destId="{5F95685D-9D90-4633-9D6A-B631EAD8F01A}" srcOrd="0" destOrd="0" presId="urn:microsoft.com/office/officeart/2011/layout/HexagonRadial"/>
    <dgm:cxn modelId="{67CDDD4C-126E-427D-8863-57FF7B91D9DB}" srcId="{AD72CCE7-B35E-44C8-A085-05F131CBD436}" destId="{A6AA32E8-B48A-4E5B-8B7E-28CA7347B8D1}" srcOrd="5" destOrd="0" parTransId="{1DBE8B53-F4CF-4736-8685-AE50DE31BF01}" sibTransId="{EF6BF765-32C2-4E36-BCA9-B63D705A5793}"/>
    <dgm:cxn modelId="{9EFA8357-383E-43AC-B8A3-A902C5776FED}" type="presOf" srcId="{E0A88722-0431-45EA-84C4-F4940F46C85D}" destId="{F6FE3CAB-4999-4E8C-BD4E-20166CCF3ABC}" srcOrd="0" destOrd="0" presId="urn:microsoft.com/office/officeart/2011/layout/HexagonRadial"/>
    <dgm:cxn modelId="{39ACAD84-2F85-424D-92E0-88583068CF2E}" srcId="{AD72CCE7-B35E-44C8-A085-05F131CBD436}" destId="{5B4B1F4F-056B-4096-8157-9FE262FD9BDE}" srcOrd="3" destOrd="0" parTransId="{20B7B83E-568C-4E92-A67F-A59482933C30}" sibTransId="{16C705B6-B6DB-46B0-AF41-89B48C7DB747}"/>
    <dgm:cxn modelId="{316F508C-8128-4886-BAA8-36BF1D08088B}" type="presOf" srcId="{5B4B1F4F-056B-4096-8157-9FE262FD9BDE}" destId="{DE044A47-EAA1-4AE9-9E27-891CA4889CEF}" srcOrd="0" destOrd="0" presId="urn:microsoft.com/office/officeart/2011/layout/HexagonRadial"/>
    <dgm:cxn modelId="{60BAA390-2CC2-40C0-947F-362F4CEE3DC4}" type="presOf" srcId="{A6AA32E8-B48A-4E5B-8B7E-28CA7347B8D1}" destId="{8A564EB6-7BC7-4665-8686-AFC197BF8E3B}" srcOrd="0" destOrd="0" presId="urn:microsoft.com/office/officeart/2011/layout/HexagonRadial"/>
    <dgm:cxn modelId="{656664A0-72C6-460A-998C-3D0535A81636}" type="presOf" srcId="{256EF8CF-93CD-46F3-9630-CBEED3BDD972}" destId="{C8915181-4D0D-4800-9CF4-E72C9598D053}" srcOrd="0" destOrd="0" presId="urn:microsoft.com/office/officeart/2011/layout/HexagonRadial"/>
    <dgm:cxn modelId="{F7B90AB7-AB4B-4BC8-803F-148B8954CAA8}" srcId="{EF5DA42D-897A-416F-957E-9E273AC1F289}" destId="{AD72CCE7-B35E-44C8-A085-05F131CBD436}" srcOrd="0" destOrd="0" parTransId="{A83566C4-4D23-4217-8399-7579AE325FAC}" sibTransId="{FED368F5-8B65-42FC-9523-BE002AFCCFEA}"/>
    <dgm:cxn modelId="{C4FEBDB8-878A-4BF0-86CE-B4847E834315}" srcId="{AD72CCE7-B35E-44C8-A085-05F131CBD436}" destId="{C0B0A9CE-0510-447F-A12C-37E0D00FFD13}" srcOrd="7" destOrd="0" parTransId="{542A9558-A1D3-42F8-8F69-F464F37B7AB6}" sibTransId="{C1CCBAC1-79A8-4076-A5C2-2A6DF53B85B1}"/>
    <dgm:cxn modelId="{94A550C4-40BB-41B0-9005-C9B05E2360B0}" srcId="{AD72CCE7-B35E-44C8-A085-05F131CBD436}" destId="{0881ACC7-4960-42AB-B925-02F47417610C}" srcOrd="6" destOrd="0" parTransId="{FA144562-644D-4E2F-ADDE-3F7A102E4E8C}" sibTransId="{99CB4542-EB3C-45D8-B540-A51EFF626843}"/>
    <dgm:cxn modelId="{D2847FCE-8780-4A82-87AF-4AC88E9599D9}" srcId="{AD72CCE7-B35E-44C8-A085-05F131CBD436}" destId="{021DEE66-AD85-44E0-93E4-3C276A96EF1A}" srcOrd="1" destOrd="0" parTransId="{E8510C92-E074-45D5-B0CB-0783195A10C4}" sibTransId="{5AF93F1E-374F-4419-B93C-964DFEE31C40}"/>
    <dgm:cxn modelId="{4981F55F-32BD-464D-9560-D1EF4F3B28F8}" type="presParOf" srcId="{4D22A265-593C-4244-A050-D9F061C1EB88}" destId="{72930F4D-8E12-447F-BCA3-DC7F42C760AD}" srcOrd="0" destOrd="0" presId="urn:microsoft.com/office/officeart/2011/layout/HexagonRadial"/>
    <dgm:cxn modelId="{FF8BAF53-E5F8-4921-B9AA-6382DFF2E5B0}" type="presParOf" srcId="{4D22A265-593C-4244-A050-D9F061C1EB88}" destId="{3BECDAA4-2E65-4C31-9449-B65C08B7DD8B}" srcOrd="1" destOrd="0" presId="urn:microsoft.com/office/officeart/2011/layout/HexagonRadial"/>
    <dgm:cxn modelId="{9EBF9A5E-1174-44B0-9BF1-4E5A166F9C1B}" type="presParOf" srcId="{3BECDAA4-2E65-4C31-9449-B65C08B7DD8B}" destId="{D256A2B1-6062-4FD0-8500-D9F7F47D18D4}" srcOrd="0" destOrd="0" presId="urn:microsoft.com/office/officeart/2011/layout/HexagonRadial"/>
    <dgm:cxn modelId="{83ECB35E-2118-4CCC-80B7-5FC0FAC6347C}" type="presParOf" srcId="{4D22A265-593C-4244-A050-D9F061C1EB88}" destId="{C8915181-4D0D-4800-9CF4-E72C9598D053}" srcOrd="2" destOrd="0" presId="urn:microsoft.com/office/officeart/2011/layout/HexagonRadial"/>
    <dgm:cxn modelId="{D70AF1C5-B4FA-42CC-B850-612999B5AB4E}" type="presParOf" srcId="{4D22A265-593C-4244-A050-D9F061C1EB88}" destId="{C4981322-D7A1-46ED-906B-6D94471176C4}" srcOrd="3" destOrd="0" presId="urn:microsoft.com/office/officeart/2011/layout/HexagonRadial"/>
    <dgm:cxn modelId="{3B0013DE-9010-4624-A459-B4D0FB00331E}" type="presParOf" srcId="{C4981322-D7A1-46ED-906B-6D94471176C4}" destId="{62D863C0-0B9F-4A61-AC18-231E43B35BAF}" srcOrd="0" destOrd="0" presId="urn:microsoft.com/office/officeart/2011/layout/HexagonRadial"/>
    <dgm:cxn modelId="{A75B908C-4AAD-4C78-9621-52A7CD41A635}" type="presParOf" srcId="{4D22A265-593C-4244-A050-D9F061C1EB88}" destId="{5F95685D-9D90-4633-9D6A-B631EAD8F01A}" srcOrd="4" destOrd="0" presId="urn:microsoft.com/office/officeart/2011/layout/HexagonRadial"/>
    <dgm:cxn modelId="{02821483-721A-4FD0-9D85-92506D59AA1D}" type="presParOf" srcId="{4D22A265-593C-4244-A050-D9F061C1EB88}" destId="{48F20A54-655F-4BE6-A2DC-5D404C0F6AF4}" srcOrd="5" destOrd="0" presId="urn:microsoft.com/office/officeart/2011/layout/HexagonRadial"/>
    <dgm:cxn modelId="{2EF3A569-64F4-4F7F-AB83-E105C96D982D}" type="presParOf" srcId="{48F20A54-655F-4BE6-A2DC-5D404C0F6AF4}" destId="{3A66E301-2800-4160-B2AC-D380B9D7CE61}" srcOrd="0" destOrd="0" presId="urn:microsoft.com/office/officeart/2011/layout/HexagonRadial"/>
    <dgm:cxn modelId="{84FB4A4D-998C-4F3F-9F83-F5319C870E22}" type="presParOf" srcId="{4D22A265-593C-4244-A050-D9F061C1EB88}" destId="{12908379-F814-4016-B4A0-3BF765A52CE4}" srcOrd="6" destOrd="0" presId="urn:microsoft.com/office/officeart/2011/layout/HexagonRadial"/>
    <dgm:cxn modelId="{898110F7-9FD6-4241-91C3-F4B10FC9F6E2}" type="presParOf" srcId="{4D22A265-593C-4244-A050-D9F061C1EB88}" destId="{6C83043A-2578-4BB0-B769-61CCB50E4C91}" srcOrd="7" destOrd="0" presId="urn:microsoft.com/office/officeart/2011/layout/HexagonRadial"/>
    <dgm:cxn modelId="{4B46EB37-308F-417D-8B2C-23E27B75176E}" type="presParOf" srcId="{6C83043A-2578-4BB0-B769-61CCB50E4C91}" destId="{DFBFEC18-EA18-43C4-8142-42E95CA65EAB}" srcOrd="0" destOrd="0" presId="urn:microsoft.com/office/officeart/2011/layout/HexagonRadial"/>
    <dgm:cxn modelId="{02AD7732-E417-41B5-95D4-A10EE2836234}" type="presParOf" srcId="{4D22A265-593C-4244-A050-D9F061C1EB88}" destId="{DE044A47-EAA1-4AE9-9E27-891CA4889CEF}" srcOrd="8" destOrd="0" presId="urn:microsoft.com/office/officeart/2011/layout/HexagonRadial"/>
    <dgm:cxn modelId="{4197DBD7-371C-45FC-BD47-E1A100D46036}" type="presParOf" srcId="{4D22A265-593C-4244-A050-D9F061C1EB88}" destId="{4719B3F4-750B-470F-8740-BBAD49711175}" srcOrd="9" destOrd="0" presId="urn:microsoft.com/office/officeart/2011/layout/HexagonRadial"/>
    <dgm:cxn modelId="{6119CDE2-35BD-4A14-80D6-B499CEB7DDA1}" type="presParOf" srcId="{4719B3F4-750B-470F-8740-BBAD49711175}" destId="{B4317610-044F-470C-A1C8-48A48BE19C21}" srcOrd="0" destOrd="0" presId="urn:microsoft.com/office/officeart/2011/layout/HexagonRadial"/>
    <dgm:cxn modelId="{F477BEEB-CB58-4A74-AA28-F1C3CD32D059}" type="presParOf" srcId="{4D22A265-593C-4244-A050-D9F061C1EB88}" destId="{F6FE3CAB-4999-4E8C-BD4E-20166CCF3ABC}" srcOrd="10" destOrd="0" presId="urn:microsoft.com/office/officeart/2011/layout/HexagonRadial"/>
    <dgm:cxn modelId="{093F11B4-8ACC-4272-A1E5-4ED74924E0A3}" type="presParOf" srcId="{4D22A265-593C-4244-A050-D9F061C1EB88}" destId="{44849F7E-8E57-4ACE-9CF9-13E317898BC4}" srcOrd="11" destOrd="0" presId="urn:microsoft.com/office/officeart/2011/layout/HexagonRadial"/>
    <dgm:cxn modelId="{555DEA7A-0626-4A4B-9935-3A0A3DA31283}" type="presParOf" srcId="{44849F7E-8E57-4ACE-9CF9-13E317898BC4}" destId="{734D47C5-A17A-40AF-89EE-0F3992A37AE3}" srcOrd="0" destOrd="0" presId="urn:microsoft.com/office/officeart/2011/layout/HexagonRadial"/>
    <dgm:cxn modelId="{98B13C8F-A288-4F24-8700-023D73FFB4C8}" type="presParOf" srcId="{4D22A265-593C-4244-A050-D9F061C1EB88}" destId="{8A564EB6-7BC7-4665-8686-AFC197BF8E3B}" srcOrd="12" destOrd="0" presId="urn:microsoft.com/office/officeart/2011/layout/HexagonRadial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63781-FF67-4A8B-884F-A54D7119C8A3}">
      <dsp:nvSpPr>
        <dsp:cNvPr id="0" name=""/>
        <dsp:cNvSpPr/>
      </dsp:nvSpPr>
      <dsp:spPr>
        <a:xfrm>
          <a:off x="-6285229" y="-962167"/>
          <a:ext cx="7486934" cy="7486934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4A7F2-AD66-46D3-8B28-5317DA34409A}">
      <dsp:nvSpPr>
        <dsp:cNvPr id="0" name=""/>
        <dsp:cNvSpPr/>
      </dsp:nvSpPr>
      <dsp:spPr>
        <a:xfrm>
          <a:off x="390216" y="252875"/>
          <a:ext cx="7003122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OPT+ Coverage in 2022 is lower than the 2021 OPT+</a:t>
          </a:r>
        </a:p>
      </dsp:txBody>
      <dsp:txXfrm>
        <a:off x="390216" y="252875"/>
        <a:ext cx="7003122" cy="505529"/>
      </dsp:txXfrm>
    </dsp:sp>
    <dsp:sp modelId="{B90279D3-F5B7-4B78-AFD6-C874D6C3F231}">
      <dsp:nvSpPr>
        <dsp:cNvPr id="0" name=""/>
        <dsp:cNvSpPr/>
      </dsp:nvSpPr>
      <dsp:spPr>
        <a:xfrm>
          <a:off x="74260" y="189684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06B4C-278D-4902-B73F-99DDA1240261}">
      <dsp:nvSpPr>
        <dsp:cNvPr id="0" name=""/>
        <dsp:cNvSpPr/>
      </dsp:nvSpPr>
      <dsp:spPr>
        <a:xfrm>
          <a:off x="848018" y="1011614"/>
          <a:ext cx="6545320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Decreasing trend on malnutrition in Samar, N. Samar, Leyte, and S. Leyte, and Tacloban City</a:t>
          </a:r>
        </a:p>
      </dsp:txBody>
      <dsp:txXfrm>
        <a:off x="848018" y="1011614"/>
        <a:ext cx="6545320" cy="505529"/>
      </dsp:txXfrm>
    </dsp:sp>
    <dsp:sp modelId="{65553862-7FF8-4111-8FB4-D038AFD38391}">
      <dsp:nvSpPr>
        <dsp:cNvPr id="0" name=""/>
        <dsp:cNvSpPr/>
      </dsp:nvSpPr>
      <dsp:spPr>
        <a:xfrm>
          <a:off x="532062" y="948423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661B2-52B6-4E2E-B8BB-8FDE867795C1}">
      <dsp:nvSpPr>
        <dsp:cNvPr id="0" name=""/>
        <dsp:cNvSpPr/>
      </dsp:nvSpPr>
      <dsp:spPr>
        <a:xfrm>
          <a:off x="1062572" y="1807428"/>
          <a:ext cx="6294447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prevalence of all forms of malnutrition in Biliran province</a:t>
          </a:r>
        </a:p>
      </dsp:txBody>
      <dsp:txXfrm>
        <a:off x="1062572" y="1807428"/>
        <a:ext cx="6294447" cy="505529"/>
      </dsp:txXfrm>
    </dsp:sp>
    <dsp:sp modelId="{276C620A-FFE7-45B1-887C-BDE914EC6491}">
      <dsp:nvSpPr>
        <dsp:cNvPr id="0" name=""/>
        <dsp:cNvSpPr/>
      </dsp:nvSpPr>
      <dsp:spPr>
        <a:xfrm>
          <a:off x="782935" y="1706605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306AC-8297-4153-AF84-6E595FDC70D0}">
      <dsp:nvSpPr>
        <dsp:cNvPr id="0" name=""/>
        <dsp:cNvSpPr/>
      </dsp:nvSpPr>
      <dsp:spPr>
        <a:xfrm>
          <a:off x="1143136" y="2566167"/>
          <a:ext cx="6214346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prevalence of UW and ST in E. Samar</a:t>
          </a:r>
        </a:p>
      </dsp:txBody>
      <dsp:txXfrm>
        <a:off x="1143136" y="2566167"/>
        <a:ext cx="6214346" cy="505529"/>
      </dsp:txXfrm>
    </dsp:sp>
    <dsp:sp modelId="{4BE6EAEE-2A0D-4B64-8F52-AC5D757F081D}">
      <dsp:nvSpPr>
        <dsp:cNvPr id="0" name=""/>
        <dsp:cNvSpPr/>
      </dsp:nvSpPr>
      <dsp:spPr>
        <a:xfrm>
          <a:off x="863037" y="2465344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1CEB-162A-48A5-A677-9A52E38E1BE3}">
      <dsp:nvSpPr>
        <dsp:cNvPr id="0" name=""/>
        <dsp:cNvSpPr/>
      </dsp:nvSpPr>
      <dsp:spPr>
        <a:xfrm>
          <a:off x="1062572" y="3324905"/>
          <a:ext cx="6294447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prevalence of Overnutrition in Ormoc City</a:t>
          </a:r>
        </a:p>
      </dsp:txBody>
      <dsp:txXfrm>
        <a:off x="1062572" y="3324905"/>
        <a:ext cx="6294447" cy="505529"/>
      </dsp:txXfrm>
    </dsp:sp>
    <dsp:sp modelId="{93F3FA63-0833-430E-8CB5-CD082CE3143C}">
      <dsp:nvSpPr>
        <dsp:cNvPr id="0" name=""/>
        <dsp:cNvSpPr/>
      </dsp:nvSpPr>
      <dsp:spPr>
        <a:xfrm>
          <a:off x="782935" y="3224082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BBF9B-1660-4691-B568-F65E4B209850}">
      <dsp:nvSpPr>
        <dsp:cNvPr id="0" name=""/>
        <dsp:cNvSpPr/>
      </dsp:nvSpPr>
      <dsp:spPr>
        <a:xfrm>
          <a:off x="810251" y="4083088"/>
          <a:ext cx="6545320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Among component cities, Borongan  remains top in all indicators but decreasing in trend</a:t>
          </a:r>
        </a:p>
      </dsp:txBody>
      <dsp:txXfrm>
        <a:off x="810251" y="4083088"/>
        <a:ext cx="6545320" cy="505529"/>
      </dsp:txXfrm>
    </dsp:sp>
    <dsp:sp modelId="{16C2F06C-4AAC-40D6-A7C0-176C5559525D}">
      <dsp:nvSpPr>
        <dsp:cNvPr id="0" name=""/>
        <dsp:cNvSpPr/>
      </dsp:nvSpPr>
      <dsp:spPr>
        <a:xfrm>
          <a:off x="532062" y="3982265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32F5A-6990-4C6A-9A00-84BEFE5B77B5}">
      <dsp:nvSpPr>
        <dsp:cNvPr id="0" name=""/>
        <dsp:cNvSpPr/>
      </dsp:nvSpPr>
      <dsp:spPr>
        <a:xfrm>
          <a:off x="349808" y="4841826"/>
          <a:ext cx="7003122" cy="505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Stunting manifests on 12 months and steadily increase until 59 months</a:t>
          </a:r>
        </a:p>
      </dsp:txBody>
      <dsp:txXfrm>
        <a:off x="349808" y="4841826"/>
        <a:ext cx="7003122" cy="505529"/>
      </dsp:txXfrm>
    </dsp:sp>
    <dsp:sp modelId="{6F320C77-23EB-4AA2-B182-69C674ADC203}">
      <dsp:nvSpPr>
        <dsp:cNvPr id="0" name=""/>
        <dsp:cNvSpPr/>
      </dsp:nvSpPr>
      <dsp:spPr>
        <a:xfrm>
          <a:off x="74260" y="4741003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30F4D-8E12-447F-BCA3-DC7F42C760AD}">
      <dsp:nvSpPr>
        <dsp:cNvPr id="0" name=""/>
        <dsp:cNvSpPr/>
      </dsp:nvSpPr>
      <dsp:spPr>
        <a:xfrm>
          <a:off x="3205894" y="2149081"/>
          <a:ext cx="2731575" cy="236292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500" kern="1200" dirty="0"/>
            <a:t>Improved Regional Nutritional Status</a:t>
          </a:r>
        </a:p>
      </dsp:txBody>
      <dsp:txXfrm>
        <a:off x="3658554" y="2540650"/>
        <a:ext cx="1826255" cy="1579785"/>
      </dsp:txXfrm>
    </dsp:sp>
    <dsp:sp modelId="{62D863C0-0B9F-4A61-AC18-231E43B35BAF}">
      <dsp:nvSpPr>
        <dsp:cNvPr id="0" name=""/>
        <dsp:cNvSpPr/>
      </dsp:nvSpPr>
      <dsp:spPr>
        <a:xfrm>
          <a:off x="4916385" y="1018581"/>
          <a:ext cx="1030615" cy="8880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15181-4D0D-4800-9CF4-E72C9598D053}">
      <dsp:nvSpPr>
        <dsp:cNvPr id="0" name=""/>
        <dsp:cNvSpPr/>
      </dsp:nvSpPr>
      <dsp:spPr>
        <a:xfrm>
          <a:off x="3457512" y="0"/>
          <a:ext cx="2238506" cy="19365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500" kern="1200" dirty="0"/>
            <a:t>Increased technical assistance from government and private institutions</a:t>
          </a:r>
        </a:p>
      </dsp:txBody>
      <dsp:txXfrm>
        <a:off x="3828480" y="320931"/>
        <a:ext cx="1496570" cy="1294709"/>
      </dsp:txXfrm>
    </dsp:sp>
    <dsp:sp modelId="{3A66E301-2800-4160-B2AC-D380B9D7CE61}">
      <dsp:nvSpPr>
        <dsp:cNvPr id="0" name=""/>
        <dsp:cNvSpPr/>
      </dsp:nvSpPr>
      <dsp:spPr>
        <a:xfrm>
          <a:off x="6119193" y="2678690"/>
          <a:ext cx="1030615" cy="8880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95685D-9D90-4633-9D6A-B631EAD8F01A}">
      <dsp:nvSpPr>
        <dsp:cNvPr id="0" name=""/>
        <dsp:cNvSpPr/>
      </dsp:nvSpPr>
      <dsp:spPr>
        <a:xfrm>
          <a:off x="5510482" y="1191121"/>
          <a:ext cx="2238506" cy="19365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Full-time Designated M/C/PNAOs </a:t>
          </a:r>
          <a:endParaRPr lang="en-PH" sz="1500" kern="1200" dirty="0"/>
        </a:p>
      </dsp:txBody>
      <dsp:txXfrm>
        <a:off x="5881450" y="1512052"/>
        <a:ext cx="1496570" cy="1294709"/>
      </dsp:txXfrm>
    </dsp:sp>
    <dsp:sp modelId="{DFBFEC18-EA18-43C4-8142-42E95CA65EAB}">
      <dsp:nvSpPr>
        <dsp:cNvPr id="0" name=""/>
        <dsp:cNvSpPr/>
      </dsp:nvSpPr>
      <dsp:spPr>
        <a:xfrm>
          <a:off x="5283645" y="4552641"/>
          <a:ext cx="1030615" cy="8880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08379-F814-4016-B4A0-3BF765A52CE4}">
      <dsp:nvSpPr>
        <dsp:cNvPr id="0" name=""/>
        <dsp:cNvSpPr/>
      </dsp:nvSpPr>
      <dsp:spPr>
        <a:xfrm>
          <a:off x="5513706" y="3557592"/>
          <a:ext cx="2238506" cy="19365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500" kern="1200" dirty="0"/>
            <a:t>Organization and activation of Local Nutrition Committees (LNCs)</a:t>
          </a:r>
        </a:p>
      </dsp:txBody>
      <dsp:txXfrm>
        <a:off x="5884674" y="3878523"/>
        <a:ext cx="1496570" cy="1294709"/>
      </dsp:txXfrm>
    </dsp:sp>
    <dsp:sp modelId="{B4317610-044F-470C-A1C8-48A48BE19C21}">
      <dsp:nvSpPr>
        <dsp:cNvPr id="0" name=""/>
        <dsp:cNvSpPr/>
      </dsp:nvSpPr>
      <dsp:spPr>
        <a:xfrm>
          <a:off x="3210977" y="4747164"/>
          <a:ext cx="1030615" cy="8880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044A47-EAA1-4AE9-9E27-891CA4889CEF}">
      <dsp:nvSpPr>
        <dsp:cNvPr id="0" name=""/>
        <dsp:cNvSpPr/>
      </dsp:nvSpPr>
      <dsp:spPr>
        <a:xfrm>
          <a:off x="3460735" y="4725180"/>
          <a:ext cx="2238506" cy="19365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500" kern="1200" dirty="0"/>
            <a:t>Increased investments in Nutrition at the local level  </a:t>
          </a:r>
        </a:p>
      </dsp:txBody>
      <dsp:txXfrm>
        <a:off x="3831703" y="5046111"/>
        <a:ext cx="1496570" cy="1294709"/>
      </dsp:txXfrm>
    </dsp:sp>
    <dsp:sp modelId="{734D47C5-A17A-40AF-89EE-0F3992A37AE3}">
      <dsp:nvSpPr>
        <dsp:cNvPr id="0" name=""/>
        <dsp:cNvSpPr/>
      </dsp:nvSpPr>
      <dsp:spPr>
        <a:xfrm>
          <a:off x="1988472" y="3087722"/>
          <a:ext cx="1030615" cy="88801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E3CAB-4999-4E8C-BD4E-20166CCF3ABC}">
      <dsp:nvSpPr>
        <dsp:cNvPr id="0" name=""/>
        <dsp:cNvSpPr/>
      </dsp:nvSpPr>
      <dsp:spPr>
        <a:xfrm>
          <a:off x="1395010" y="3534059"/>
          <a:ext cx="2238506" cy="19365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500" kern="1200" dirty="0"/>
            <a:t>Supportive LCEs due to intensive advocacy</a:t>
          </a:r>
        </a:p>
      </dsp:txBody>
      <dsp:txXfrm>
        <a:off x="1765978" y="3854990"/>
        <a:ext cx="1496570" cy="1294709"/>
      </dsp:txXfrm>
    </dsp:sp>
    <dsp:sp modelId="{8A564EB6-7BC7-4665-8686-AFC197BF8E3B}">
      <dsp:nvSpPr>
        <dsp:cNvPr id="0" name=""/>
        <dsp:cNvSpPr/>
      </dsp:nvSpPr>
      <dsp:spPr>
        <a:xfrm>
          <a:off x="1395010" y="1188456"/>
          <a:ext cx="2238506" cy="19365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500" kern="1200" dirty="0"/>
            <a:t>OPT DQC rolled out in pilot LGUs</a:t>
          </a:r>
        </a:p>
      </dsp:txBody>
      <dsp:txXfrm>
        <a:off x="1765978" y="1509387"/>
        <a:ext cx="1496570" cy="129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68999-CEAD-4D8F-8227-4F259815044F}" type="datetimeFigureOut">
              <a:rPr lang="en-PH" smtClean="0"/>
              <a:t>12/12/2022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AD0D-6178-4722-ABB9-3855E25D097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55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AD0D-6178-4722-ABB9-3855E25D0970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127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AD0D-6178-4722-ABB9-3855E25D0970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795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AD0D-6178-4722-ABB9-3855E25D0970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323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AD0D-6178-4722-ABB9-3855E25D0970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596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7AD0D-6178-4722-ABB9-3855E25D0970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914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8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102_F8991B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9CB30-6BD0-8F1A-C17F-71138F20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70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24080510"/>
              </p:ext>
            </p:extLst>
          </p:nvPr>
        </p:nvGraphicFramePr>
        <p:xfrm>
          <a:off x="228600" y="1752599"/>
          <a:ext cx="6324600" cy="47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EDF97B-E7D3-6BCE-2EDA-5FD7223AA593}"/>
              </a:ext>
            </a:extLst>
          </p:cNvPr>
          <p:cNvSpPr/>
          <p:nvPr/>
        </p:nvSpPr>
        <p:spPr>
          <a:xfrm>
            <a:off x="762000" y="152400"/>
            <a:ext cx="7886700" cy="1183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Extra Bold" pitchFamily="18" charset="0"/>
              </a:rPr>
              <a:t>NUTRITIONAL STATUS</a:t>
            </a:r>
          </a:p>
          <a:p>
            <a:pPr algn="ctr"/>
            <a:r>
              <a:rPr lang="en-US" sz="2400" dirty="0">
                <a:latin typeface="Rockwell Extra Bold" pitchFamily="18" charset="0"/>
              </a:rPr>
              <a:t>(0-59 months Preschool Children)</a:t>
            </a:r>
          </a:p>
          <a:p>
            <a:pPr algn="ctr"/>
            <a:r>
              <a:rPr lang="en-US" sz="2000" dirty="0">
                <a:latin typeface="Rockwell Extra Bold" pitchFamily="18" charset="0"/>
              </a:rPr>
              <a:t>5-YEAR COMPARATIVE TREND 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1759CB3-72A7-073C-9D43-6C256A8B829E}"/>
              </a:ext>
            </a:extLst>
          </p:cNvPr>
          <p:cNvSpPr/>
          <p:nvPr/>
        </p:nvSpPr>
        <p:spPr>
          <a:xfrm>
            <a:off x="6662321" y="2667000"/>
            <a:ext cx="2296357" cy="3124200"/>
          </a:xfrm>
          <a:prstGeom prst="round2Same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76C5B-EC02-9594-C2C6-1DC2373EBB7B}"/>
              </a:ext>
            </a:extLst>
          </p:cNvPr>
          <p:cNvSpPr txBox="1"/>
          <p:nvPr/>
        </p:nvSpPr>
        <p:spPr>
          <a:xfrm>
            <a:off x="6624221" y="3409950"/>
            <a:ext cx="2189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dirty="0"/>
              <a:t>Overall </a:t>
            </a:r>
            <a:r>
              <a:rPr lang="en-PH" sz="2400" b="1" dirty="0"/>
              <a:t>decreasing trend </a:t>
            </a:r>
            <a:r>
              <a:rPr lang="en-PH" sz="2400" dirty="0"/>
              <a:t>of malnutrition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nc logo no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933" y="5943600"/>
            <a:ext cx="907067" cy="838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37" y="6012590"/>
            <a:ext cx="742146" cy="69301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4456C7-F98F-4137-B901-954D81B0F4C6}"/>
              </a:ext>
            </a:extLst>
          </p:cNvPr>
          <p:cNvSpPr/>
          <p:nvPr/>
        </p:nvSpPr>
        <p:spPr>
          <a:xfrm>
            <a:off x="1638300" y="3237465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dirty="0"/>
              <a:t>Child’s weight is lower or below the </a:t>
            </a:r>
          </a:p>
          <a:p>
            <a:pPr algn="ctr"/>
            <a:r>
              <a:rPr lang="en-PH" dirty="0"/>
              <a:t>normal weight for his/her age</a:t>
            </a:r>
          </a:p>
          <a:p>
            <a:pPr algn="ctr"/>
            <a:r>
              <a:rPr lang="en-PH" dirty="0"/>
              <a:t>Underweight &lt;-2SD</a:t>
            </a:r>
            <a:br>
              <a:rPr lang="en-PH" dirty="0"/>
            </a:br>
            <a:r>
              <a:rPr lang="en-PH" dirty="0"/>
              <a:t>Severely Underweight &lt;-3SD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FD3D1-092D-4496-96B5-89795AF89C50}"/>
              </a:ext>
            </a:extLst>
          </p:cNvPr>
          <p:cNvSpPr txBox="1"/>
          <p:nvPr/>
        </p:nvSpPr>
        <p:spPr>
          <a:xfrm>
            <a:off x="457200" y="5409902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i="1" dirty="0"/>
              <a:t>WHO Cut Off values, 1995</a:t>
            </a:r>
          </a:p>
          <a:p>
            <a:r>
              <a:rPr lang="en-PH" sz="1400" i="1" dirty="0"/>
              <a:t>&lt;10% low prevalence</a:t>
            </a:r>
          </a:p>
          <a:p>
            <a:r>
              <a:rPr lang="en-PH" sz="1400" i="1" dirty="0"/>
              <a:t>10-19% medium prevalence</a:t>
            </a:r>
          </a:p>
          <a:p>
            <a:r>
              <a:rPr lang="en-PH" sz="1400" i="1" dirty="0"/>
              <a:t>20-29% high prevalence</a:t>
            </a:r>
          </a:p>
          <a:p>
            <a:r>
              <a:rPr lang="en-PH" sz="1400" i="1" dirty="0"/>
              <a:t>≥ 30% Very high prevalence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D839A-E97F-D8C6-DC8D-46482CC0DC78}"/>
              </a:ext>
            </a:extLst>
          </p:cNvPr>
          <p:cNvSpPr/>
          <p:nvPr/>
        </p:nvSpPr>
        <p:spPr>
          <a:xfrm>
            <a:off x="628650" y="1081601"/>
            <a:ext cx="7886700" cy="1183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Extra Bold" pitchFamily="18" charset="0"/>
              </a:rPr>
              <a:t>MODERATELY and SEVERELY UNDERWEIGHT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6093-2242-514B-1B81-B119A350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50" y="354081"/>
            <a:ext cx="8256333" cy="132556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BENCHMARK FOR NUTRITION STATUS</a:t>
            </a:r>
            <a:b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(based on 8</a:t>
            </a:r>
            <a:r>
              <a:rPr lang="en-US" b="1" baseline="30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National Nutrition Survey) </a:t>
            </a:r>
            <a:endParaRPr lang="en-PH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ABC3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3" name="Picture 42" descr="A picture containing traffic light&#10;&#10;Description automatically generated">
            <a:extLst>
              <a:ext uri="{FF2B5EF4-FFF2-40B4-BE49-F238E27FC236}">
                <a16:creationId xmlns:a16="http://schemas.microsoft.com/office/drawing/2014/main" id="{907EFB15-5EC4-290E-6D8C-CB88A5FAD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6" y="2514600"/>
            <a:ext cx="3886681" cy="360360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1BA3A0F-DEF3-9500-7CFD-9834E86CFD66}"/>
              </a:ext>
            </a:extLst>
          </p:cNvPr>
          <p:cNvSpPr txBox="1"/>
          <p:nvPr/>
        </p:nvSpPr>
        <p:spPr>
          <a:xfrm>
            <a:off x="4726001" y="184033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UNDERWEIGHT</a:t>
            </a:r>
            <a:endParaRPr lang="en-P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54D4FC-8DE2-7E70-6E2A-DF8456597A8E}"/>
              </a:ext>
            </a:extLst>
          </p:cNvPr>
          <p:cNvSpPr txBox="1"/>
          <p:nvPr/>
        </p:nvSpPr>
        <p:spPr>
          <a:xfrm>
            <a:off x="5563082" y="2614395"/>
            <a:ext cx="4996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400" dirty="0">
                <a:latin typeface="Century" panose="02040604050505020304" pitchFamily="18" charset="0"/>
              </a:rPr>
              <a:t>≥ 30% (Very High)</a:t>
            </a:r>
          </a:p>
          <a:p>
            <a:r>
              <a:rPr lang="en-PH" sz="2400" dirty="0">
                <a:latin typeface="Century" panose="02040604050505020304" pitchFamily="18" charset="0"/>
              </a:rPr>
              <a:t>20-29 % (High)</a:t>
            </a:r>
            <a:endParaRPr lang="en-PH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B3B6E8-DDAD-83C9-5F04-D28044638AFF}"/>
              </a:ext>
            </a:extLst>
          </p:cNvPr>
          <p:cNvSpPr txBox="1"/>
          <p:nvPr/>
        </p:nvSpPr>
        <p:spPr>
          <a:xfrm>
            <a:off x="5552678" y="3947069"/>
            <a:ext cx="5704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10-19% (Medium)</a:t>
            </a:r>
            <a:endParaRPr lang="en-PH" sz="2400" dirty="0">
              <a:latin typeface="Century" panose="020406040505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4020D2-A79A-ECD2-105A-EEEEA3DF23D1}"/>
              </a:ext>
            </a:extLst>
          </p:cNvPr>
          <p:cNvSpPr txBox="1"/>
          <p:nvPr/>
        </p:nvSpPr>
        <p:spPr>
          <a:xfrm>
            <a:off x="5565803" y="4949466"/>
            <a:ext cx="2587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&lt; 10% (Low)</a:t>
            </a:r>
            <a:endParaRPr lang="en-PH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3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24762"/>
              </p:ext>
            </p:extLst>
          </p:nvPr>
        </p:nvGraphicFramePr>
        <p:xfrm>
          <a:off x="628649" y="1099457"/>
          <a:ext cx="7886701" cy="564413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74065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3274086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1662183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1976367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801238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RANK</a:t>
                      </a:r>
                      <a:endParaRPr lang="en-PH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PROVINCE &amp; INDEPENDENT CITIES</a:t>
                      </a:r>
                      <a:endParaRPr lang="en-PH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dirty="0"/>
                        <a:t>MAGNITUDE</a:t>
                      </a:r>
                      <a:endParaRPr lang="en-PH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1600" dirty="0"/>
                        <a:t>PREVALENCE</a:t>
                      </a:r>
                      <a:endParaRPr lang="en-PH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1</a:t>
                      </a:r>
                      <a:endParaRPr lang="en-PH" sz="2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Samar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5,157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>
                          <a:solidFill>
                            <a:schemeClr val="tx1"/>
                          </a:solidFill>
                        </a:rPr>
                        <a:t>7.05% 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2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Leyte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7,765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6.99% 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499559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3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Biliran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1,073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6.90% 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PH" sz="2400" b="1" dirty="0">
                        <a:highlight>
                          <a:srgbClr val="FF0000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222178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4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Northern Samar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3,563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6.84% 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463563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5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Eastern Samar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2,467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6.84%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PH" sz="2400" b="1" dirty="0">
                        <a:highlight>
                          <a:srgbClr val="FF0000"/>
                        </a:highlight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6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Ormoc City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1,240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5.83 %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581832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7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Southern Leyte 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1,405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5.25%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  <a:tr h="605362">
                <a:tc>
                  <a:txBody>
                    <a:bodyPr/>
                    <a:lstStyle/>
                    <a:p>
                      <a:pPr algn="ctr"/>
                      <a:r>
                        <a:rPr lang="en-PH" sz="2400" b="0" dirty="0"/>
                        <a:t>8</a:t>
                      </a:r>
                      <a:endParaRPr lang="en-PH" sz="24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Tacloban City</a:t>
                      </a:r>
                      <a:endParaRPr lang="en-PH" sz="2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2400" b="1" dirty="0"/>
                        <a:t>1,034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5.15%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51415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0A8E60E-2091-2C23-F0A6-C02CE5A13E78}"/>
              </a:ext>
            </a:extLst>
          </p:cNvPr>
          <p:cNvSpPr/>
          <p:nvPr/>
        </p:nvSpPr>
        <p:spPr>
          <a:xfrm>
            <a:off x="628649" y="21771"/>
            <a:ext cx="7886700" cy="1183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ckwell Extra Bold" pitchFamily="18" charset="0"/>
              </a:rPr>
              <a:t>WEIGHT FOR AGE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ckwell Extra Bold" pitchFamily="18" charset="0"/>
              </a:rPr>
              <a:t>PREVALENCE OF UNDERWEIGHT+SEVERELY UNDERWEIGHT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ckwell Extra Bold" pitchFamily="18" charset="0"/>
              </a:rPr>
              <a:t>PROVINCIAL &amp; INDEPENDENT CITIES RANKING</a:t>
            </a:r>
          </a:p>
        </p:txBody>
      </p:sp>
    </p:spTree>
    <p:extLst>
      <p:ext uri="{BB962C8B-B14F-4D97-AF65-F5344CB8AC3E}">
        <p14:creationId xmlns:p14="http://schemas.microsoft.com/office/powerpoint/2010/main" val="312019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533400" y="206499"/>
            <a:ext cx="798195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WEIGHT FOR AGE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PREVALENCE OF UNDERWEIGHT+ SEVERELY UNDERWEIGHT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5-YEAR COMPARATIVE TREND BY PROVINCE &amp; INDEPENDENT CITIES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97322575"/>
              </p:ext>
            </p:extLst>
          </p:nvPr>
        </p:nvGraphicFramePr>
        <p:xfrm>
          <a:off x="533400" y="17526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381000"/>
            <a:ext cx="7886700" cy="14841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WEIGHT FOR AGE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PREVALENCE OF UNDERWEIGHT +SEVERELY UNDERWEIGHT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Ranking per Component City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91914"/>
              </p:ext>
            </p:extLst>
          </p:nvPr>
        </p:nvGraphicFramePr>
        <p:xfrm>
          <a:off x="628650" y="2362200"/>
          <a:ext cx="8134350" cy="35524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04652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965748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1954150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28125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RANK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CITY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MAGNITUDE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PREVALENCE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>
                          <a:latin typeface="Arial Nova Cond" panose="020B0506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Borongan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407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32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9.18%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3200" b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>
                          <a:latin typeface="Arial Nova Cond" panose="020B0506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Baybay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614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3200" b="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7.21%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3200" b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1882143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 Nova Cond" panose="020B0506020202020204" pitchFamily="34" charset="0"/>
                        </a:rPr>
                        <a:t>3</a:t>
                      </a:r>
                      <a:endParaRPr lang="en-PH" sz="3200" b="0" dirty="0">
                        <a:latin typeface="Arial Nova Cond" panose="020B0506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Calbayog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830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4.36%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261437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 Nova Cond" panose="020B0506020202020204" pitchFamily="34" charset="0"/>
                        </a:rPr>
                        <a:t>4</a:t>
                      </a:r>
                      <a:endParaRPr lang="en-PH" sz="3200" b="0" dirty="0">
                        <a:latin typeface="Arial Nova Cond" panose="020B0506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Maasin</a:t>
                      </a:r>
                      <a:r>
                        <a:rPr lang="en-PH" sz="3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156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2.97%</a:t>
                      </a:r>
                      <a:r>
                        <a:rPr lang="en-PH" sz="3200" b="1" dirty="0">
                          <a:highlight>
                            <a:srgbClr val="FF0000"/>
                          </a:highlight>
                          <a:latin typeface="+mn-lt"/>
                          <a:ea typeface="Cambria" panose="02040503050406030204" pitchFamily="18" charset="0"/>
                        </a:rPr>
                        <a:t>↑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 Nova Cond" panose="020B0506020202020204" pitchFamily="34" charset="0"/>
                        </a:rPr>
                        <a:t>5</a:t>
                      </a:r>
                      <a:endParaRPr lang="en-PH" sz="3200" b="0" dirty="0">
                        <a:latin typeface="Arial Nova Cond" panose="020B0506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Catbalogan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312</a:t>
                      </a:r>
                      <a:endParaRPr lang="en-PH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PH" sz="3200" b="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2.35%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PH" sz="3200" b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734786" y="257524"/>
            <a:ext cx="788670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WEIGHT FOR AGE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PREVALENCE OF  UNDERWEIGHT + SEVERELY UNDERWEIGHT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5-YEAR COMPARATIVE TREND BY COMPONENT CITY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75047203"/>
              </p:ext>
            </p:extLst>
          </p:nvPr>
        </p:nvGraphicFramePr>
        <p:xfrm>
          <a:off x="533400" y="17526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FAC14-4D8C-993D-4EDF-A39F8E8794D6}"/>
              </a:ext>
            </a:extLst>
          </p:cNvPr>
          <p:cNvSpPr/>
          <p:nvPr/>
        </p:nvSpPr>
        <p:spPr>
          <a:xfrm>
            <a:off x="628650" y="381000"/>
            <a:ext cx="7886700" cy="14841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WEIGHT FOR AGE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PREVALENCE OF UNDERWEIGHT +SEVERELY UNDERWEIGHT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Top 10 LGUs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9FEABE-863A-3EFA-3FFE-1CCC18D1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11806"/>
              </p:ext>
            </p:extLst>
          </p:nvPr>
        </p:nvGraphicFramePr>
        <p:xfrm>
          <a:off x="838200" y="2209800"/>
          <a:ext cx="7264480" cy="342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1">
                  <a:extLst>
                    <a:ext uri="{9D8B030D-6E8A-4147-A177-3AD203B41FA5}">
                      <a16:colId xmlns:a16="http://schemas.microsoft.com/office/drawing/2014/main" val="1663829227"/>
                    </a:ext>
                  </a:extLst>
                </a:gridCol>
                <a:gridCol w="2508738">
                  <a:extLst>
                    <a:ext uri="{9D8B030D-6E8A-4147-A177-3AD203B41FA5}">
                      <a16:colId xmlns:a16="http://schemas.microsoft.com/office/drawing/2014/main" val="2661695751"/>
                    </a:ext>
                  </a:extLst>
                </a:gridCol>
                <a:gridCol w="1324673">
                  <a:extLst>
                    <a:ext uri="{9D8B030D-6E8A-4147-A177-3AD203B41FA5}">
                      <a16:colId xmlns:a16="http://schemas.microsoft.com/office/drawing/2014/main" val="85339483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468994599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LGU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COVERAGE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PREVALENCE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225599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MATUGUINAO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75.77%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21.32%</a:t>
                      </a:r>
                      <a:endParaRPr lang="en-PH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61041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HINABANGAN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64.24%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19.17%</a:t>
                      </a:r>
                      <a:endParaRPr lang="en-PH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101352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E.Samar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MASLOG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77.16%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16.20%</a:t>
                      </a:r>
                      <a:endParaRPr lang="en-PH" sz="2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105225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TAGAPUL-AN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48.26%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14.58%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39798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 JOSE DE BUAN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80.42%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14.34%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39393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ALMAGRO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49.65%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13.91%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919692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E.Samar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JIPAPAD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70.53%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13.65%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08900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JULITA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61.10%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13.58%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041595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VILLAREAL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61.08%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13.22%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361468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ABUYOG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51.99%</a:t>
                      </a:r>
                      <a:endParaRPr lang="en-PH" sz="2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13.18%</a:t>
                      </a:r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335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9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803766" y="1371600"/>
            <a:ext cx="7886700" cy="14841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Arial Rounded MT Bold" panose="020F0704030504030204" pitchFamily="34" charset="0"/>
              </a:rPr>
              <a:t>MODERATE and SEVERE STUNTING</a:t>
            </a:r>
          </a:p>
        </p:txBody>
      </p:sp>
      <p:pic>
        <p:nvPicPr>
          <p:cNvPr id="3" name="Picture 3" descr="nnc logo no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933" y="5943600"/>
            <a:ext cx="907067" cy="838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37" y="6012590"/>
            <a:ext cx="742146" cy="69301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912451-8188-49CA-97BB-497810118AA1}"/>
              </a:ext>
            </a:extLst>
          </p:cNvPr>
          <p:cNvSpPr/>
          <p:nvPr/>
        </p:nvSpPr>
        <p:spPr>
          <a:xfrm>
            <a:off x="2286000" y="3233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PH" dirty="0"/>
              <a:t>Child’s height is lower or below the normal height for his/her age</a:t>
            </a:r>
          </a:p>
          <a:p>
            <a:pPr algn="ctr"/>
            <a:r>
              <a:rPr lang="en-PH" dirty="0"/>
              <a:t>Moderately Short/stunted &lt;-2SD</a:t>
            </a:r>
            <a:br>
              <a:rPr lang="en-PH" dirty="0"/>
            </a:br>
            <a:r>
              <a:rPr lang="en-PH" dirty="0"/>
              <a:t>Severely Stunted &lt;-3SD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10553-EDEA-47DE-8BF0-EA35D8C9DDA9}"/>
              </a:ext>
            </a:extLst>
          </p:cNvPr>
          <p:cNvSpPr txBox="1"/>
          <p:nvPr/>
        </p:nvSpPr>
        <p:spPr>
          <a:xfrm>
            <a:off x="457200" y="4953000"/>
            <a:ext cx="365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i="1" dirty="0"/>
              <a:t>Cut-off values, de </a:t>
            </a:r>
            <a:r>
              <a:rPr lang="en-PH" sz="1400" i="1" dirty="0" err="1"/>
              <a:t>Onis</a:t>
            </a:r>
            <a:r>
              <a:rPr lang="en-PH" sz="1400" i="1" dirty="0"/>
              <a:t> et al., 2018</a:t>
            </a:r>
          </a:p>
          <a:p>
            <a:r>
              <a:rPr lang="en-PH" sz="1400" i="1" dirty="0"/>
              <a:t>&lt;2.5% very low</a:t>
            </a:r>
          </a:p>
          <a:p>
            <a:r>
              <a:rPr lang="en-PH" sz="1400" i="1" dirty="0"/>
              <a:t>2.5 to &lt;10% low</a:t>
            </a:r>
          </a:p>
          <a:p>
            <a:r>
              <a:rPr lang="en-PH" sz="1400" i="1" dirty="0"/>
              <a:t>10 to &lt;20% medium</a:t>
            </a:r>
          </a:p>
          <a:p>
            <a:r>
              <a:rPr lang="en-PH" sz="1400" i="1" dirty="0"/>
              <a:t>20 to &lt;30% high</a:t>
            </a:r>
          </a:p>
          <a:p>
            <a:r>
              <a:rPr lang="en-PH" sz="1400" i="1" dirty="0"/>
              <a:t>≥30% very high </a:t>
            </a:r>
          </a:p>
          <a:p>
            <a:endParaRPr lang="en-P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6093-2242-514B-1B81-B119A350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6" y="340837"/>
            <a:ext cx="8158361" cy="132556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BENCHMARK FOR NUTRITION STATUS</a:t>
            </a:r>
            <a:b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(based on 8</a:t>
            </a:r>
            <a:r>
              <a:rPr lang="en-US" b="1" baseline="30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National Nutrition Survey) </a:t>
            </a:r>
            <a:endParaRPr lang="en-PH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ABC3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3" name="Picture 42" descr="A picture containing traffic light&#10;&#10;Description automatically generated">
            <a:extLst>
              <a:ext uri="{FF2B5EF4-FFF2-40B4-BE49-F238E27FC236}">
                <a16:creationId xmlns:a16="http://schemas.microsoft.com/office/drawing/2014/main" id="{907EFB15-5EC4-290E-6D8C-CB88A5FAD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6" y="2514600"/>
            <a:ext cx="3886681" cy="360360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1BA3A0F-DEF3-9500-7CFD-9834E86CFD66}"/>
              </a:ext>
            </a:extLst>
          </p:cNvPr>
          <p:cNvSpPr txBox="1"/>
          <p:nvPr/>
        </p:nvSpPr>
        <p:spPr>
          <a:xfrm>
            <a:off x="4726001" y="184033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STUNTING</a:t>
            </a:r>
            <a:endParaRPr lang="en-P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54D4FC-8DE2-7E70-6E2A-DF8456597A8E}"/>
              </a:ext>
            </a:extLst>
          </p:cNvPr>
          <p:cNvSpPr txBox="1"/>
          <p:nvPr/>
        </p:nvSpPr>
        <p:spPr>
          <a:xfrm>
            <a:off x="5563082" y="2614395"/>
            <a:ext cx="4996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400" dirty="0">
                <a:latin typeface="Century" panose="02040604050505020304" pitchFamily="18" charset="0"/>
              </a:rPr>
              <a:t>≥ 40% (Very High)</a:t>
            </a:r>
          </a:p>
          <a:p>
            <a:r>
              <a:rPr lang="en-PH" sz="2400" dirty="0">
                <a:latin typeface="Century" panose="02040604050505020304" pitchFamily="18" charset="0"/>
              </a:rPr>
              <a:t>30-39 % (High)</a:t>
            </a:r>
            <a:endParaRPr lang="en-PH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B3B6E8-DDAD-83C9-5F04-D28044638AFF}"/>
              </a:ext>
            </a:extLst>
          </p:cNvPr>
          <p:cNvSpPr txBox="1"/>
          <p:nvPr/>
        </p:nvSpPr>
        <p:spPr>
          <a:xfrm>
            <a:off x="5563082" y="3917373"/>
            <a:ext cx="5704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20-29% (Medium)</a:t>
            </a:r>
            <a:endParaRPr lang="en-PH" sz="2400" dirty="0">
              <a:latin typeface="Century" panose="020406040505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4020D2-A79A-ECD2-105A-EEEEA3DF23D1}"/>
              </a:ext>
            </a:extLst>
          </p:cNvPr>
          <p:cNvSpPr txBox="1"/>
          <p:nvPr/>
        </p:nvSpPr>
        <p:spPr>
          <a:xfrm>
            <a:off x="5565803" y="4949466"/>
            <a:ext cx="2587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&lt; 20% (Low)</a:t>
            </a:r>
            <a:endParaRPr lang="en-PH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4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E9A077-06BE-C4D2-04B1-AD1B5FBC8814}"/>
              </a:ext>
            </a:extLst>
          </p:cNvPr>
          <p:cNvSpPr/>
          <p:nvPr/>
        </p:nvSpPr>
        <p:spPr>
          <a:xfrm>
            <a:off x="184512" y="1219200"/>
            <a:ext cx="2763339" cy="28956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000" i="1" dirty="0">
                <a:latin typeface="Arial Rounded MT Bold" panose="020F0704030504030204" pitchFamily="34" charset="0"/>
              </a:rPr>
              <a:t>LGUs  with &gt; 80% Coverage:</a:t>
            </a:r>
          </a:p>
          <a:p>
            <a:pPr algn="ctr"/>
            <a:endParaRPr lang="en-PH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Only 10 LGUs managed to reach an &gt;80 % coverage in OPT Plus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886080-9FFF-68D1-87CC-E7A112746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41111"/>
              </p:ext>
            </p:extLst>
          </p:nvPr>
        </p:nvGraphicFramePr>
        <p:xfrm>
          <a:off x="2971800" y="587135"/>
          <a:ext cx="5867400" cy="56837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379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3238998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1851023">
                  <a:extLst>
                    <a:ext uri="{9D8B030D-6E8A-4147-A177-3AD203B41FA5}">
                      <a16:colId xmlns:a16="http://schemas.microsoft.com/office/drawing/2014/main" val="3710901737"/>
                    </a:ext>
                  </a:extLst>
                </a:gridCol>
              </a:tblGrid>
              <a:tr h="350354"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RANK</a:t>
                      </a:r>
                      <a:endParaRPr lang="en-PH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000" dirty="0"/>
                        <a:t>MUNICIPALITY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E-OPT COVERAGE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1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CATBALOGAN, Samar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473546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2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BIRI, N. Samar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698891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3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PARANAS, Samar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1463563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4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TALALORA, Samar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8261437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5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NAVAL, Biliran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6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TANAUAN, Leyte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7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BURAUEN, Leyte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0539611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8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 DE BUAN, Samar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91490393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9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CAIBIRAN, Biliran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3380918"/>
                  </a:ext>
                </a:extLst>
              </a:tr>
              <a:tr h="382589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/>
                        <a:t>10</a:t>
                      </a:r>
                      <a:endParaRPr lang="en-PH" sz="16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CALBAYOG, Samar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1566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52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90283"/>
              </p:ext>
            </p:extLst>
          </p:nvPr>
        </p:nvGraphicFramePr>
        <p:xfrm>
          <a:off x="628649" y="1143000"/>
          <a:ext cx="7886701" cy="55473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74065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875457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1976367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RANK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PROVINCE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MAGNITUDE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PREVALENCE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1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Samar 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12,199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</a:rPr>
                        <a:t>16.67%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2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Eastern Samar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5,575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15.46%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1952118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3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Northern Samar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7,862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15.10%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98891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Leyte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16,647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14.99%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3783597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Biliran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2,043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13.13%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200846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Ormoc City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2,784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13.09%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463563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Southern Leyte 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3,133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11.71%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Tacloban City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2, 284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11.37%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9365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>
                <a:latin typeface="Arial Rounded MT Bold" panose="020F0704030504030204" pitchFamily="34" charset="0"/>
              </a:rPr>
              <a:t>HEIGHT FOR AGE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PREVALENCE OF MODERATELY+SEVERELY STUNTED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Provincial </a:t>
            </a:r>
            <a:r>
              <a:rPr lang="en-PH" sz="1800" dirty="0">
                <a:latin typeface="Arial Rounded MT Bold" panose="020F0704030504030204" pitchFamily="34" charset="0"/>
              </a:rPr>
              <a:t>&amp; INDEPENDENT CITIES</a:t>
            </a:r>
            <a:r>
              <a:rPr lang="en-PH" dirty="0">
                <a:latin typeface="Arial Rounded MT Bold" panose="020F0704030504030204" pitchFamily="34" charset="0"/>
              </a:rPr>
              <a:t> Ranking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93213989"/>
              </p:ext>
            </p:extLst>
          </p:nvPr>
        </p:nvGraphicFramePr>
        <p:xfrm>
          <a:off x="533400" y="17526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Arial Rounded MT Bold" panose="020F0704030504030204" pitchFamily="34" charset="0"/>
              </a:rPr>
              <a:t>HEIGHT FOR AGE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PREVALENCE OF MODERATELY+SEVERELY STUNTED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5-YEAR COMPARATIVE TREND BY PROVINCE &amp; INDEPENDENT CITIES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78201"/>
              </p:ext>
            </p:extLst>
          </p:nvPr>
        </p:nvGraphicFramePr>
        <p:xfrm>
          <a:off x="628650" y="1849316"/>
          <a:ext cx="7778370" cy="355245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60685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835960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1746905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2234820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28125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RANK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CITY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MAGNITUDE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PREVALENCE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/>
                        <a:t>1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Borongan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</a:rPr>
                        <a:t>970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21.88%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2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Baybay 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</a:rPr>
                        <a:t>1,070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b="1" kern="1200" dirty="0"/>
                        <a:t>12.56%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463563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3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Calbayog 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</a:rPr>
                        <a:t>2,215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b="1" kern="1200" dirty="0"/>
                        <a:t>11.64%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261437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4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Catbalogan 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</a:rPr>
                        <a:t>1,027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b="1" kern="1200" dirty="0">
                          <a:solidFill>
                            <a:schemeClr val="tx1"/>
                          </a:solidFill>
                        </a:rPr>
                        <a:t>7.73%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5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 err="1"/>
                        <a:t>Maasin</a:t>
                      </a:r>
                      <a:r>
                        <a:rPr lang="en-PH" sz="3000" b="0" dirty="0"/>
                        <a:t> 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279</a:t>
                      </a:r>
                      <a:endParaRPr lang="en-PH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200" b="1" dirty="0"/>
                        <a:t>5.31%</a:t>
                      </a:r>
                      <a:r>
                        <a:rPr lang="en-PH" sz="32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Arial Rounded MT Bold" panose="020F0704030504030204" pitchFamily="34" charset="0"/>
              </a:rPr>
              <a:t>HEIGHT FOR AGE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PREVALENCE OF MODERATELY+SEVERELY STUNTED</a:t>
            </a:r>
            <a:endParaRPr lang="en-PH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Ranking per COMPONENT City</a:t>
            </a:r>
          </a:p>
        </p:txBody>
      </p:sp>
    </p:spTree>
    <p:extLst>
      <p:ext uri="{BB962C8B-B14F-4D97-AF65-F5344CB8AC3E}">
        <p14:creationId xmlns:p14="http://schemas.microsoft.com/office/powerpoint/2010/main" val="203811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39067066"/>
              </p:ext>
            </p:extLst>
          </p:nvPr>
        </p:nvGraphicFramePr>
        <p:xfrm>
          <a:off x="533400" y="17526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745671" y="0"/>
            <a:ext cx="7886700" cy="15461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>
                <a:latin typeface="Arial Rounded MT Bold" panose="020F0704030504030204" pitchFamily="34" charset="0"/>
              </a:rPr>
              <a:t>HEIGHT FOR AGE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PREVALENCE OF MODERATELY+SEVERELY STUNTED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COMPONENT City Ranking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5-YEAR COMPARATIVE TREND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FAC14-4D8C-993D-4EDF-A39F8E8794D6}"/>
              </a:ext>
            </a:extLst>
          </p:cNvPr>
          <p:cNvSpPr/>
          <p:nvPr/>
        </p:nvSpPr>
        <p:spPr>
          <a:xfrm>
            <a:off x="628650" y="381000"/>
            <a:ext cx="7886700" cy="14841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HEIGHT FOR AGE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PREVALENCE OF MODERATELY+SEVERELY STUNTED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Top 10 LGUs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9FEABE-863A-3EFA-3FFE-1CCC18D1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05073"/>
              </p:ext>
            </p:extLst>
          </p:nvPr>
        </p:nvGraphicFramePr>
        <p:xfrm>
          <a:off x="838200" y="2209800"/>
          <a:ext cx="7264480" cy="342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1">
                  <a:extLst>
                    <a:ext uri="{9D8B030D-6E8A-4147-A177-3AD203B41FA5}">
                      <a16:colId xmlns:a16="http://schemas.microsoft.com/office/drawing/2014/main" val="1663829227"/>
                    </a:ext>
                  </a:extLst>
                </a:gridCol>
                <a:gridCol w="2508738">
                  <a:extLst>
                    <a:ext uri="{9D8B030D-6E8A-4147-A177-3AD203B41FA5}">
                      <a16:colId xmlns:a16="http://schemas.microsoft.com/office/drawing/2014/main" val="2661695751"/>
                    </a:ext>
                  </a:extLst>
                </a:gridCol>
                <a:gridCol w="1324673">
                  <a:extLst>
                    <a:ext uri="{9D8B030D-6E8A-4147-A177-3AD203B41FA5}">
                      <a16:colId xmlns:a16="http://schemas.microsoft.com/office/drawing/2014/main" val="85339483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468994599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LGU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COVERAGE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PREVALENCE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225599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HINABANGAN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41.25%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61041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MATUGUINAO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75.77%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40.39%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101352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 SEBASTIAN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105225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MERCEDES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37.08%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34.48%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39798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 JOSE DE BUAN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31.03%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39393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SANTA MARGARITA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61.89%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28.75%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919692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LOPE DE VEGA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64.41%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27.90%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08900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VILLAREAL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61.08%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27.87%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041595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ALANGALANG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58.27%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27.43%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361468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MASLOG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77.16%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26.44%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335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97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793606" y="1295400"/>
            <a:ext cx="788670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Arial Rounded MT Bold" panose="020F0704030504030204" pitchFamily="34" charset="0"/>
              </a:rPr>
              <a:t>MODERATE and SEVERE WASTING</a:t>
            </a:r>
          </a:p>
        </p:txBody>
      </p:sp>
      <p:pic>
        <p:nvPicPr>
          <p:cNvPr id="3" name="Picture 3" descr="nnc logo no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933" y="5943600"/>
            <a:ext cx="907067" cy="838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37" y="6012590"/>
            <a:ext cx="742146" cy="69301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C98F67-448F-41B9-957A-127DDF595F27}"/>
              </a:ext>
            </a:extLst>
          </p:cNvPr>
          <p:cNvSpPr/>
          <p:nvPr/>
        </p:nvSpPr>
        <p:spPr>
          <a:xfrm>
            <a:off x="2362200" y="3200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PH" dirty="0"/>
              <a:t>Child’s body weight in proportion to length/height or thinness is low relative to the standard weight-for-length/height</a:t>
            </a:r>
          </a:p>
          <a:p>
            <a:pPr algn="ctr"/>
            <a:r>
              <a:rPr lang="en-PH" dirty="0"/>
              <a:t>Moderately Wasted &lt;-2SD</a:t>
            </a:r>
            <a:br>
              <a:rPr lang="en-PH" dirty="0"/>
            </a:br>
            <a:r>
              <a:rPr lang="en-PH" dirty="0"/>
              <a:t>Severely Wasted &lt;-3SD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6BF0B-1E03-4A3E-AF76-F66A48EC268C}"/>
              </a:ext>
            </a:extLst>
          </p:cNvPr>
          <p:cNvSpPr txBox="1"/>
          <p:nvPr/>
        </p:nvSpPr>
        <p:spPr>
          <a:xfrm>
            <a:off x="304800" y="51816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i="1" dirty="0"/>
              <a:t>Cut of Values, de </a:t>
            </a:r>
            <a:r>
              <a:rPr lang="en-PH" sz="1400" i="1" dirty="0" err="1"/>
              <a:t>Onis</a:t>
            </a:r>
            <a:r>
              <a:rPr lang="en-PH" sz="1400" i="1" dirty="0"/>
              <a:t> et al, 2018</a:t>
            </a:r>
          </a:p>
          <a:p>
            <a:r>
              <a:rPr lang="en-PH" sz="1400" i="1" dirty="0"/>
              <a:t>&lt;2.5% very low</a:t>
            </a:r>
          </a:p>
          <a:p>
            <a:r>
              <a:rPr lang="en-PH" sz="1400" i="1" dirty="0"/>
              <a:t>2.5 to &lt;5% low</a:t>
            </a:r>
          </a:p>
          <a:p>
            <a:r>
              <a:rPr lang="en-PH" sz="1400" i="1" dirty="0"/>
              <a:t>5 to &lt;10% medium</a:t>
            </a:r>
          </a:p>
          <a:p>
            <a:r>
              <a:rPr lang="en-PH" sz="1400" i="1" dirty="0"/>
              <a:t>10 to &lt;15% high</a:t>
            </a:r>
          </a:p>
          <a:p>
            <a:r>
              <a:rPr lang="en-PH" sz="1400" i="1" dirty="0"/>
              <a:t>≥ 15% very high </a:t>
            </a:r>
            <a:endParaRPr lang="en-PH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6093-2242-514B-1B81-B119A350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17" y="222232"/>
            <a:ext cx="8686800" cy="132556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BENCHMARK FOR NUTRITION STATUS</a:t>
            </a:r>
            <a:b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(based on 8</a:t>
            </a:r>
            <a:r>
              <a:rPr lang="en-US" b="1" baseline="30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ABC3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National Nutrition Survey) </a:t>
            </a:r>
            <a:endParaRPr lang="en-PH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ABC3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3" name="Picture 42" descr="A picture containing traffic light&#10;&#10;Description automatically generated">
            <a:extLst>
              <a:ext uri="{FF2B5EF4-FFF2-40B4-BE49-F238E27FC236}">
                <a16:creationId xmlns:a16="http://schemas.microsoft.com/office/drawing/2014/main" id="{907EFB15-5EC4-290E-6D8C-CB88A5FAD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6" y="2514600"/>
            <a:ext cx="3886681" cy="360360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1BA3A0F-DEF3-9500-7CFD-9834E86CFD66}"/>
              </a:ext>
            </a:extLst>
          </p:cNvPr>
          <p:cNvSpPr txBox="1"/>
          <p:nvPr/>
        </p:nvSpPr>
        <p:spPr>
          <a:xfrm>
            <a:off x="4550229" y="169648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WASTING</a:t>
            </a:r>
            <a:endParaRPr lang="en-P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54D4FC-8DE2-7E70-6E2A-DF8456597A8E}"/>
              </a:ext>
            </a:extLst>
          </p:cNvPr>
          <p:cNvSpPr txBox="1"/>
          <p:nvPr/>
        </p:nvSpPr>
        <p:spPr>
          <a:xfrm>
            <a:off x="5565803" y="2491090"/>
            <a:ext cx="4996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400" dirty="0">
                <a:latin typeface="Century" panose="02040604050505020304" pitchFamily="18" charset="0"/>
              </a:rPr>
              <a:t>≥ 15 % (Critical)</a:t>
            </a:r>
          </a:p>
          <a:p>
            <a:r>
              <a:rPr lang="en-PH" sz="2400" dirty="0">
                <a:latin typeface="Century" panose="02040604050505020304" pitchFamily="18" charset="0"/>
              </a:rPr>
              <a:t>10-14 % (Serious)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B3B6E8-DDAD-83C9-5F04-D28044638AFF}"/>
              </a:ext>
            </a:extLst>
          </p:cNvPr>
          <p:cNvSpPr txBox="1"/>
          <p:nvPr/>
        </p:nvSpPr>
        <p:spPr>
          <a:xfrm>
            <a:off x="5565803" y="3854736"/>
            <a:ext cx="5704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5-9 % (Poor)</a:t>
            </a:r>
            <a:endParaRPr lang="en-PH" sz="2400" dirty="0">
              <a:latin typeface="Century" panose="020406040505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4020D2-A79A-ECD2-105A-EEEEA3DF23D1}"/>
              </a:ext>
            </a:extLst>
          </p:cNvPr>
          <p:cNvSpPr txBox="1"/>
          <p:nvPr/>
        </p:nvSpPr>
        <p:spPr>
          <a:xfrm>
            <a:off x="5565803" y="4949466"/>
            <a:ext cx="2816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&lt; 5% (Acceptable)</a:t>
            </a:r>
            <a:endParaRPr lang="en-PH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72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37242"/>
              </p:ext>
            </p:extLst>
          </p:nvPr>
        </p:nvGraphicFramePr>
        <p:xfrm>
          <a:off x="628649" y="1240971"/>
          <a:ext cx="7886701" cy="55473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74065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875457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1976367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80315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RANK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PROVINCE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MAGNITUDE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PREVALENCE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1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B</a:t>
                      </a:r>
                      <a:r>
                        <a:rPr lang="en-PH" sz="2000" b="0" dirty="0" err="1"/>
                        <a:t>iliran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731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4.70%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2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Leyte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4,573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4.12%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426848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3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Ormoc City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801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3.78%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6931394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4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Tacloban City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671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3.34%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98891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5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Eastern Samar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1,197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3.32%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463563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PH" sz="2000" b="0" dirty="0"/>
                        <a:t>6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Northern Samar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1,536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2.95%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Southern Leyte 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725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2.71%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232025"/>
                  </a:ext>
                </a:extLst>
              </a:tr>
              <a:tr h="633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  <a:endParaRPr lang="en-PH" sz="20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000" b="0" dirty="0"/>
                        <a:t>Samar</a:t>
                      </a:r>
                      <a:endParaRPr lang="en-PH" sz="2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1,357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/>
                        <a:t>1.85%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974503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0127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PREVALENCE OF MODERATELY+SEVERELY WASTED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Provincial &amp; INDEPENDENT CITIES Ranking</a:t>
            </a:r>
          </a:p>
        </p:txBody>
      </p:sp>
    </p:spTree>
    <p:extLst>
      <p:ext uri="{BB962C8B-B14F-4D97-AF65-F5344CB8AC3E}">
        <p14:creationId xmlns:p14="http://schemas.microsoft.com/office/powerpoint/2010/main" val="239644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52489347"/>
              </p:ext>
            </p:extLst>
          </p:nvPr>
        </p:nvGraphicFramePr>
        <p:xfrm>
          <a:off x="581025" y="1600200"/>
          <a:ext cx="7981950" cy="500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321733" y="0"/>
            <a:ext cx="821055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MODERATELY + SEVERELY WASTED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(WEIGHT FOR LENGTH/HEIGHT)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  <a:r>
              <a:rPr kumimoji="0" lang="en-PH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-YEAR COMPARATIVE TREND BY PROVINCE </a:t>
            </a:r>
            <a:r>
              <a:rPr lang="en-PH" dirty="0">
                <a:latin typeface="Arial Rounded MT Bold" panose="020F0704030504030204" pitchFamily="34" charset="0"/>
              </a:rPr>
              <a:t>&amp; INDEPENDENT CITIES</a:t>
            </a:r>
            <a:endParaRPr kumimoji="0" lang="en-PH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35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56418"/>
              </p:ext>
            </p:extLst>
          </p:nvPr>
        </p:nvGraphicFramePr>
        <p:xfrm>
          <a:off x="655922" y="2362200"/>
          <a:ext cx="7778370" cy="356766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60685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835960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1594505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2387220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28125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RANK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/>
                        <a:t>CITY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MAGNITUDE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/>
                        <a:t>PREVALENCE</a:t>
                      </a:r>
                      <a:endParaRPr lang="en-PH" sz="20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/>
                        <a:t>1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Borongan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600" b="1" kern="1200" dirty="0">
                          <a:solidFill>
                            <a:schemeClr val="dk1"/>
                          </a:solidFill>
                        </a:rPr>
                        <a:t>244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6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5.50%</a:t>
                      </a:r>
                      <a:r>
                        <a:rPr lang="en-PH" sz="36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2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Calbayog 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600" b="1" kern="1200" dirty="0">
                          <a:solidFill>
                            <a:schemeClr val="dk1"/>
                          </a:solidFill>
                        </a:rPr>
                        <a:t>373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600" b="1" kern="1200" dirty="0"/>
                        <a:t>1.96%</a:t>
                      </a:r>
                      <a:r>
                        <a:rPr lang="en-PH" sz="36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049583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3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Baybay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600" b="1" kern="1200" dirty="0">
                          <a:solidFill>
                            <a:schemeClr val="dk1"/>
                          </a:solidFill>
                        </a:rPr>
                        <a:t>136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600" b="1" kern="1200" dirty="0"/>
                        <a:t>1.60%</a:t>
                      </a:r>
                      <a:r>
                        <a:rPr lang="en-PH" sz="36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32355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4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 err="1"/>
                        <a:t>Maasin</a:t>
                      </a:r>
                      <a:r>
                        <a:rPr lang="en-PH" sz="3000" b="0" dirty="0"/>
                        <a:t> 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kern="1200" dirty="0">
                          <a:solidFill>
                            <a:schemeClr val="dk1"/>
                          </a:solidFill>
                        </a:rPr>
                        <a:t>38</a:t>
                      </a:r>
                      <a:endParaRPr lang="en-PH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3600" b="1" dirty="0"/>
                        <a:t>0.72%</a:t>
                      </a:r>
                      <a:r>
                        <a:rPr lang="en-PH" sz="36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PH" sz="3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62486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5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3000" b="0" dirty="0"/>
                        <a:t>Catbalogan</a:t>
                      </a:r>
                      <a:endParaRPr lang="en-PH" sz="30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3600" b="1" kern="1200" dirty="0">
                          <a:solidFill>
                            <a:schemeClr val="dk1"/>
                          </a:solidFill>
                        </a:rPr>
                        <a:t>55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600" b="1" kern="1200" dirty="0">
                          <a:solidFill>
                            <a:schemeClr val="dk1"/>
                          </a:solidFill>
                        </a:rPr>
                        <a:t>0.41%</a:t>
                      </a:r>
                      <a:r>
                        <a:rPr lang="en-PH" sz="36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484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WEIGHT FOR LENGTH/HEIGHT</a:t>
            </a:r>
          </a:p>
          <a:p>
            <a:pPr lvl="0" algn="ctr">
              <a:defRPr/>
            </a:pPr>
            <a:r>
              <a:rPr kumimoji="0" lang="en-P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PREVALENCE OF </a:t>
            </a:r>
            <a:r>
              <a:rPr lang="en-PH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MODERATELY </a:t>
            </a:r>
            <a:r>
              <a:rPr kumimoji="0" lang="en-P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+SEVERELY WASTED </a:t>
            </a:r>
            <a:endParaRPr lang="en-PH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lvl="0" algn="ctr">
              <a:defRPr/>
            </a:pPr>
            <a:r>
              <a:rPr kumimoji="0" lang="en-PH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Ranking per COMPONENT City</a:t>
            </a:r>
          </a:p>
        </p:txBody>
      </p:sp>
    </p:spTree>
    <p:extLst>
      <p:ext uri="{BB962C8B-B14F-4D97-AF65-F5344CB8AC3E}">
        <p14:creationId xmlns:p14="http://schemas.microsoft.com/office/powerpoint/2010/main" val="51081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6093-2242-514B-1B81-B119A350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67" y="121306"/>
            <a:ext cx="7886700" cy="1325563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SYMBOLS GUIDE</a:t>
            </a:r>
            <a:endParaRPr lang="en-PH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BA3A0F-DEF3-9500-7CFD-9834E86CFD66}"/>
              </a:ext>
            </a:extLst>
          </p:cNvPr>
          <p:cNvSpPr txBox="1"/>
          <p:nvPr/>
        </p:nvSpPr>
        <p:spPr>
          <a:xfrm>
            <a:off x="685800" y="233639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>
                <a:solidFill>
                  <a:srgbClr val="2A5A06"/>
                </a:solidFill>
                <a:highlight>
                  <a:srgbClr val="7ABC32"/>
                </a:highlight>
              </a:rPr>
              <a:t>↓</a:t>
            </a:r>
            <a:endParaRPr lang="en-P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54D4FC-8DE2-7E70-6E2A-DF8456597A8E}"/>
              </a:ext>
            </a:extLst>
          </p:cNvPr>
          <p:cNvSpPr txBox="1"/>
          <p:nvPr/>
        </p:nvSpPr>
        <p:spPr>
          <a:xfrm>
            <a:off x="1600201" y="2397948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Decreasing Trend</a:t>
            </a:r>
            <a:endParaRPr lang="en-PH" sz="2400" dirty="0"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23FD9-F503-B7D2-5B67-813AAC6FE6F3}"/>
              </a:ext>
            </a:extLst>
          </p:cNvPr>
          <p:cNvSpPr txBox="1"/>
          <p:nvPr/>
        </p:nvSpPr>
        <p:spPr>
          <a:xfrm>
            <a:off x="801702" y="2859613"/>
            <a:ext cx="5546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1" dirty="0">
                <a:highlight>
                  <a:srgbClr val="FF0000"/>
                </a:highlight>
              </a:rPr>
              <a:t>↑</a:t>
            </a:r>
            <a:endParaRPr lang="en-P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7A6E3-5FF3-E392-2A67-926F0A433CCB}"/>
              </a:ext>
            </a:extLst>
          </p:cNvPr>
          <p:cNvSpPr txBox="1"/>
          <p:nvPr/>
        </p:nvSpPr>
        <p:spPr>
          <a:xfrm>
            <a:off x="1600200" y="2934678"/>
            <a:ext cx="9495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Increasing Trend</a:t>
            </a:r>
            <a:endParaRPr lang="en-PH" sz="2400" dirty="0">
              <a:latin typeface="Century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4CC8A-3DC1-E781-9946-64FAEBF87EC8}"/>
              </a:ext>
            </a:extLst>
          </p:cNvPr>
          <p:cNvSpPr txBox="1"/>
          <p:nvPr/>
        </p:nvSpPr>
        <p:spPr>
          <a:xfrm>
            <a:off x="696686" y="377090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>
                <a:solidFill>
                  <a:srgbClr val="2A5A06"/>
                </a:solidFill>
                <a:highlight>
                  <a:srgbClr val="7ABC32"/>
                </a:highlight>
              </a:rPr>
              <a:t>↓</a:t>
            </a:r>
            <a:endParaRPr lang="en-P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2E71D-85C9-166D-34C1-253867B9334E}"/>
              </a:ext>
            </a:extLst>
          </p:cNvPr>
          <p:cNvSpPr txBox="1"/>
          <p:nvPr/>
        </p:nvSpPr>
        <p:spPr>
          <a:xfrm>
            <a:off x="1077686" y="378441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>
                <a:solidFill>
                  <a:srgbClr val="2A5A06"/>
                </a:solidFill>
                <a:highlight>
                  <a:srgbClr val="7ABC32"/>
                </a:highlight>
              </a:rPr>
              <a:t>↓</a:t>
            </a:r>
            <a:endParaRPr lang="en-PH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1F91-7AD9-825F-CE9B-CBB90F2CD3B2}"/>
              </a:ext>
            </a:extLst>
          </p:cNvPr>
          <p:cNvSpPr txBox="1"/>
          <p:nvPr/>
        </p:nvSpPr>
        <p:spPr>
          <a:xfrm>
            <a:off x="1632857" y="3801685"/>
            <a:ext cx="6520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Double Arrows, &gt; 2% decrease or increase in prevalence compared to 2021 prevalence</a:t>
            </a:r>
            <a:endParaRPr lang="en-PH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99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74531233"/>
              </p:ext>
            </p:extLst>
          </p:nvPr>
        </p:nvGraphicFramePr>
        <p:xfrm>
          <a:off x="533400" y="18288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152400"/>
            <a:ext cx="7886700" cy="1484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PH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PREVALENCE OF MODERATELY+SEVERELY WASTED</a:t>
            </a:r>
          </a:p>
          <a:p>
            <a:pPr algn="ctr"/>
            <a:r>
              <a:rPr lang="en-PH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PH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Ranking per City</a:t>
            </a:r>
          </a:p>
          <a:p>
            <a:pPr algn="ctr"/>
            <a:r>
              <a:rPr lang="en-PH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5-YEAR COMPARATIVE TREND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FAC14-4D8C-993D-4EDF-A39F8E8794D6}"/>
              </a:ext>
            </a:extLst>
          </p:cNvPr>
          <p:cNvSpPr/>
          <p:nvPr/>
        </p:nvSpPr>
        <p:spPr>
          <a:xfrm>
            <a:off x="628650" y="381000"/>
            <a:ext cx="7886700" cy="14841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PH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PREVALENCE OF MODERATELY+SEVERELY WASTED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Top 10 LGUs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9FEABE-863A-3EFA-3FFE-1CCC18D1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26049"/>
              </p:ext>
            </p:extLst>
          </p:nvPr>
        </p:nvGraphicFramePr>
        <p:xfrm>
          <a:off x="838200" y="2209800"/>
          <a:ext cx="7264480" cy="342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1">
                  <a:extLst>
                    <a:ext uri="{9D8B030D-6E8A-4147-A177-3AD203B41FA5}">
                      <a16:colId xmlns:a16="http://schemas.microsoft.com/office/drawing/2014/main" val="1663829227"/>
                    </a:ext>
                  </a:extLst>
                </a:gridCol>
                <a:gridCol w="2508738">
                  <a:extLst>
                    <a:ext uri="{9D8B030D-6E8A-4147-A177-3AD203B41FA5}">
                      <a16:colId xmlns:a16="http://schemas.microsoft.com/office/drawing/2014/main" val="2661695751"/>
                    </a:ext>
                  </a:extLst>
                </a:gridCol>
                <a:gridCol w="1324673">
                  <a:extLst>
                    <a:ext uri="{9D8B030D-6E8A-4147-A177-3AD203B41FA5}">
                      <a16:colId xmlns:a16="http://schemas.microsoft.com/office/drawing/2014/main" val="85339483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468994599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LGU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COVERAGE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PREVALENCE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225599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CARIGARA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9.96%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61041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MATAG-OB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9.22%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101352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 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Silago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66.35%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105225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Biliran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CAIBIRAN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80.08%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8.49%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39798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SILVINO LOBOS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69.04%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8.23%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39393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Biliran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BILIRAN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76.83%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8.02%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919692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ALANGALANG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58.27%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08900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ISABEL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56.10%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041595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PALOMPON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47.04%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361468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ABUYOG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51.99%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7.31%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335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52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832949" y="990600"/>
            <a:ext cx="7886700" cy="1484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Arial Rounded MT Bold" panose="020F0704030504030204" pitchFamily="34" charset="0"/>
              </a:rPr>
              <a:t>OVERWEIGHT and OBESITY</a:t>
            </a:r>
          </a:p>
        </p:txBody>
      </p:sp>
      <p:pic>
        <p:nvPicPr>
          <p:cNvPr id="3" name="Picture 3" descr="nnc logo no 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933" y="5943600"/>
            <a:ext cx="907067" cy="838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0037" y="6012590"/>
            <a:ext cx="742146" cy="69301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20DF9-46A2-48A8-9CF1-816BF3CE5E2C}"/>
              </a:ext>
            </a:extLst>
          </p:cNvPr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PH" dirty="0"/>
              <a:t>Child’s body weight in proportion to length/height or fatness is high relative to the standard weight for his/her weight-for-length/height</a:t>
            </a:r>
          </a:p>
          <a:p>
            <a:pPr algn="ctr"/>
            <a:r>
              <a:rPr lang="en-PH" dirty="0"/>
              <a:t>Overweight &gt;+</a:t>
            </a:r>
            <a:r>
              <a:rPr lang="en-PH" dirty="0" err="1"/>
              <a:t>2SD</a:t>
            </a:r>
            <a:br>
              <a:rPr lang="en-PH" dirty="0"/>
            </a:br>
            <a:r>
              <a:rPr lang="en-PH" dirty="0"/>
              <a:t>Obese &gt;+</a:t>
            </a:r>
            <a:r>
              <a:rPr lang="en-PH" dirty="0" err="1"/>
              <a:t>3SD</a:t>
            </a:r>
            <a:r>
              <a:rPr lang="en-PH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4A572-A99E-41BC-971A-1DB5853CB400}"/>
              </a:ext>
            </a:extLst>
          </p:cNvPr>
          <p:cNvSpPr txBox="1"/>
          <p:nvPr/>
        </p:nvSpPr>
        <p:spPr>
          <a:xfrm>
            <a:off x="304800" y="51816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i="1" dirty="0"/>
              <a:t>Cut of Values, de </a:t>
            </a:r>
            <a:r>
              <a:rPr lang="en-PH" sz="1400" i="1" dirty="0" err="1"/>
              <a:t>Onis</a:t>
            </a:r>
            <a:r>
              <a:rPr lang="en-PH" sz="1400" i="1" dirty="0"/>
              <a:t> et al, 2018</a:t>
            </a:r>
          </a:p>
          <a:p>
            <a:r>
              <a:rPr lang="en-PH" sz="1400" i="1" dirty="0"/>
              <a:t>&lt;2.5% very low</a:t>
            </a:r>
          </a:p>
          <a:p>
            <a:r>
              <a:rPr lang="en-PH" sz="1400" i="1" dirty="0"/>
              <a:t>2.5 to &lt;5% low</a:t>
            </a:r>
          </a:p>
          <a:p>
            <a:r>
              <a:rPr lang="en-PH" sz="1400" i="1" dirty="0"/>
              <a:t>5 to &lt;10% medium</a:t>
            </a:r>
          </a:p>
          <a:p>
            <a:r>
              <a:rPr lang="en-PH" sz="1400" i="1" dirty="0"/>
              <a:t>10 to &lt;15% high</a:t>
            </a:r>
          </a:p>
          <a:p>
            <a:r>
              <a:rPr lang="en-PH" sz="1400" i="1" dirty="0"/>
              <a:t>≥ 15% very high </a:t>
            </a:r>
            <a:endParaRPr lang="en-PH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92158"/>
              </p:ext>
            </p:extLst>
          </p:nvPr>
        </p:nvGraphicFramePr>
        <p:xfrm>
          <a:off x="628650" y="1447800"/>
          <a:ext cx="7829550" cy="501864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67006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854620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2045878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1962046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34537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RANK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PROVINCE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MAGNITUDE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PREVALENCE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/>
                        <a:t>1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Tacloban City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1, 319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6.57% 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/>
                        <a:t>2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Eastern Samar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2, 116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5.87%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351555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/>
                        <a:t>3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Southern Leyte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1, 519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5.68%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952856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/>
                        <a:t>4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Leyte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5,805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5.23%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98891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/>
                        <a:t>5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Ormoc City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931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4.38% 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766244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PH" sz="2000" b="1" dirty="0"/>
                        <a:t>6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Northern Samar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2,242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/>
                        <a:t>4.31% 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Biliran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645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4.14% </a:t>
                      </a:r>
                      <a:r>
                        <a:rPr lang="en-PH" sz="24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PH" sz="2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516712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  <a:endParaRPr lang="en-PH" sz="20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Samar</a:t>
                      </a:r>
                      <a:endParaRPr lang="en-PH" sz="20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2,952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4.03%</a:t>
                      </a:r>
                      <a:r>
                        <a:rPr lang="en-PH" sz="2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2400" b="1" dirty="0"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61747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0889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PH" sz="1600" dirty="0">
                <a:latin typeface="Arial Rounded MT Bold" panose="020F0704030504030204" pitchFamily="34" charset="0"/>
              </a:rPr>
              <a:t>PREVALENCE OF OVERWEIGHT +OBESITY</a:t>
            </a:r>
          </a:p>
          <a:p>
            <a:pPr algn="ctr"/>
            <a:r>
              <a:rPr lang="en-PH" sz="1600" dirty="0">
                <a:latin typeface="Arial Rounded MT Bold" panose="020F0704030504030204" pitchFamily="34" charset="0"/>
              </a:rPr>
              <a:t>Provincial &amp; INDEPENDENT CITIES Ranking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57768485"/>
              </p:ext>
            </p:extLst>
          </p:nvPr>
        </p:nvGraphicFramePr>
        <p:xfrm>
          <a:off x="352425" y="1066800"/>
          <a:ext cx="82105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1295400" y="533400"/>
            <a:ext cx="7067550" cy="9144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>
                <a:solidFill>
                  <a:schemeClr val="bg1"/>
                </a:solidFill>
                <a:latin typeface="Arial Rounded MT Bold" panose="020F0704030504030204" pitchFamily="34" charset="0"/>
              </a:rPr>
              <a:t>OVERWEIGHT </a:t>
            </a:r>
            <a:r>
              <a:rPr kumimoji="0" lang="en-PH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+ OBESE (WEIGHT FOR LENGTH/HEIGHT)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  <a:r>
              <a:rPr kumimoji="0" lang="en-PH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-YEAR COMPARATIVE TREND BY PROVINCE </a:t>
            </a:r>
            <a:r>
              <a:rPr lang="en-PH" dirty="0">
                <a:solidFill>
                  <a:schemeClr val="bg1"/>
                </a:solidFill>
                <a:latin typeface="Arial Rounded MT Bold" panose="020F0704030504030204" pitchFamily="34" charset="0"/>
              </a:rPr>
              <a:t>&amp; INDEPENDENT CITIES</a:t>
            </a:r>
            <a:endParaRPr kumimoji="0" lang="en-PH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9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1AEE4D-0D93-47A8-89EF-7B5C6F979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88056"/>
              </p:ext>
            </p:extLst>
          </p:nvPr>
        </p:nvGraphicFramePr>
        <p:xfrm>
          <a:off x="580571" y="1799772"/>
          <a:ext cx="7826448" cy="358910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66623">
                  <a:extLst>
                    <a:ext uri="{9D8B030D-6E8A-4147-A177-3AD203B41FA5}">
                      <a16:colId xmlns:a16="http://schemas.microsoft.com/office/drawing/2014/main" val="1402927860"/>
                    </a:ext>
                  </a:extLst>
                </a:gridCol>
                <a:gridCol w="2853489">
                  <a:extLst>
                    <a:ext uri="{9D8B030D-6E8A-4147-A177-3AD203B41FA5}">
                      <a16:colId xmlns:a16="http://schemas.microsoft.com/office/drawing/2014/main" val="1668241478"/>
                    </a:ext>
                  </a:extLst>
                </a:gridCol>
                <a:gridCol w="2045068">
                  <a:extLst>
                    <a:ext uri="{9D8B030D-6E8A-4147-A177-3AD203B41FA5}">
                      <a16:colId xmlns:a16="http://schemas.microsoft.com/office/drawing/2014/main" val="537917150"/>
                    </a:ext>
                  </a:extLst>
                </a:gridCol>
                <a:gridCol w="1961268">
                  <a:extLst>
                    <a:ext uri="{9D8B030D-6E8A-4147-A177-3AD203B41FA5}">
                      <a16:colId xmlns:a16="http://schemas.microsoft.com/office/drawing/2014/main" val="1049229867"/>
                    </a:ext>
                  </a:extLst>
                </a:gridCol>
              </a:tblGrid>
              <a:tr h="432542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RANK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CITY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MAGNITUDE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PREVALENCE</a:t>
                      </a:r>
                      <a:endParaRPr lang="en-PH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92763"/>
                  </a:ext>
                </a:extLst>
              </a:tr>
              <a:tr h="631313">
                <a:tc>
                  <a:txBody>
                    <a:bodyPr/>
                    <a:lstStyle/>
                    <a:p>
                      <a:pPr algn="ctr"/>
                      <a:r>
                        <a:rPr lang="en-PH" sz="3200" b="0" dirty="0"/>
                        <a:t>1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800" b="0" dirty="0"/>
                        <a:t>Borongan</a:t>
                      </a:r>
                      <a:endParaRPr lang="en-PH" sz="28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430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9.70%</a:t>
                      </a:r>
                      <a:r>
                        <a:rPr lang="en-PH" sz="28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140238"/>
                  </a:ext>
                </a:extLst>
              </a:tr>
              <a:tr h="63131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2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800" b="0" dirty="0"/>
                        <a:t>Calbayog</a:t>
                      </a:r>
                      <a:endParaRPr lang="en-PH" sz="28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859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4.51%</a:t>
                      </a:r>
                      <a:r>
                        <a:rPr lang="en-PH" sz="28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716989"/>
                  </a:ext>
                </a:extLst>
              </a:tr>
              <a:tr h="63131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3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Baybay</a:t>
                      </a:r>
                      <a:endParaRPr lang="en-PH" sz="28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227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2.66%</a:t>
                      </a:r>
                      <a:r>
                        <a:rPr lang="en-PH" sz="28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463563"/>
                  </a:ext>
                </a:extLst>
              </a:tr>
              <a:tr h="63131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4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800" b="0" dirty="0"/>
                        <a:t>Catbalogan</a:t>
                      </a:r>
                      <a:endParaRPr lang="en-PH" sz="28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304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2.29%</a:t>
                      </a:r>
                      <a:r>
                        <a:rPr lang="en-PH" sz="28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↓↓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379219"/>
                  </a:ext>
                </a:extLst>
              </a:tr>
              <a:tr h="631313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5</a:t>
                      </a:r>
                      <a:endParaRPr lang="en-PH" sz="32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H" sz="2800" b="0" dirty="0" err="1"/>
                        <a:t>Maasin</a:t>
                      </a:r>
                      <a:r>
                        <a:rPr lang="en-PH" sz="2800" b="0" dirty="0"/>
                        <a:t> </a:t>
                      </a:r>
                      <a:endParaRPr lang="en-PH" sz="2800" b="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2800" b="1" kern="1200" dirty="0">
                          <a:solidFill>
                            <a:schemeClr val="dk1"/>
                          </a:solidFill>
                        </a:rPr>
                        <a:t>118</a:t>
                      </a:r>
                      <a:endParaRPr lang="en-PH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PH" sz="2800" b="1" kern="1200" dirty="0">
                          <a:solidFill>
                            <a:schemeClr val="dk1"/>
                          </a:solidFill>
                        </a:rPr>
                        <a:t>2.25%</a:t>
                      </a:r>
                      <a:r>
                        <a:rPr lang="en-PH" sz="2800" b="1" dirty="0">
                          <a:highlight>
                            <a:srgbClr val="FF0000"/>
                          </a:highlight>
                        </a:rPr>
                        <a:t>↑</a:t>
                      </a:r>
                      <a:endParaRPr lang="en-PH" sz="28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30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484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dirty="0"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PH" sz="2000" dirty="0">
                <a:latin typeface="Arial Rounded MT Bold" panose="020F0704030504030204" pitchFamily="34" charset="0"/>
              </a:rPr>
              <a:t>PREVALENCE OF PREVALENCE OF OVERWEIGHT +OBESITY Ranking per City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23523078"/>
              </p:ext>
            </p:extLst>
          </p:nvPr>
        </p:nvGraphicFramePr>
        <p:xfrm>
          <a:off x="533400" y="18288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152400"/>
            <a:ext cx="7886700" cy="148419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PH" dirty="0">
                <a:latin typeface="Arial Rounded MT Bold" panose="020F0704030504030204" pitchFamily="34" charset="0"/>
              </a:rPr>
              <a:t>PREVALENCE OF PREVALENCE OF OVERWEIGHT +OBESITY</a:t>
            </a:r>
          </a:p>
          <a:p>
            <a:pPr algn="ctr"/>
            <a:r>
              <a:rPr lang="en-PH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PH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Ranking per City</a:t>
            </a:r>
          </a:p>
          <a:p>
            <a:pPr algn="ctr"/>
            <a:r>
              <a:rPr lang="en-PH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5-YEAR COMPARATIVE TREND </a:t>
            </a:r>
          </a:p>
        </p:txBody>
      </p:sp>
    </p:spTree>
    <p:extLst>
      <p:ext uri="{BB962C8B-B14F-4D97-AF65-F5344CB8AC3E}">
        <p14:creationId xmlns:p14="http://schemas.microsoft.com/office/powerpoint/2010/main" val="3618323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FFAC14-4D8C-993D-4EDF-A39F8E8794D6}"/>
              </a:ext>
            </a:extLst>
          </p:cNvPr>
          <p:cNvSpPr/>
          <p:nvPr/>
        </p:nvSpPr>
        <p:spPr>
          <a:xfrm>
            <a:off x="628650" y="381000"/>
            <a:ext cx="7886700" cy="148419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WEIGHT FOR LENGTH/HEIGHT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PREVALENCE OF PREVALENCE OF OVERWEIGHT +OBESITY</a:t>
            </a:r>
          </a:p>
          <a:p>
            <a:pPr algn="ctr"/>
            <a:r>
              <a:rPr lang="en-PH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Top 10 LGUs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9FEABE-863A-3EFA-3FFE-1CCC18D1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71820"/>
              </p:ext>
            </p:extLst>
          </p:nvPr>
        </p:nvGraphicFramePr>
        <p:xfrm>
          <a:off x="838200" y="2209800"/>
          <a:ext cx="7264480" cy="342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661">
                  <a:extLst>
                    <a:ext uri="{9D8B030D-6E8A-4147-A177-3AD203B41FA5}">
                      <a16:colId xmlns:a16="http://schemas.microsoft.com/office/drawing/2014/main" val="1663829227"/>
                    </a:ext>
                  </a:extLst>
                </a:gridCol>
                <a:gridCol w="2508738">
                  <a:extLst>
                    <a:ext uri="{9D8B030D-6E8A-4147-A177-3AD203B41FA5}">
                      <a16:colId xmlns:a16="http://schemas.microsoft.com/office/drawing/2014/main" val="2661695751"/>
                    </a:ext>
                  </a:extLst>
                </a:gridCol>
                <a:gridCol w="1324673">
                  <a:extLst>
                    <a:ext uri="{9D8B030D-6E8A-4147-A177-3AD203B41FA5}">
                      <a16:colId xmlns:a16="http://schemas.microsoft.com/office/drawing/2014/main" val="853394831"/>
                    </a:ext>
                  </a:extLst>
                </a:gridCol>
                <a:gridCol w="1586408">
                  <a:extLst>
                    <a:ext uri="{9D8B030D-6E8A-4147-A177-3AD203B41FA5}">
                      <a16:colId xmlns:a16="http://schemas.microsoft.com/office/drawing/2014/main" val="2468994599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PROVINCE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LGU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COVERAGE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PREVALENCE</a:t>
                      </a:r>
                      <a:endParaRPr lang="en-PH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2255990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MERCEDES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37.08%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61041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 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Malitbog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45.41%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12.23%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101352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PALOMPON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47.04%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11.41%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105225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HINABANGAN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10.47%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39798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 VICENTE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33.99%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10.22%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39393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 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 Ricardo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41.97%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919692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CITY OF BORONGAN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08900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S. Leyte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Tomas Oppus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58.25%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9.38%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041595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E. Samar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HERNANI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49.46%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9.32%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361468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Samar.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BASEY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51.49%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9.15%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335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68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85800" y="228600"/>
            <a:ext cx="78867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8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SUMMARY</a:t>
            </a:r>
            <a:r>
              <a:rPr kumimoji="0" lang="en-PH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09483B-3EDD-1B39-0F7D-34C4BC674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027721"/>
              </p:ext>
            </p:extLst>
          </p:nvPr>
        </p:nvGraphicFramePr>
        <p:xfrm>
          <a:off x="895350" y="903171"/>
          <a:ext cx="7467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50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8996EE-AE52-00A8-A318-793B3341F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806101"/>
              </p:ext>
            </p:extLst>
          </p:nvPr>
        </p:nvGraphicFramePr>
        <p:xfrm>
          <a:off x="0" y="196248"/>
          <a:ext cx="9144000" cy="666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hape, background pattern, polygon&#10;&#10;Description automatically generated">
            <a:extLst>
              <a:ext uri="{FF2B5EF4-FFF2-40B4-BE49-F238E27FC236}">
                <a16:creationId xmlns:a16="http://schemas.microsoft.com/office/drawing/2014/main" id="{407D6FF9-7DBF-A6EC-3C97-9ED83062B9A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-1619026"/>
            <a:ext cx="3276600" cy="3238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172200" y="304800"/>
            <a:ext cx="2590800" cy="970695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GOOD PRACTICES</a:t>
            </a:r>
            <a:endParaRPr lang="en-PH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5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304800"/>
            <a:ext cx="7886700" cy="1183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latin typeface="Rockwell Extra Bold" pitchFamily="18" charset="0"/>
              </a:rPr>
              <a:t>2022 OPERATION TIMBANG PLUS COVERAGE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D253B78-F1B4-4DCB-90FA-32FF971FA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789645"/>
              </p:ext>
            </p:extLst>
          </p:nvPr>
        </p:nvGraphicFramePr>
        <p:xfrm>
          <a:off x="628650" y="1696720"/>
          <a:ext cx="7886700" cy="2870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51650390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87216491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6132545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614108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Local Government Units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No. of LGUs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No. of LGU with Submission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% Submission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54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>
                          <a:solidFill>
                            <a:schemeClr val="tx1"/>
                          </a:solidFill>
                        </a:rPr>
                        <a:t>Province</a:t>
                      </a:r>
                      <a:endParaRPr lang="en-PH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6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>
                          <a:solidFill>
                            <a:schemeClr val="tx1"/>
                          </a:solidFill>
                        </a:rPr>
                        <a:t>City</a:t>
                      </a:r>
                      <a:endParaRPr lang="en-PH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PH" sz="2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PH" sz="2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47365"/>
                  </a:ext>
                </a:extLst>
              </a:tr>
              <a:tr h="3454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sz="1800" i="1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>
                          <a:solidFill>
                            <a:schemeClr val="tx1"/>
                          </a:solidFill>
                        </a:rPr>
                        <a:t>Municipality</a:t>
                      </a:r>
                      <a:endParaRPr lang="en-PH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0" dirty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PH" sz="2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0" dirty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PH" sz="28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601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H" i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0FB506-6B47-4CCF-A5A0-2DE602E3F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41892"/>
              </p:ext>
            </p:extLst>
          </p:nvPr>
        </p:nvGraphicFramePr>
        <p:xfrm>
          <a:off x="628650" y="4800600"/>
          <a:ext cx="7886700" cy="1615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22664">
                  <a:extLst>
                    <a:ext uri="{9D8B030D-6E8A-4147-A177-3AD203B41FA5}">
                      <a16:colId xmlns:a16="http://schemas.microsoft.com/office/drawing/2014/main" val="2038762565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48198973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60015147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89962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Total Population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Estimated population</a:t>
                      </a:r>
                    </a:p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0-59 months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Actual number of</a:t>
                      </a:r>
                    </a:p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0-59 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1600" dirty="0">
                          <a:solidFill>
                            <a:schemeClr val="tx1"/>
                          </a:solidFill>
                        </a:rPr>
                        <a:t>Percent Coverage</a:t>
                      </a:r>
                      <a:endParaRPr lang="en-PH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14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b="1" dirty="0">
                          <a:solidFill>
                            <a:schemeClr val="tx1"/>
                          </a:solidFill>
                        </a:rPr>
                        <a:t>4,865,157</a:t>
                      </a:r>
                      <a:endParaRPr lang="en-PH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>
                          <a:solidFill>
                            <a:schemeClr val="tx1"/>
                          </a:solidFill>
                        </a:rPr>
                        <a:t>550,559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355,004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b="1" dirty="0">
                          <a:solidFill>
                            <a:srgbClr val="FF0000"/>
                          </a:solidFill>
                        </a:rPr>
                        <a:t>64.5 % ↓</a:t>
                      </a:r>
                      <a:endParaRPr lang="en-PH" sz="2800" b="1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75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PH" sz="2400" b="1" dirty="0">
                          <a:solidFill>
                            <a:schemeClr val="tx1"/>
                          </a:solidFill>
                        </a:rPr>
                        <a:t>No. of IP PS measured</a:t>
                      </a:r>
                      <a:endParaRPr lang="en-PH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PH" sz="28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PH" sz="28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PH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88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FAED9419-D652-F673-33BB-248B89AD7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 r="-2" b="980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21014E7-AECF-4AC3-7B29-DA5C2E955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r="3723" b="3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2F89-9B7F-C6BB-94DA-103A593A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01" y="3504077"/>
            <a:ext cx="3595577" cy="20127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Turnover of Anthropometric Nutrition Supplies and Tools of UNICEF through Samaritan’s Purse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021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F25B392F-744F-3E7B-74FE-354F7DC2C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" b="2"/>
          <a:stretch/>
        </p:blipFill>
        <p:spPr bwMode="auto">
          <a:xfrm>
            <a:off x="3200400" y="10"/>
            <a:ext cx="59436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y be an image of one or more people and people standing">
            <a:extLst>
              <a:ext uri="{FF2B5EF4-FFF2-40B4-BE49-F238E27FC236}">
                <a16:creationId xmlns:a16="http://schemas.microsoft.com/office/drawing/2014/main" id="{60A3959C-D30E-D8DE-1DC6-276C6940D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r="-1" b="24275"/>
          <a:stretch/>
        </p:blipFill>
        <p:spPr bwMode="auto">
          <a:xfrm>
            <a:off x="3488187" y="3474720"/>
            <a:ext cx="566687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95A4E-86CF-3C94-AF37-69F729F6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19278"/>
            <a:ext cx="2994525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 </a:t>
            </a:r>
            <a:r>
              <a:rPr lang="en-US" sz="3800" dirty="0"/>
              <a:t>DATA QUALITY CHECK  ROLL OUT IN PILOT LGUS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3664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No photo description available.">
            <a:extLst>
              <a:ext uri="{FF2B5EF4-FFF2-40B4-BE49-F238E27FC236}">
                <a16:creationId xmlns:a16="http://schemas.microsoft.com/office/drawing/2014/main" id="{0CCE6046-6DA2-A34E-DF86-84A792411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r="-1" b="-1"/>
          <a:stretch/>
        </p:blipFill>
        <p:spPr bwMode="auto">
          <a:xfrm>
            <a:off x="5863187" y="27437"/>
            <a:ext cx="3280813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id="{2369B27D-6413-4EBD-BAB0-A8391C174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r="-2" b="-2"/>
          <a:stretch/>
        </p:blipFill>
        <p:spPr bwMode="auto">
          <a:xfrm>
            <a:off x="2679239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AE8CC6E-26E6-AC56-9F8A-1D6C022C7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r="10609"/>
          <a:stretch/>
        </p:blipFill>
        <p:spPr bwMode="auto">
          <a:xfrm>
            <a:off x="2719018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4" name="Freeform: Shape 4113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16" name="Freeform: Shape 4115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95A4E-86CF-3C94-AF37-69F729F6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8" y="2577927"/>
            <a:ext cx="2571750" cy="2898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Creation of Nutrition Offices and Plantilla positions for Nutrition Workers </a:t>
            </a: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44568"/>
            <a:ext cx="256122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24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background pattern, polygon&#10;&#10;Description automatically generated">
            <a:extLst>
              <a:ext uri="{FF2B5EF4-FFF2-40B4-BE49-F238E27FC236}">
                <a16:creationId xmlns:a16="http://schemas.microsoft.com/office/drawing/2014/main" id="{7849BDCF-1012-C053-13E7-3B9626866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2181429"/>
            <a:ext cx="2526726" cy="2495141"/>
          </a:xfrm>
          <a:prstGeom prst="rect">
            <a:avLst/>
          </a:prstGeom>
        </p:spPr>
      </p:pic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4319515" y="457201"/>
            <a:ext cx="4002953" cy="18359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CONSTRAINTS and CHALLENGES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9515" y="2798064"/>
            <a:ext cx="4095821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Anthropometric tools used </a:t>
            </a:r>
            <a:r>
              <a:rPr lang="en-US" sz="1500" b="1">
                <a:solidFill>
                  <a:srgbClr val="FFFFFF"/>
                </a:solidFill>
              </a:rPr>
              <a:t>not standardized Or faulty (observed from OPT DQC)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Handwritten type of report </a:t>
            </a:r>
            <a:r>
              <a:rPr lang="en-US" sz="1500">
                <a:solidFill>
                  <a:srgbClr val="FFFFFF"/>
                </a:solidFill>
              </a:rPr>
              <a:t>(community level) due to   </a:t>
            </a:r>
            <a:r>
              <a:rPr lang="en-US" sz="1500" b="1">
                <a:solidFill>
                  <a:srgbClr val="FFFFFF"/>
                </a:solidFill>
              </a:rPr>
              <a:t>unavailability of laptop/phone </a:t>
            </a:r>
            <a:r>
              <a:rPr lang="en-US" sz="1500">
                <a:solidFill>
                  <a:srgbClr val="FFFFFF"/>
                </a:solidFill>
              </a:rPr>
              <a:t>for input (human/encoding error, inaccuracies in transfer of data)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Unskilled in laptop operations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FFFFFF"/>
                </a:solidFill>
              </a:rPr>
              <a:t>Late submission </a:t>
            </a:r>
            <a:r>
              <a:rPr lang="en-US" sz="1500">
                <a:solidFill>
                  <a:srgbClr val="FFFFFF"/>
                </a:solidFill>
              </a:rPr>
              <a:t>of eOPT Report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Coverage: </a:t>
            </a:r>
            <a:r>
              <a:rPr lang="en-US" sz="1500" b="1">
                <a:solidFill>
                  <a:srgbClr val="FFFFFF"/>
                </a:solidFill>
              </a:rPr>
              <a:t>below 80%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Submitted report are not the </a:t>
            </a:r>
            <a:r>
              <a:rPr lang="en-US" sz="1500" b="1">
                <a:solidFill>
                  <a:srgbClr val="FFFFFF"/>
                </a:solidFill>
              </a:rPr>
              <a:t>FINAL REPORTS </a:t>
            </a:r>
            <a:r>
              <a:rPr lang="en-US" sz="1500">
                <a:solidFill>
                  <a:srgbClr val="FFFFFF"/>
                </a:solidFill>
              </a:rPr>
              <a:t>(discrepancy of data)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E-OPT Report Submitted should be </a:t>
            </a:r>
            <a:r>
              <a:rPr lang="en-US" sz="1500" b="1">
                <a:solidFill>
                  <a:srgbClr val="FFFFFF"/>
                </a:solidFill>
              </a:rPr>
              <a:t>both hard and soft copy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BC5F56-FE0A-46CD-9B5C-DFF37F6D3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10492"/>
              </p:ext>
            </p:extLst>
          </p:nvPr>
        </p:nvGraphicFramePr>
        <p:xfrm>
          <a:off x="533400" y="457200"/>
          <a:ext cx="8077200" cy="52092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43168">
                  <a:extLst>
                    <a:ext uri="{9D8B030D-6E8A-4147-A177-3AD203B41FA5}">
                      <a16:colId xmlns:a16="http://schemas.microsoft.com/office/drawing/2014/main" val="532832382"/>
                    </a:ext>
                  </a:extLst>
                </a:gridCol>
                <a:gridCol w="1470496">
                  <a:extLst>
                    <a:ext uri="{9D8B030D-6E8A-4147-A177-3AD203B41FA5}">
                      <a16:colId xmlns:a16="http://schemas.microsoft.com/office/drawing/2014/main" val="2121628576"/>
                    </a:ext>
                  </a:extLst>
                </a:gridCol>
                <a:gridCol w="1659519">
                  <a:extLst>
                    <a:ext uri="{9D8B030D-6E8A-4147-A177-3AD203B41FA5}">
                      <a16:colId xmlns:a16="http://schemas.microsoft.com/office/drawing/2014/main" val="2076414613"/>
                    </a:ext>
                  </a:extLst>
                </a:gridCol>
                <a:gridCol w="1430621">
                  <a:extLst>
                    <a:ext uri="{9D8B030D-6E8A-4147-A177-3AD203B41FA5}">
                      <a16:colId xmlns:a16="http://schemas.microsoft.com/office/drawing/2014/main" val="3521568555"/>
                    </a:ext>
                  </a:extLst>
                </a:gridCol>
                <a:gridCol w="1373396">
                  <a:extLst>
                    <a:ext uri="{9D8B030D-6E8A-4147-A177-3AD203B41FA5}">
                      <a16:colId xmlns:a16="http://schemas.microsoft.com/office/drawing/2014/main" val="3188202936"/>
                    </a:ext>
                  </a:extLst>
                </a:gridCol>
              </a:tblGrid>
              <a:tr h="754897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Province/Independent City</a:t>
                      </a:r>
                      <a:endParaRPr lang="en-PH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Number of Cities/Municipalities</a:t>
                      </a:r>
                      <a:endParaRPr lang="en-PH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Number of Cities/Municipalities with OPT Plus Results</a:t>
                      </a:r>
                      <a:endParaRPr lang="en-PH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Number of Barangays</a:t>
                      </a:r>
                      <a:endParaRPr lang="en-PH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Number of Barangays with OPT Results</a:t>
                      </a:r>
                      <a:endParaRPr lang="en-PH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0250956"/>
                  </a:ext>
                </a:extLst>
              </a:tr>
              <a:tr h="210380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(1)</a:t>
                      </a:r>
                      <a:endParaRPr lang="en-PH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(2)</a:t>
                      </a:r>
                      <a:endParaRPr lang="en-PH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(3)</a:t>
                      </a:r>
                      <a:endParaRPr lang="en-PH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(4)</a:t>
                      </a:r>
                      <a:endParaRPr lang="en-PH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(5)</a:t>
                      </a:r>
                      <a:endParaRPr lang="en-PH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700338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EASTERN SAMAR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28417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SAMAR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951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24209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NORTHERN SAMAR 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569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549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48861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LEYTE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1,394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1,353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143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SOUTHERN LEYTE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70309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BILIRAN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56053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507541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TACLOBAN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53000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ORMOC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43458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BAYBAY*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620141"/>
                  </a:ext>
                </a:extLst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MAASIN* 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96975"/>
                  </a:ext>
                </a:extLst>
              </a:tr>
              <a:tr h="288719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CATBALOGAN*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14061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CALBAYOG*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157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132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37922"/>
                  </a:ext>
                </a:extLst>
              </a:tr>
              <a:tr h="258896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BORONGAN*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PH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664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C06E268-FE1F-A2B3-47F7-D56DEA48DF79}"/>
              </a:ext>
            </a:extLst>
          </p:cNvPr>
          <p:cNvSpPr txBox="1"/>
          <p:nvPr/>
        </p:nvSpPr>
        <p:spPr>
          <a:xfrm>
            <a:off x="533400" y="602833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/>
              <a:t>*</a:t>
            </a:r>
            <a:r>
              <a:rPr lang="en-PH" b="1" i="1" dirty="0"/>
              <a:t>Component Cities</a:t>
            </a:r>
          </a:p>
        </p:txBody>
      </p:sp>
    </p:spTree>
    <p:extLst>
      <p:ext uri="{BB962C8B-B14F-4D97-AF65-F5344CB8AC3E}">
        <p14:creationId xmlns:p14="http://schemas.microsoft.com/office/powerpoint/2010/main" val="116652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1181A1-8F5E-44DD-8D7F-500A306CB43D}"/>
              </a:ext>
            </a:extLst>
          </p:cNvPr>
          <p:cNvSpPr/>
          <p:nvPr/>
        </p:nvSpPr>
        <p:spPr>
          <a:xfrm>
            <a:off x="628650" y="206499"/>
            <a:ext cx="7886700" cy="1183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latin typeface="Cambria" pitchFamily="18" charset="0"/>
              </a:rPr>
              <a:t>STATUS</a:t>
            </a:r>
          </a:p>
          <a:p>
            <a:pPr algn="ctr"/>
            <a:r>
              <a:rPr lang="en-PH" sz="2800" b="1" dirty="0">
                <a:latin typeface="Cambria" pitchFamily="18" charset="0"/>
              </a:rPr>
              <a:t>(0-59 months Preschool Children)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203428-EA4C-4F39-989D-5E1C03EFF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24729"/>
              </p:ext>
            </p:extLst>
          </p:nvPr>
        </p:nvGraphicFramePr>
        <p:xfrm>
          <a:off x="950475" y="1398276"/>
          <a:ext cx="7536801" cy="510867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52561">
                  <a:extLst>
                    <a:ext uri="{9D8B030D-6E8A-4147-A177-3AD203B41FA5}">
                      <a16:colId xmlns:a16="http://schemas.microsoft.com/office/drawing/2014/main" val="3402708014"/>
                    </a:ext>
                  </a:extLst>
                </a:gridCol>
                <a:gridCol w="1969796">
                  <a:extLst>
                    <a:ext uri="{9D8B030D-6E8A-4147-A177-3AD203B41FA5}">
                      <a16:colId xmlns:a16="http://schemas.microsoft.com/office/drawing/2014/main" val="1580047592"/>
                    </a:ext>
                  </a:extLst>
                </a:gridCol>
                <a:gridCol w="1914444">
                  <a:extLst>
                    <a:ext uri="{9D8B030D-6E8A-4147-A177-3AD203B41FA5}">
                      <a16:colId xmlns:a16="http://schemas.microsoft.com/office/drawing/2014/main" val="1399492866"/>
                    </a:ext>
                  </a:extLst>
                </a:gridCol>
              </a:tblGrid>
              <a:tr h="316594">
                <a:tc>
                  <a:txBody>
                    <a:bodyPr/>
                    <a:lstStyle/>
                    <a:p>
                      <a:r>
                        <a:rPr lang="en-PH" sz="1400" dirty="0"/>
                        <a:t>WEIGHT FOR AGE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/>
                        <a:t>Magnitude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Prevalence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78851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r>
                        <a:rPr lang="en-PH" sz="1400" dirty="0"/>
                        <a:t>Underweight</a:t>
                      </a:r>
                      <a:endParaRPr lang="en-PH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18, 952</a:t>
                      </a:r>
                      <a:endParaRPr lang="en-PH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5.34 % </a:t>
                      </a:r>
                      <a:r>
                        <a:rPr lang="en-PH" sz="16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500" b="0" i="0" u="none" strike="noStrike" dirty="0">
                        <a:solidFill>
                          <a:srgbClr val="2A5A06"/>
                        </a:solidFill>
                        <a:effectLst/>
                        <a:highlight>
                          <a:srgbClr val="7ABC32"/>
                        </a:highlight>
                        <a:latin typeface="Cambria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7648460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r>
                        <a:rPr lang="en-PH" sz="1400" dirty="0"/>
                        <a:t>Severely Underweight</a:t>
                      </a:r>
                      <a:endParaRPr lang="en-PH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4, 752</a:t>
                      </a:r>
                      <a:endParaRPr lang="en-PH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1.34% </a:t>
                      </a:r>
                      <a:r>
                        <a:rPr lang="en-PH" sz="16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500" b="0" i="0" u="none" strike="noStrike" dirty="0">
                        <a:solidFill>
                          <a:srgbClr val="2A5A06"/>
                        </a:solidFill>
                        <a:effectLst/>
                        <a:highlight>
                          <a:srgbClr val="7ABC32"/>
                        </a:highlight>
                        <a:latin typeface="Cambria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5858689"/>
                  </a:ext>
                </a:extLst>
              </a:tr>
              <a:tr h="329814">
                <a:tc>
                  <a:txBody>
                    <a:bodyPr/>
                    <a:lstStyle/>
                    <a:p>
                      <a:r>
                        <a:rPr lang="en-PH" sz="1400" dirty="0"/>
                        <a:t>UW + SUW</a:t>
                      </a:r>
                      <a:endParaRPr lang="en-PH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500" dirty="0">
                          <a:latin typeface="Cambria" pitchFamily="18" charset="0"/>
                        </a:rPr>
                        <a:t>23,704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500" b="1" dirty="0"/>
                        <a:t>6.68 %</a:t>
                      </a:r>
                      <a:endParaRPr lang="en-PH" sz="1500" b="1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26518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r>
                        <a:rPr lang="en-PH" sz="1400" b="1" dirty="0">
                          <a:solidFill>
                            <a:schemeClr val="tx1"/>
                          </a:solidFill>
                        </a:rPr>
                        <a:t> HEIGHT/LENGTH FOR AGE</a:t>
                      </a:r>
                      <a:endParaRPr lang="en-PH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5346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Moderately Stunted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37, 919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>
                          <a:solidFill>
                            <a:schemeClr val="tx1"/>
                          </a:solidFill>
                        </a:rPr>
                        <a:t>10.69 % 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920839"/>
                  </a:ext>
                </a:extLst>
              </a:tr>
              <a:tr h="3465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Severely Stunted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14, 608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>
                          <a:solidFill>
                            <a:schemeClr val="tx1"/>
                          </a:solidFill>
                        </a:rPr>
                        <a:t>4.12%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67040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MS+SS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52, 527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1" dirty="0">
                          <a:solidFill>
                            <a:schemeClr val="tx1"/>
                          </a:solidFill>
                        </a:rPr>
                        <a:t>14.81 %</a:t>
                      </a:r>
                      <a:endParaRPr lang="en-PH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61810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r>
                        <a:rPr lang="en-PH" sz="1400" b="1" dirty="0">
                          <a:solidFill>
                            <a:schemeClr val="tx1"/>
                          </a:solidFill>
                        </a:rPr>
                        <a:t>WEIGHT FOR LENGTH/HEIGHT</a:t>
                      </a:r>
                      <a:endParaRPr lang="en-PH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58008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Normal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325, 377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>
                          <a:solidFill>
                            <a:schemeClr val="tx1"/>
                          </a:solidFill>
                        </a:rPr>
                        <a:t>91.79 % 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88785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Moderately Wasted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0" dirty="0">
                          <a:latin typeface="Cambria" pitchFamily="18" charset="0"/>
                        </a:rPr>
                        <a:t>8, 416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2.37% 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73108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Severely Wasted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0" dirty="0">
                          <a:latin typeface="Cambria" pitchFamily="18" charset="0"/>
                        </a:rPr>
                        <a:t>3,175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0.90% 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00462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Overweight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0" dirty="0">
                          <a:latin typeface="Cambria" pitchFamily="18" charset="0"/>
                        </a:rPr>
                        <a:t>10, 146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2.86% 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45749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Obese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0" dirty="0">
                          <a:latin typeface="Cambria" pitchFamily="18" charset="0"/>
                        </a:rPr>
                        <a:t>7, 383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2.08% </a:t>
                      </a:r>
                      <a:r>
                        <a:rPr lang="en-PH" sz="1400" b="1" dirty="0">
                          <a:solidFill>
                            <a:srgbClr val="2A5A06"/>
                          </a:solidFill>
                          <a:highlight>
                            <a:srgbClr val="7ABC32"/>
                          </a:highlight>
                        </a:rPr>
                        <a:t>↓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041842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>
                          <a:solidFill>
                            <a:schemeClr val="tx1"/>
                          </a:solidFill>
                        </a:rPr>
                        <a:t>MW+SW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14, 862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1" dirty="0"/>
                        <a:t>3.27 %</a:t>
                      </a:r>
                      <a:endParaRPr lang="en-PH" sz="1400" b="1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71675"/>
                  </a:ext>
                </a:extLst>
              </a:tr>
              <a:tr h="316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PH" sz="1400" kern="1200" dirty="0" err="1">
                          <a:solidFill>
                            <a:schemeClr val="tx1"/>
                          </a:solidFill>
                        </a:rPr>
                        <a:t>OW+Ob</a:t>
                      </a:r>
                      <a:endParaRPr lang="en-PH" sz="1400" kern="1200" dirty="0">
                        <a:solidFill>
                          <a:schemeClr val="tx1"/>
                        </a:solidFill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dirty="0"/>
                        <a:t>20, 690</a:t>
                      </a:r>
                      <a:endParaRPr lang="en-PH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400" b="1" dirty="0"/>
                        <a:t>4.94 %</a:t>
                      </a:r>
                      <a:endParaRPr lang="en-PH" sz="1400" b="1" dirty="0">
                        <a:latin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1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EACE80-9EDB-8082-97DC-EE3596FF7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321" y="3364839"/>
            <a:ext cx="3901867" cy="13619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7B3B18-51D4-80D7-2A0F-37DEBF3A8358}"/>
              </a:ext>
            </a:extLst>
          </p:cNvPr>
          <p:cNvSpPr txBox="1"/>
          <p:nvPr/>
        </p:nvSpPr>
        <p:spPr>
          <a:xfrm>
            <a:off x="686409" y="2338084"/>
            <a:ext cx="362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4 out of 50 children are </a:t>
            </a:r>
            <a:r>
              <a:rPr lang="en-US" sz="2800" b="1" dirty="0">
                <a:latin typeface="Arial Narrow" panose="020B0606020202030204" pitchFamily="34" charset="0"/>
              </a:rPr>
              <a:t>Underweight </a:t>
            </a:r>
            <a:endParaRPr lang="en-PH" sz="2800" b="1" dirty="0">
              <a:latin typeface="Arial Narrow" panose="020B0606020202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E7F4B9-A97D-0AC0-D268-7AF871754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33" y="3350833"/>
            <a:ext cx="3978516" cy="13129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9FDA1A-4004-D4B8-7244-C525DFC652BF}"/>
              </a:ext>
            </a:extLst>
          </p:cNvPr>
          <p:cNvSpPr txBox="1"/>
          <p:nvPr/>
        </p:nvSpPr>
        <p:spPr>
          <a:xfrm>
            <a:off x="4980091" y="2338083"/>
            <a:ext cx="362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2 out of 50 children are </a:t>
            </a:r>
            <a:r>
              <a:rPr lang="en-US" sz="2800" b="1" dirty="0">
                <a:latin typeface="Arial Narrow" panose="020B0606020202030204" pitchFamily="34" charset="0"/>
              </a:rPr>
              <a:t>Wasted</a:t>
            </a:r>
            <a:endParaRPr lang="en-PH" sz="2800" b="1" dirty="0"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DD91A8-110D-62AC-F97F-E47C5D63CF48}"/>
              </a:ext>
            </a:extLst>
          </p:cNvPr>
          <p:cNvSpPr txBox="1"/>
          <p:nvPr/>
        </p:nvSpPr>
        <p:spPr>
          <a:xfrm>
            <a:off x="3505200" y="533400"/>
            <a:ext cx="603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MALNOURISHED 0-59 MONTHS OLD CHILDREN IN REGION 8 FOR 2022</a:t>
            </a:r>
            <a:endParaRPr lang="en-PH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3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A0958-91F6-C413-9B93-CEABFBF66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21" y="2983027"/>
            <a:ext cx="328546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B2F66-D70B-1235-F9CE-F411CAC85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123" y="2800326"/>
            <a:ext cx="3529852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209DC-B0BA-63A2-8556-B96C85A266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524" b="7844"/>
          <a:stretch/>
        </p:blipFill>
        <p:spPr>
          <a:xfrm>
            <a:off x="4898123" y="2906827"/>
            <a:ext cx="531507" cy="598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176D8B-1550-29BB-DB52-2453A59E9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121" y="2975808"/>
            <a:ext cx="962818" cy="647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3341D2-5471-7ED9-6D6F-70C84AB08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121" y="3164305"/>
            <a:ext cx="962818" cy="4170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BEBD1C-F4AA-78AE-5F11-B5DD48A29293}"/>
              </a:ext>
            </a:extLst>
          </p:cNvPr>
          <p:cNvSpPr txBox="1"/>
          <p:nvPr/>
        </p:nvSpPr>
        <p:spPr>
          <a:xfrm>
            <a:off x="626935" y="1642506"/>
            <a:ext cx="362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3 out of 20 children are </a:t>
            </a:r>
            <a:r>
              <a:rPr lang="en-US" sz="2800" b="1" dirty="0">
                <a:latin typeface="Arial Narrow" panose="020B0606020202030204" pitchFamily="34" charset="0"/>
              </a:rPr>
              <a:t>Stunted</a:t>
            </a:r>
            <a:endParaRPr lang="en-PH" sz="28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8E765C-2DE2-9737-ED1C-B8783C535C3A}"/>
              </a:ext>
            </a:extLst>
          </p:cNvPr>
          <p:cNvSpPr txBox="1"/>
          <p:nvPr/>
        </p:nvSpPr>
        <p:spPr>
          <a:xfrm>
            <a:off x="4804899" y="1593578"/>
            <a:ext cx="362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1 out of 20 children is </a:t>
            </a:r>
            <a:r>
              <a:rPr lang="en-US" sz="2800" b="1" dirty="0">
                <a:latin typeface="Arial Narrow" panose="020B0606020202030204" pitchFamily="34" charset="0"/>
              </a:rPr>
              <a:t>Overweight/Obese</a:t>
            </a:r>
            <a:endParaRPr lang="en-PH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7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970180618"/>
              </p:ext>
            </p:extLst>
          </p:nvPr>
        </p:nvGraphicFramePr>
        <p:xfrm>
          <a:off x="304800" y="1568098"/>
          <a:ext cx="6019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78083" y="5289902"/>
            <a:ext cx="6858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6-11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1F9E14D-A249-CCBD-EEC0-9461AB8D81BF}"/>
              </a:ext>
            </a:extLst>
          </p:cNvPr>
          <p:cNvSpPr/>
          <p:nvPr/>
        </p:nvSpPr>
        <p:spPr>
          <a:xfrm>
            <a:off x="6629400" y="1752600"/>
            <a:ext cx="2296357" cy="4419600"/>
          </a:xfrm>
          <a:prstGeom prst="round2Same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TextBox 17"/>
          <p:cNvSpPr txBox="1"/>
          <p:nvPr/>
        </p:nvSpPr>
        <p:spPr>
          <a:xfrm>
            <a:off x="2895600" y="5280098"/>
            <a:ext cx="8382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12-23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BBE7B5-0673-50AC-2ABB-FD24AD1287EC}"/>
              </a:ext>
            </a:extLst>
          </p:cNvPr>
          <p:cNvSpPr/>
          <p:nvPr/>
        </p:nvSpPr>
        <p:spPr>
          <a:xfrm>
            <a:off x="685800" y="71054"/>
            <a:ext cx="7886700" cy="1183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ckwell Extra Bold" pitchFamily="18" charset="0"/>
              </a:rPr>
              <a:t>2022 REGIONAL NUTRITIONAL STATUS</a:t>
            </a:r>
          </a:p>
          <a:p>
            <a:pPr algn="ctr"/>
            <a:r>
              <a:rPr lang="en-US" sz="2400" dirty="0">
                <a:latin typeface="Rockwell Extra Bold" pitchFamily="18" charset="0"/>
              </a:rPr>
              <a:t>(per age group)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DD170-D22E-CB6C-BC51-500BE5C818A0}"/>
              </a:ext>
            </a:extLst>
          </p:cNvPr>
          <p:cNvSpPr txBox="1"/>
          <p:nvPr/>
        </p:nvSpPr>
        <p:spPr>
          <a:xfrm>
            <a:off x="6756646" y="4191000"/>
            <a:ext cx="2041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/>
              <a:t>Wasting</a:t>
            </a:r>
            <a:r>
              <a:rPr lang="en-PH" dirty="0"/>
              <a:t> and </a:t>
            </a:r>
            <a:r>
              <a:rPr lang="en-PH" b="1" dirty="0"/>
              <a:t>Overnutrition Prevalence </a:t>
            </a:r>
            <a:r>
              <a:rPr lang="en-PH" dirty="0"/>
              <a:t>decreases as age of child increases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ECC8F-8639-00BF-5326-5F4FF767867B}"/>
              </a:ext>
            </a:extLst>
          </p:cNvPr>
          <p:cNvSpPr txBox="1"/>
          <p:nvPr/>
        </p:nvSpPr>
        <p:spPr>
          <a:xfrm>
            <a:off x="6747769" y="234278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1" dirty="0"/>
              <a:t>Underweight</a:t>
            </a:r>
            <a:r>
              <a:rPr lang="en-PH" dirty="0"/>
              <a:t> and </a:t>
            </a:r>
            <a:r>
              <a:rPr lang="en-PH" b="1" dirty="0"/>
              <a:t>Stunting Prevalence </a:t>
            </a:r>
            <a:r>
              <a:rPr lang="en-PH" dirty="0"/>
              <a:t>increases as age of child increases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3098</TotalTime>
  <Words>2139</Words>
  <Application>Microsoft Office PowerPoint</Application>
  <PresentationFormat>On-screen Show (4:3)</PresentationFormat>
  <Paragraphs>789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Aharoni</vt:lpstr>
      <vt:lpstr>Arial</vt:lpstr>
      <vt:lpstr>Arial Narrow</vt:lpstr>
      <vt:lpstr>Arial Nova Cond</vt:lpstr>
      <vt:lpstr>Arial Rounded MT Bold</vt:lpstr>
      <vt:lpstr>Avenir Next LT Pro</vt:lpstr>
      <vt:lpstr>Bahnschrift Condensed</vt:lpstr>
      <vt:lpstr>Calibri</vt:lpstr>
      <vt:lpstr>Calibri Light</vt:lpstr>
      <vt:lpstr>Cambria</vt:lpstr>
      <vt:lpstr>Century</vt:lpstr>
      <vt:lpstr>Rockwell Extra Bold</vt:lpstr>
      <vt:lpstr>Times New Roman</vt:lpstr>
      <vt:lpstr>Office Theme</vt:lpstr>
      <vt:lpstr>PowerPoint Presentation</vt:lpstr>
      <vt:lpstr>PowerPoint Presentation</vt:lpstr>
      <vt:lpstr>SYMBOLS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 FOR NUTRITION STATUS (based on 8th National Nutrition Survey)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 FOR NUTRITION STATUS (based on 8th National Nutrition Survey)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BENCHMARK FOR NUTRITION STATUS (based on 8th National Nutrition Survey)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Turnover of Anthropometric Nutrition Supplies and Tools of UNICEF through Samaritan’s Purse</vt:lpstr>
      <vt:lpstr>OPT DATA QUALITY CHECK  ROLL OUT IN PILOT LGUS</vt:lpstr>
      <vt:lpstr>Creation of Nutrition Offices and Plantilla positions for Nutrition Workers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Regional Nutrition Situation</dc:title>
  <dc:creator>Niño Archie Labordo</dc:creator>
  <cp:lastModifiedBy>1996solar@gmail.com</cp:lastModifiedBy>
  <cp:revision>190</cp:revision>
  <dcterms:created xsi:type="dcterms:W3CDTF">2020-02-20T23:35:45Z</dcterms:created>
  <dcterms:modified xsi:type="dcterms:W3CDTF">2022-12-12T14:01:32Z</dcterms:modified>
</cp:coreProperties>
</file>