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7"/>
  </p:notesMasterIdLst>
  <p:sldIdLst>
    <p:sldId id="256" r:id="rId2"/>
    <p:sldId id="257" r:id="rId3"/>
    <p:sldId id="411" r:id="rId4"/>
    <p:sldId id="305" r:id="rId5"/>
    <p:sldId id="414" r:id="rId6"/>
    <p:sldId id="415" r:id="rId7"/>
    <p:sldId id="259" r:id="rId8"/>
    <p:sldId id="409" r:id="rId9"/>
    <p:sldId id="327" r:id="rId10"/>
    <p:sldId id="303" r:id="rId11"/>
    <p:sldId id="304" r:id="rId12"/>
    <p:sldId id="306" r:id="rId13"/>
    <p:sldId id="283" r:id="rId14"/>
    <p:sldId id="309" r:id="rId15"/>
    <p:sldId id="310" r:id="rId16"/>
    <p:sldId id="426" r:id="rId17"/>
    <p:sldId id="427" r:id="rId18"/>
    <p:sldId id="312" r:id="rId19"/>
    <p:sldId id="313" r:id="rId20"/>
    <p:sldId id="265" r:id="rId21"/>
    <p:sldId id="416" r:id="rId22"/>
    <p:sldId id="316" r:id="rId23"/>
    <p:sldId id="307" r:id="rId24"/>
    <p:sldId id="319" r:id="rId25"/>
    <p:sldId id="425" r:id="rId26"/>
    <p:sldId id="419" r:id="rId27"/>
    <p:sldId id="428" r:id="rId28"/>
    <p:sldId id="433" r:id="rId29"/>
    <p:sldId id="418" r:id="rId30"/>
    <p:sldId id="434" r:id="rId31"/>
    <p:sldId id="435" r:id="rId32"/>
    <p:sldId id="436" r:id="rId33"/>
    <p:sldId id="420" r:id="rId34"/>
    <p:sldId id="408" r:id="rId35"/>
    <p:sldId id="429" r:id="rId36"/>
    <p:sldId id="431" r:id="rId37"/>
    <p:sldId id="430" r:id="rId38"/>
    <p:sldId id="293" r:id="rId39"/>
    <p:sldId id="422" r:id="rId40"/>
    <p:sldId id="432" r:id="rId41"/>
    <p:sldId id="294" r:id="rId42"/>
    <p:sldId id="296" r:id="rId43"/>
    <p:sldId id="424" r:id="rId44"/>
    <p:sldId id="297" r:id="rId45"/>
    <p:sldId id="298" r:id="rId46"/>
  </p:sldIdLst>
  <p:sldSz cx="18288000" cy="10287000"/>
  <p:notesSz cx="6858000" cy="9144000"/>
  <p:embeddedFontLst>
    <p:embeddedFont>
      <p:font typeface="Ubuntu Bold Italics" panose="020B0604020202020204" charset="0"/>
      <p:regular r:id="rId48"/>
    </p:embeddedFont>
    <p:embeddedFont>
      <p:font typeface="Ubuntu Bold" panose="020B0604020202020204" charset="0"/>
      <p:regular r:id="rId49"/>
    </p:embeddedFont>
    <p:embeddedFont>
      <p:font typeface="Open Sans Bold" panose="020B0604020202020204" charset="0"/>
      <p:regular r:id="rId50"/>
    </p:embeddedFont>
    <p:embeddedFont>
      <p:font typeface="Calibri" panose="020F0502020204030204" pitchFamily="34" charset="0"/>
      <p:regular r:id="rId51"/>
      <p:bold r:id="rId52"/>
      <p:italic r:id="rId53"/>
      <p:boldItalic r:id="rId54"/>
    </p:embeddedFont>
    <p:embeddedFont>
      <p:font typeface="Arial Black" panose="020B0A04020102020204" pitchFamily="34" charset="0"/>
      <p:bold r:id="rId55"/>
    </p:embeddedFont>
    <p:embeddedFont>
      <p:font typeface="Ubuntu" panose="020B0604020202020204" charset="0"/>
      <p:regular r:id="rId56"/>
    </p:embeddedFont>
    <p:embeddedFont>
      <p:font typeface="Glacial Indifference Bold Italics" panose="020B0604020202020204" charset="0"/>
      <p:regular r:id="rId57"/>
    </p:embeddedFont>
    <p:embeddedFont>
      <p:font typeface="Glacial Indifference Bold" panose="020B0604020202020204" charset="0"/>
      <p:regular r:id="rId5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88" userDrawn="1">
          <p15:clr>
            <a:srgbClr val="A4A3A4"/>
          </p15:clr>
        </p15:guide>
        <p15:guide id="2" pos="556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admin" initials="aa" lastIdx="1" clrIdx="0">
    <p:extLst>
      <p:ext uri="{19B8F6BF-5375-455C-9EA6-DF929625EA0E}">
        <p15:presenceInfo xmlns:p15="http://schemas.microsoft.com/office/powerpoint/2012/main" userId="742b322fc0b208a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CC3300"/>
    <a:srgbClr val="FF0000"/>
    <a:srgbClr val="FFFFCC"/>
    <a:srgbClr val="33CC33"/>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534" autoAdjust="0"/>
    <p:restoredTop sz="75906" autoAdjust="0"/>
  </p:normalViewPr>
  <p:slideViewPr>
    <p:cSldViewPr>
      <p:cViewPr varScale="1">
        <p:scale>
          <a:sx n="37" d="100"/>
          <a:sy n="37" d="100"/>
        </p:scale>
        <p:origin x="984" y="72"/>
      </p:cViewPr>
      <p:guideLst>
        <p:guide orient="horz" pos="3288"/>
        <p:guide pos="5568"/>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p:scale>
          <a:sx n="140" d="100"/>
          <a:sy n="140" d="100"/>
        </p:scale>
        <p:origin x="954" y="-19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font" Target="fonts/font8.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6.fntdata"/><Relationship Id="rId58" Type="http://schemas.openxmlformats.org/officeDocument/2006/relationships/font" Target="fonts/font11.fntdata"/><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7.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font" Target="fonts/font10.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4AFB76-16D0-4309-AD10-F5AAA9D30F78}" type="doc">
      <dgm:prSet loTypeId="urn:microsoft.com/office/officeart/2016/7/layout/VerticalDownArrowProcess" loCatId="process" qsTypeId="urn:microsoft.com/office/officeart/2005/8/quickstyle/simple1" qsCatId="simple" csTypeId="urn:microsoft.com/office/officeart/2005/8/colors/colorful1" csCatId="colorful" phldr="1"/>
      <dgm:spPr/>
      <dgm:t>
        <a:bodyPr/>
        <a:lstStyle/>
        <a:p>
          <a:endParaRPr lang="en-US"/>
        </a:p>
      </dgm:t>
    </dgm:pt>
    <dgm:pt modelId="{1F0FA7A1-5E38-4D49-BA23-8EA87CD33ABA}">
      <dgm:prSet custT="1"/>
      <dgm:spPr/>
      <dgm:t>
        <a:bodyPr/>
        <a:lstStyle/>
        <a:p>
          <a:r>
            <a:rPr lang="en-US" sz="4400" b="1" dirty="0"/>
            <a:t>Raise</a:t>
          </a:r>
          <a:endParaRPr lang="en-US" sz="4000" b="1" dirty="0"/>
        </a:p>
      </dgm:t>
    </dgm:pt>
    <dgm:pt modelId="{9ED26D3B-77EC-487D-89A9-95673AEE854C}" type="parTrans" cxnId="{7DE05A7A-7A57-4F6A-BA23-81E4A80919D6}">
      <dgm:prSet/>
      <dgm:spPr/>
      <dgm:t>
        <a:bodyPr/>
        <a:lstStyle/>
        <a:p>
          <a:endParaRPr lang="en-US" sz="2000"/>
        </a:p>
      </dgm:t>
    </dgm:pt>
    <dgm:pt modelId="{602B8198-45FC-4AB0-A438-183727AC898F}" type="sibTrans" cxnId="{7DE05A7A-7A57-4F6A-BA23-81E4A80919D6}">
      <dgm:prSet/>
      <dgm:spPr/>
      <dgm:t>
        <a:bodyPr/>
        <a:lstStyle/>
        <a:p>
          <a:endParaRPr lang="en-US" sz="2000"/>
        </a:p>
      </dgm:t>
    </dgm:pt>
    <dgm:pt modelId="{0D2FC82F-185D-4D84-979C-F802973ED0AA}">
      <dgm:prSet custT="1"/>
      <dgm:spPr/>
      <dgm:t>
        <a:bodyPr/>
        <a:lstStyle/>
        <a:p>
          <a:r>
            <a:rPr lang="en-US" sz="3500" dirty="0">
              <a:latin typeface="Ubuntu" panose="020B0604020202020204" charset="0"/>
            </a:rPr>
            <a:t>Awareness on the impact of stunting and evidence-based solutions to prevent stunting;</a:t>
          </a:r>
        </a:p>
      </dgm:t>
    </dgm:pt>
    <dgm:pt modelId="{CE45E210-DDF8-401A-B1E0-959E0DB719BB}" type="parTrans" cxnId="{D425E013-83A5-461C-B124-457346636308}">
      <dgm:prSet/>
      <dgm:spPr/>
      <dgm:t>
        <a:bodyPr/>
        <a:lstStyle/>
        <a:p>
          <a:endParaRPr lang="en-US" sz="2000"/>
        </a:p>
      </dgm:t>
    </dgm:pt>
    <dgm:pt modelId="{AC85CBD8-A2A6-4A4A-AA76-C820FFD666C9}" type="sibTrans" cxnId="{D425E013-83A5-461C-B124-457346636308}">
      <dgm:prSet/>
      <dgm:spPr/>
      <dgm:t>
        <a:bodyPr/>
        <a:lstStyle/>
        <a:p>
          <a:endParaRPr lang="en-US" sz="2000"/>
        </a:p>
      </dgm:t>
    </dgm:pt>
    <dgm:pt modelId="{56EB2E15-E06F-4A96-95F6-D4D70BF99773}">
      <dgm:prSet custT="1"/>
      <dgm:spPr/>
      <dgm:t>
        <a:bodyPr/>
        <a:lstStyle/>
        <a:p>
          <a:r>
            <a:rPr lang="en-US" sz="4400" b="1" dirty="0"/>
            <a:t>Stimulate</a:t>
          </a:r>
          <a:endParaRPr lang="en-US" sz="4000" b="1" dirty="0"/>
        </a:p>
      </dgm:t>
    </dgm:pt>
    <dgm:pt modelId="{97C1633E-D347-4484-AD32-560E4339E15E}" type="parTrans" cxnId="{6C94C7AB-20CB-4C9A-A68F-3F0BE0B67BD8}">
      <dgm:prSet/>
      <dgm:spPr/>
      <dgm:t>
        <a:bodyPr/>
        <a:lstStyle/>
        <a:p>
          <a:endParaRPr lang="en-US" sz="2000"/>
        </a:p>
      </dgm:t>
    </dgm:pt>
    <dgm:pt modelId="{41710B03-9FFF-44B2-A488-CB36E7127094}" type="sibTrans" cxnId="{6C94C7AB-20CB-4C9A-A68F-3F0BE0B67BD8}">
      <dgm:prSet/>
      <dgm:spPr/>
      <dgm:t>
        <a:bodyPr/>
        <a:lstStyle/>
        <a:p>
          <a:endParaRPr lang="en-US" sz="2000"/>
        </a:p>
      </dgm:t>
    </dgm:pt>
    <dgm:pt modelId="{6E6B0610-3C64-4F28-902A-E5CA8E46846B}">
      <dgm:prSet custT="1"/>
      <dgm:spPr/>
      <dgm:t>
        <a:bodyPr/>
        <a:lstStyle/>
        <a:p>
          <a:r>
            <a:rPr lang="en-US" sz="3500" dirty="0">
              <a:latin typeface="Ubuntu" panose="020B0604020202020204" charset="0"/>
            </a:rPr>
            <a:t>Discourse on stunting to understand its causes and the multi-sectoral solutions for increased investments in interventions</a:t>
          </a:r>
        </a:p>
      </dgm:t>
    </dgm:pt>
    <dgm:pt modelId="{76E2603E-C1FC-4D1A-BD91-E546CC49AFF5}" type="parTrans" cxnId="{E1AA5C5E-1634-4E51-802C-3C9357F4C18D}">
      <dgm:prSet/>
      <dgm:spPr/>
      <dgm:t>
        <a:bodyPr/>
        <a:lstStyle/>
        <a:p>
          <a:endParaRPr lang="en-US" sz="2000"/>
        </a:p>
      </dgm:t>
    </dgm:pt>
    <dgm:pt modelId="{F14F215D-802F-4112-97F5-26A30EEB90EA}" type="sibTrans" cxnId="{E1AA5C5E-1634-4E51-802C-3C9357F4C18D}">
      <dgm:prSet/>
      <dgm:spPr/>
      <dgm:t>
        <a:bodyPr/>
        <a:lstStyle/>
        <a:p>
          <a:endParaRPr lang="en-US" sz="2000"/>
        </a:p>
      </dgm:t>
    </dgm:pt>
    <dgm:pt modelId="{30C3EA64-1D3C-404E-95C1-F6D124A62990}">
      <dgm:prSet custT="1"/>
      <dgm:spPr/>
      <dgm:t>
        <a:bodyPr/>
        <a:lstStyle/>
        <a:p>
          <a:r>
            <a:rPr lang="en-US" sz="4400" b="1" dirty="0"/>
            <a:t>Generate</a:t>
          </a:r>
          <a:endParaRPr lang="en-US" sz="4000" b="1" dirty="0"/>
        </a:p>
      </dgm:t>
    </dgm:pt>
    <dgm:pt modelId="{F8F3AAF3-44B0-4AA9-88FF-DBDBD76FA411}" type="parTrans" cxnId="{4D0B5046-97DB-4A37-959E-D499EEB66A2D}">
      <dgm:prSet/>
      <dgm:spPr/>
      <dgm:t>
        <a:bodyPr/>
        <a:lstStyle/>
        <a:p>
          <a:endParaRPr lang="en-US" sz="2000"/>
        </a:p>
      </dgm:t>
    </dgm:pt>
    <dgm:pt modelId="{F7F92997-6814-4283-8016-4B3CBA1CD056}" type="sibTrans" cxnId="{4D0B5046-97DB-4A37-959E-D499EEB66A2D}">
      <dgm:prSet/>
      <dgm:spPr/>
      <dgm:t>
        <a:bodyPr/>
        <a:lstStyle/>
        <a:p>
          <a:endParaRPr lang="en-US" sz="2000"/>
        </a:p>
      </dgm:t>
    </dgm:pt>
    <dgm:pt modelId="{AE60E161-EB52-4820-91B5-95332E7016D3}">
      <dgm:prSet custT="1"/>
      <dgm:spPr/>
      <dgm:t>
        <a:bodyPr/>
        <a:lstStyle/>
        <a:p>
          <a:r>
            <a:rPr lang="en-US" sz="3500" dirty="0">
              <a:latin typeface="Ubuntu" panose="020B0604020202020204" charset="0"/>
            </a:rPr>
            <a:t>Commitments among various stakeholders to scale-up nutrition actions</a:t>
          </a:r>
        </a:p>
      </dgm:t>
    </dgm:pt>
    <dgm:pt modelId="{CAB02727-690F-4CA5-88A5-1A8FB88AE7C1}" type="parTrans" cxnId="{1782C5B2-99A8-4D2D-8608-D6EB3621FB3E}">
      <dgm:prSet/>
      <dgm:spPr/>
      <dgm:t>
        <a:bodyPr/>
        <a:lstStyle/>
        <a:p>
          <a:endParaRPr lang="en-US" sz="2000"/>
        </a:p>
      </dgm:t>
    </dgm:pt>
    <dgm:pt modelId="{522644AF-2F59-4D3D-82EC-CE3350B5176D}" type="sibTrans" cxnId="{1782C5B2-99A8-4D2D-8608-D6EB3621FB3E}">
      <dgm:prSet/>
      <dgm:spPr/>
      <dgm:t>
        <a:bodyPr/>
        <a:lstStyle/>
        <a:p>
          <a:endParaRPr lang="en-US" sz="2000"/>
        </a:p>
      </dgm:t>
    </dgm:pt>
    <dgm:pt modelId="{64A90B18-FF3B-4FEA-BB78-C842EC724FB8}" type="pres">
      <dgm:prSet presAssocID="{5E4AFB76-16D0-4309-AD10-F5AAA9D30F78}" presName="Name0" presStyleCnt="0">
        <dgm:presLayoutVars>
          <dgm:dir/>
          <dgm:animLvl val="lvl"/>
          <dgm:resizeHandles val="exact"/>
        </dgm:presLayoutVars>
      </dgm:prSet>
      <dgm:spPr/>
      <dgm:t>
        <a:bodyPr/>
        <a:lstStyle/>
        <a:p>
          <a:endParaRPr lang="en-US"/>
        </a:p>
      </dgm:t>
    </dgm:pt>
    <dgm:pt modelId="{D7491ED0-4C18-4C53-A68C-BD079C4B5CA4}" type="pres">
      <dgm:prSet presAssocID="{30C3EA64-1D3C-404E-95C1-F6D124A62990}" presName="boxAndChildren" presStyleCnt="0"/>
      <dgm:spPr/>
    </dgm:pt>
    <dgm:pt modelId="{B4E12862-5728-4281-9788-A473D94B1F46}" type="pres">
      <dgm:prSet presAssocID="{30C3EA64-1D3C-404E-95C1-F6D124A62990}" presName="parentTextBox" presStyleLbl="alignNode1" presStyleIdx="0" presStyleCnt="3"/>
      <dgm:spPr/>
      <dgm:t>
        <a:bodyPr/>
        <a:lstStyle/>
        <a:p>
          <a:endParaRPr lang="en-US"/>
        </a:p>
      </dgm:t>
    </dgm:pt>
    <dgm:pt modelId="{0010D53B-0763-4DF4-ACBD-FF093BD4EE3C}" type="pres">
      <dgm:prSet presAssocID="{30C3EA64-1D3C-404E-95C1-F6D124A62990}" presName="descendantBox" presStyleLbl="bgAccFollowNode1" presStyleIdx="0" presStyleCnt="3" custScaleY="100293"/>
      <dgm:spPr/>
      <dgm:t>
        <a:bodyPr/>
        <a:lstStyle/>
        <a:p>
          <a:endParaRPr lang="en-US"/>
        </a:p>
      </dgm:t>
    </dgm:pt>
    <dgm:pt modelId="{2243581D-378E-4A26-A8C4-57357499E0CF}" type="pres">
      <dgm:prSet presAssocID="{41710B03-9FFF-44B2-A488-CB36E7127094}" presName="sp" presStyleCnt="0"/>
      <dgm:spPr/>
    </dgm:pt>
    <dgm:pt modelId="{041A5059-4252-4790-9772-8E62C7334F85}" type="pres">
      <dgm:prSet presAssocID="{56EB2E15-E06F-4A96-95F6-D4D70BF99773}" presName="arrowAndChildren" presStyleCnt="0"/>
      <dgm:spPr/>
    </dgm:pt>
    <dgm:pt modelId="{F31ABD8E-6965-48FB-9D8C-DC3648A11703}" type="pres">
      <dgm:prSet presAssocID="{56EB2E15-E06F-4A96-95F6-D4D70BF99773}" presName="parentTextArrow" presStyleLbl="node1" presStyleIdx="0" presStyleCnt="0"/>
      <dgm:spPr/>
      <dgm:t>
        <a:bodyPr/>
        <a:lstStyle/>
        <a:p>
          <a:endParaRPr lang="en-US"/>
        </a:p>
      </dgm:t>
    </dgm:pt>
    <dgm:pt modelId="{83F1B9E9-466C-4FD3-AE8C-B30AAB943997}" type="pres">
      <dgm:prSet presAssocID="{56EB2E15-E06F-4A96-95F6-D4D70BF99773}" presName="arrow" presStyleLbl="alignNode1" presStyleIdx="1" presStyleCnt="3"/>
      <dgm:spPr/>
      <dgm:t>
        <a:bodyPr/>
        <a:lstStyle/>
        <a:p>
          <a:endParaRPr lang="en-US"/>
        </a:p>
      </dgm:t>
    </dgm:pt>
    <dgm:pt modelId="{DAF6BC1D-A6DF-4D80-A20D-8DAE6E717DC6}" type="pres">
      <dgm:prSet presAssocID="{56EB2E15-E06F-4A96-95F6-D4D70BF99773}" presName="descendantArrow" presStyleLbl="bgAccFollowNode1" presStyleIdx="1" presStyleCnt="3" custScaleY="101260" custLinFactNeighborX="-35" custLinFactNeighborY="-153"/>
      <dgm:spPr/>
      <dgm:t>
        <a:bodyPr/>
        <a:lstStyle/>
        <a:p>
          <a:endParaRPr lang="en-US"/>
        </a:p>
      </dgm:t>
    </dgm:pt>
    <dgm:pt modelId="{021D9E0A-5D24-43F5-BECF-1E7F5D709963}" type="pres">
      <dgm:prSet presAssocID="{602B8198-45FC-4AB0-A438-183727AC898F}" presName="sp" presStyleCnt="0"/>
      <dgm:spPr/>
    </dgm:pt>
    <dgm:pt modelId="{BCC28485-0F41-4A33-BB20-B934EA2470FA}" type="pres">
      <dgm:prSet presAssocID="{1F0FA7A1-5E38-4D49-BA23-8EA87CD33ABA}" presName="arrowAndChildren" presStyleCnt="0"/>
      <dgm:spPr/>
    </dgm:pt>
    <dgm:pt modelId="{EE09A5A2-F4C2-4CDD-8159-FBBD79E8D9A1}" type="pres">
      <dgm:prSet presAssocID="{1F0FA7A1-5E38-4D49-BA23-8EA87CD33ABA}" presName="parentTextArrow" presStyleLbl="node1" presStyleIdx="0" presStyleCnt="0"/>
      <dgm:spPr/>
      <dgm:t>
        <a:bodyPr/>
        <a:lstStyle/>
        <a:p>
          <a:endParaRPr lang="en-US"/>
        </a:p>
      </dgm:t>
    </dgm:pt>
    <dgm:pt modelId="{288CFD3E-DF83-49E4-9EA6-C7A6ACB41596}" type="pres">
      <dgm:prSet presAssocID="{1F0FA7A1-5E38-4D49-BA23-8EA87CD33ABA}" presName="arrow" presStyleLbl="alignNode1" presStyleIdx="2" presStyleCnt="3"/>
      <dgm:spPr/>
      <dgm:t>
        <a:bodyPr/>
        <a:lstStyle/>
        <a:p>
          <a:endParaRPr lang="en-US"/>
        </a:p>
      </dgm:t>
    </dgm:pt>
    <dgm:pt modelId="{8FC9B050-3FEE-49F0-B74B-0390BA64BA03}" type="pres">
      <dgm:prSet presAssocID="{1F0FA7A1-5E38-4D49-BA23-8EA87CD33ABA}" presName="descendantArrow" presStyleLbl="bgAccFollowNode1" presStyleIdx="2" presStyleCnt="3" custScaleY="99807"/>
      <dgm:spPr/>
      <dgm:t>
        <a:bodyPr/>
        <a:lstStyle/>
        <a:p>
          <a:endParaRPr lang="en-US"/>
        </a:p>
      </dgm:t>
    </dgm:pt>
  </dgm:ptLst>
  <dgm:cxnLst>
    <dgm:cxn modelId="{D425E013-83A5-461C-B124-457346636308}" srcId="{1F0FA7A1-5E38-4D49-BA23-8EA87CD33ABA}" destId="{0D2FC82F-185D-4D84-979C-F802973ED0AA}" srcOrd="0" destOrd="0" parTransId="{CE45E210-DDF8-401A-B1E0-959E0DB719BB}" sibTransId="{AC85CBD8-A2A6-4A4A-AA76-C820FFD666C9}"/>
    <dgm:cxn modelId="{7DE05A7A-7A57-4F6A-BA23-81E4A80919D6}" srcId="{5E4AFB76-16D0-4309-AD10-F5AAA9D30F78}" destId="{1F0FA7A1-5E38-4D49-BA23-8EA87CD33ABA}" srcOrd="0" destOrd="0" parTransId="{9ED26D3B-77EC-487D-89A9-95673AEE854C}" sibTransId="{602B8198-45FC-4AB0-A438-183727AC898F}"/>
    <dgm:cxn modelId="{A403F930-327F-4942-AD51-8807D13F413B}" type="presOf" srcId="{1F0FA7A1-5E38-4D49-BA23-8EA87CD33ABA}" destId="{288CFD3E-DF83-49E4-9EA6-C7A6ACB41596}" srcOrd="1" destOrd="0" presId="urn:microsoft.com/office/officeart/2016/7/layout/VerticalDownArrowProcess"/>
    <dgm:cxn modelId="{AE301156-ACA6-45C4-A121-7FF4D68A6EF0}" type="presOf" srcId="{5E4AFB76-16D0-4309-AD10-F5AAA9D30F78}" destId="{64A90B18-FF3B-4FEA-BB78-C842EC724FB8}" srcOrd="0" destOrd="0" presId="urn:microsoft.com/office/officeart/2016/7/layout/VerticalDownArrowProcess"/>
    <dgm:cxn modelId="{2B596097-BBA6-4775-B4DC-944A397D61EF}" type="presOf" srcId="{56EB2E15-E06F-4A96-95F6-D4D70BF99773}" destId="{83F1B9E9-466C-4FD3-AE8C-B30AAB943997}" srcOrd="1" destOrd="0" presId="urn:microsoft.com/office/officeart/2016/7/layout/VerticalDownArrowProcess"/>
    <dgm:cxn modelId="{4D0AAED0-757D-4AD3-A87D-E994D668162A}" type="presOf" srcId="{6E6B0610-3C64-4F28-902A-E5CA8E46846B}" destId="{DAF6BC1D-A6DF-4D80-A20D-8DAE6E717DC6}" srcOrd="0" destOrd="0" presId="urn:microsoft.com/office/officeart/2016/7/layout/VerticalDownArrowProcess"/>
    <dgm:cxn modelId="{B5EA0873-D1FC-4224-8561-06A1D6FF370B}" type="presOf" srcId="{AE60E161-EB52-4820-91B5-95332E7016D3}" destId="{0010D53B-0763-4DF4-ACBD-FF093BD4EE3C}" srcOrd="0" destOrd="0" presId="urn:microsoft.com/office/officeart/2016/7/layout/VerticalDownArrowProcess"/>
    <dgm:cxn modelId="{6C94C7AB-20CB-4C9A-A68F-3F0BE0B67BD8}" srcId="{5E4AFB76-16D0-4309-AD10-F5AAA9D30F78}" destId="{56EB2E15-E06F-4A96-95F6-D4D70BF99773}" srcOrd="1" destOrd="0" parTransId="{97C1633E-D347-4484-AD32-560E4339E15E}" sibTransId="{41710B03-9FFF-44B2-A488-CB36E7127094}"/>
    <dgm:cxn modelId="{ABA04F01-F9C1-48CB-9B15-79F0916013BC}" type="presOf" srcId="{0D2FC82F-185D-4D84-979C-F802973ED0AA}" destId="{8FC9B050-3FEE-49F0-B74B-0390BA64BA03}" srcOrd="0" destOrd="0" presId="urn:microsoft.com/office/officeart/2016/7/layout/VerticalDownArrowProcess"/>
    <dgm:cxn modelId="{4D0B5046-97DB-4A37-959E-D499EEB66A2D}" srcId="{5E4AFB76-16D0-4309-AD10-F5AAA9D30F78}" destId="{30C3EA64-1D3C-404E-95C1-F6D124A62990}" srcOrd="2" destOrd="0" parTransId="{F8F3AAF3-44B0-4AA9-88FF-DBDBD76FA411}" sibTransId="{F7F92997-6814-4283-8016-4B3CBA1CD056}"/>
    <dgm:cxn modelId="{A0EB5719-9951-44E3-897D-667AFF8882C0}" type="presOf" srcId="{1F0FA7A1-5E38-4D49-BA23-8EA87CD33ABA}" destId="{EE09A5A2-F4C2-4CDD-8159-FBBD79E8D9A1}" srcOrd="0" destOrd="0" presId="urn:microsoft.com/office/officeart/2016/7/layout/VerticalDownArrowProcess"/>
    <dgm:cxn modelId="{61FDCC48-5A7C-45DB-9658-3B3289CA3C70}" type="presOf" srcId="{30C3EA64-1D3C-404E-95C1-F6D124A62990}" destId="{B4E12862-5728-4281-9788-A473D94B1F46}" srcOrd="0" destOrd="0" presId="urn:microsoft.com/office/officeart/2016/7/layout/VerticalDownArrowProcess"/>
    <dgm:cxn modelId="{1782C5B2-99A8-4D2D-8608-D6EB3621FB3E}" srcId="{30C3EA64-1D3C-404E-95C1-F6D124A62990}" destId="{AE60E161-EB52-4820-91B5-95332E7016D3}" srcOrd="0" destOrd="0" parTransId="{CAB02727-690F-4CA5-88A5-1A8FB88AE7C1}" sibTransId="{522644AF-2F59-4D3D-82EC-CE3350B5176D}"/>
    <dgm:cxn modelId="{E1AA5C5E-1634-4E51-802C-3C9357F4C18D}" srcId="{56EB2E15-E06F-4A96-95F6-D4D70BF99773}" destId="{6E6B0610-3C64-4F28-902A-E5CA8E46846B}" srcOrd="0" destOrd="0" parTransId="{76E2603E-C1FC-4D1A-BD91-E546CC49AFF5}" sibTransId="{F14F215D-802F-4112-97F5-26A30EEB90EA}"/>
    <dgm:cxn modelId="{07FF1DF9-5F61-4732-9865-48AE6E777409}" type="presOf" srcId="{56EB2E15-E06F-4A96-95F6-D4D70BF99773}" destId="{F31ABD8E-6965-48FB-9D8C-DC3648A11703}" srcOrd="0" destOrd="0" presId="urn:microsoft.com/office/officeart/2016/7/layout/VerticalDownArrowProcess"/>
    <dgm:cxn modelId="{AC0458C2-F8DE-4B73-8687-0BFA4EE00939}" type="presParOf" srcId="{64A90B18-FF3B-4FEA-BB78-C842EC724FB8}" destId="{D7491ED0-4C18-4C53-A68C-BD079C4B5CA4}" srcOrd="0" destOrd="0" presId="urn:microsoft.com/office/officeart/2016/7/layout/VerticalDownArrowProcess"/>
    <dgm:cxn modelId="{E4A55290-D2BD-4EBD-9958-B62330D14D7D}" type="presParOf" srcId="{D7491ED0-4C18-4C53-A68C-BD079C4B5CA4}" destId="{B4E12862-5728-4281-9788-A473D94B1F46}" srcOrd="0" destOrd="0" presId="urn:microsoft.com/office/officeart/2016/7/layout/VerticalDownArrowProcess"/>
    <dgm:cxn modelId="{A381A26E-EB10-4B0F-8504-D8EBFF6C65B3}" type="presParOf" srcId="{D7491ED0-4C18-4C53-A68C-BD079C4B5CA4}" destId="{0010D53B-0763-4DF4-ACBD-FF093BD4EE3C}" srcOrd="1" destOrd="0" presId="urn:microsoft.com/office/officeart/2016/7/layout/VerticalDownArrowProcess"/>
    <dgm:cxn modelId="{89EA889C-EE8C-4245-BE38-E93DF30CB772}" type="presParOf" srcId="{64A90B18-FF3B-4FEA-BB78-C842EC724FB8}" destId="{2243581D-378E-4A26-A8C4-57357499E0CF}" srcOrd="1" destOrd="0" presId="urn:microsoft.com/office/officeart/2016/7/layout/VerticalDownArrowProcess"/>
    <dgm:cxn modelId="{EB8037E8-A4F6-4EEC-97E1-B9927160A19E}" type="presParOf" srcId="{64A90B18-FF3B-4FEA-BB78-C842EC724FB8}" destId="{041A5059-4252-4790-9772-8E62C7334F85}" srcOrd="2" destOrd="0" presId="urn:microsoft.com/office/officeart/2016/7/layout/VerticalDownArrowProcess"/>
    <dgm:cxn modelId="{693991A2-98AA-445E-850E-43B09FC82E2F}" type="presParOf" srcId="{041A5059-4252-4790-9772-8E62C7334F85}" destId="{F31ABD8E-6965-48FB-9D8C-DC3648A11703}" srcOrd="0" destOrd="0" presId="urn:microsoft.com/office/officeart/2016/7/layout/VerticalDownArrowProcess"/>
    <dgm:cxn modelId="{E7AFDBA0-8F4B-4E31-8570-B05AFBD456CF}" type="presParOf" srcId="{041A5059-4252-4790-9772-8E62C7334F85}" destId="{83F1B9E9-466C-4FD3-AE8C-B30AAB943997}" srcOrd="1" destOrd="0" presId="urn:microsoft.com/office/officeart/2016/7/layout/VerticalDownArrowProcess"/>
    <dgm:cxn modelId="{6D72940F-A1ED-4D80-88A9-6F5E9A8C02A4}" type="presParOf" srcId="{041A5059-4252-4790-9772-8E62C7334F85}" destId="{DAF6BC1D-A6DF-4D80-A20D-8DAE6E717DC6}" srcOrd="2" destOrd="0" presId="urn:microsoft.com/office/officeart/2016/7/layout/VerticalDownArrowProcess"/>
    <dgm:cxn modelId="{B1736249-EAF7-480B-AE1A-1BB87C11CC6B}" type="presParOf" srcId="{64A90B18-FF3B-4FEA-BB78-C842EC724FB8}" destId="{021D9E0A-5D24-43F5-BECF-1E7F5D709963}" srcOrd="3" destOrd="0" presId="urn:microsoft.com/office/officeart/2016/7/layout/VerticalDownArrowProcess"/>
    <dgm:cxn modelId="{A26193DE-EF15-45A5-8AD0-4EA80F86EC4B}" type="presParOf" srcId="{64A90B18-FF3B-4FEA-BB78-C842EC724FB8}" destId="{BCC28485-0F41-4A33-BB20-B934EA2470FA}" srcOrd="4" destOrd="0" presId="urn:microsoft.com/office/officeart/2016/7/layout/VerticalDownArrowProcess"/>
    <dgm:cxn modelId="{0C18CED7-8E86-40D6-91B7-BE834DAAF1D4}" type="presParOf" srcId="{BCC28485-0F41-4A33-BB20-B934EA2470FA}" destId="{EE09A5A2-F4C2-4CDD-8159-FBBD79E8D9A1}" srcOrd="0" destOrd="0" presId="urn:microsoft.com/office/officeart/2016/7/layout/VerticalDownArrowProcess"/>
    <dgm:cxn modelId="{04A17E9D-95BD-48DA-9B05-61F04AE558F5}" type="presParOf" srcId="{BCC28485-0F41-4A33-BB20-B934EA2470FA}" destId="{288CFD3E-DF83-49E4-9EA6-C7A6ACB41596}" srcOrd="1" destOrd="0" presId="urn:microsoft.com/office/officeart/2016/7/layout/VerticalDownArrowProcess"/>
    <dgm:cxn modelId="{D2DE3198-1644-4553-9C63-C78826F6D43E}" type="presParOf" srcId="{BCC28485-0F41-4A33-BB20-B934EA2470FA}" destId="{8FC9B050-3FEE-49F0-B74B-0390BA64BA03}"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6C684343-FAC1-4129-A755-C0940DBA8E0A}"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PH"/>
        </a:p>
      </dgm:t>
    </dgm:pt>
    <dgm:pt modelId="{C2A1B81A-0100-443D-8C0A-1098741AE451}">
      <dgm:prSet phldrT="[Text]" custT="1"/>
      <dgm:spPr/>
      <dgm:t>
        <a:bodyPr/>
        <a:lstStyle/>
        <a:p>
          <a:pPr algn="l"/>
          <a:r>
            <a:rPr lang="en-US" sz="5400" dirty="0"/>
            <a:t>Before birth</a:t>
          </a:r>
          <a:endParaRPr lang="en-PH" sz="5400" dirty="0"/>
        </a:p>
      </dgm:t>
    </dgm:pt>
    <dgm:pt modelId="{8FA98838-3F27-4B11-A4B1-C656978C67B2}" type="parTrans" cxnId="{FF04B522-96DA-4A5F-9ED6-4E89A54B27A8}">
      <dgm:prSet/>
      <dgm:spPr/>
      <dgm:t>
        <a:bodyPr/>
        <a:lstStyle/>
        <a:p>
          <a:endParaRPr lang="en-PH"/>
        </a:p>
      </dgm:t>
    </dgm:pt>
    <dgm:pt modelId="{5D877FB4-8106-42FE-AE64-79A901F60651}" type="sibTrans" cxnId="{FF04B522-96DA-4A5F-9ED6-4E89A54B27A8}">
      <dgm:prSet/>
      <dgm:spPr/>
      <dgm:t>
        <a:bodyPr/>
        <a:lstStyle/>
        <a:p>
          <a:endParaRPr lang="en-PH"/>
        </a:p>
      </dgm:t>
    </dgm:pt>
    <dgm:pt modelId="{848442F2-9587-4D0D-AAF6-F2D1C83EEC2E}">
      <dgm:prSet phldrT="[Text]"/>
      <dgm:spPr/>
      <dgm:t>
        <a:bodyPr/>
        <a:lstStyle/>
        <a:p>
          <a:pPr marL="515938" indent="-515938"/>
          <a:r>
            <a:rPr lang="en-US" dirty="0"/>
            <a:t>Poor mother’s health and nutrition </a:t>
          </a:r>
          <a:endParaRPr lang="en-PH" dirty="0"/>
        </a:p>
      </dgm:t>
    </dgm:pt>
    <dgm:pt modelId="{729E4449-D706-44EA-BDD7-67AC353DD425}" type="parTrans" cxnId="{97389B78-83E5-4F36-A232-67E62AB8F394}">
      <dgm:prSet/>
      <dgm:spPr/>
      <dgm:t>
        <a:bodyPr/>
        <a:lstStyle/>
        <a:p>
          <a:endParaRPr lang="en-PH"/>
        </a:p>
      </dgm:t>
    </dgm:pt>
    <dgm:pt modelId="{B44E076E-0648-4123-BEAE-4B01B075A0F8}" type="sibTrans" cxnId="{97389B78-83E5-4F36-A232-67E62AB8F394}">
      <dgm:prSet/>
      <dgm:spPr/>
      <dgm:t>
        <a:bodyPr/>
        <a:lstStyle/>
        <a:p>
          <a:endParaRPr lang="en-PH"/>
        </a:p>
      </dgm:t>
    </dgm:pt>
    <dgm:pt modelId="{5B776C26-CDCB-4989-9C55-CC3812B5D6EF}">
      <dgm:prSet phldrT="[Text]" custT="1"/>
      <dgm:spPr/>
      <dgm:t>
        <a:bodyPr/>
        <a:lstStyle/>
        <a:p>
          <a:pPr algn="l"/>
          <a:r>
            <a:rPr lang="en-US" sz="6000" dirty="0"/>
            <a:t>After birth</a:t>
          </a:r>
          <a:endParaRPr lang="en-PH" sz="6000" dirty="0"/>
        </a:p>
      </dgm:t>
    </dgm:pt>
    <dgm:pt modelId="{A283E3DA-2DB2-4D0E-9ADC-C4257E385147}" type="parTrans" cxnId="{7849024B-1BC4-403E-8500-8A8C8C12CEAB}">
      <dgm:prSet/>
      <dgm:spPr/>
      <dgm:t>
        <a:bodyPr/>
        <a:lstStyle/>
        <a:p>
          <a:endParaRPr lang="en-PH"/>
        </a:p>
      </dgm:t>
    </dgm:pt>
    <dgm:pt modelId="{DE66A7C8-471F-4F20-8D5C-BE6AFB384EE5}" type="sibTrans" cxnId="{7849024B-1BC4-403E-8500-8A8C8C12CEAB}">
      <dgm:prSet/>
      <dgm:spPr/>
      <dgm:t>
        <a:bodyPr/>
        <a:lstStyle/>
        <a:p>
          <a:endParaRPr lang="en-PH"/>
        </a:p>
      </dgm:t>
    </dgm:pt>
    <dgm:pt modelId="{32C1A8C1-A30C-45D2-8816-136BA8650F1B}">
      <dgm:prSet phldrT="[Text]"/>
      <dgm:spPr/>
      <dgm:t>
        <a:bodyPr/>
        <a:lstStyle/>
        <a:p>
          <a:pPr marL="398463" indent="-398463"/>
          <a:r>
            <a:rPr lang="en-US" dirty="0"/>
            <a:t>Poor dietary diversity of children</a:t>
          </a:r>
          <a:endParaRPr lang="en-PH" dirty="0"/>
        </a:p>
      </dgm:t>
    </dgm:pt>
    <dgm:pt modelId="{33724251-192F-4443-B737-243F52A496B9}" type="parTrans" cxnId="{5A55456A-616F-40A1-A120-44B35F6E7B13}">
      <dgm:prSet/>
      <dgm:spPr/>
      <dgm:t>
        <a:bodyPr/>
        <a:lstStyle/>
        <a:p>
          <a:endParaRPr lang="en-PH"/>
        </a:p>
      </dgm:t>
    </dgm:pt>
    <dgm:pt modelId="{76982851-F5AF-45CA-A2BE-9AD860F9F74E}" type="sibTrans" cxnId="{5A55456A-616F-40A1-A120-44B35F6E7B13}">
      <dgm:prSet/>
      <dgm:spPr/>
      <dgm:t>
        <a:bodyPr/>
        <a:lstStyle/>
        <a:p>
          <a:endParaRPr lang="en-PH"/>
        </a:p>
      </dgm:t>
    </dgm:pt>
    <dgm:pt modelId="{F7213791-DD97-4A28-B7C5-0E9D50116211}">
      <dgm:prSet phldrT="[Text]"/>
      <dgm:spPr/>
      <dgm:t>
        <a:bodyPr/>
        <a:lstStyle/>
        <a:p>
          <a:pPr marL="515938" indent="-515938"/>
          <a:r>
            <a:rPr lang="en-US" dirty="0"/>
            <a:t>Teen pregnancy </a:t>
          </a:r>
          <a:endParaRPr lang="en-PH" dirty="0"/>
        </a:p>
      </dgm:t>
    </dgm:pt>
    <dgm:pt modelId="{4DFF8DAE-B919-4A29-93C5-C6F97CD90098}" type="parTrans" cxnId="{A3CE7E91-7DD5-47B0-B071-2095ACC0D5A3}">
      <dgm:prSet/>
      <dgm:spPr/>
      <dgm:t>
        <a:bodyPr/>
        <a:lstStyle/>
        <a:p>
          <a:endParaRPr lang="en-PH"/>
        </a:p>
      </dgm:t>
    </dgm:pt>
    <dgm:pt modelId="{0641A40D-5EC2-4D01-9553-4359B65C50E1}" type="sibTrans" cxnId="{A3CE7E91-7DD5-47B0-B071-2095ACC0D5A3}">
      <dgm:prSet/>
      <dgm:spPr/>
      <dgm:t>
        <a:bodyPr/>
        <a:lstStyle/>
        <a:p>
          <a:endParaRPr lang="en-PH"/>
        </a:p>
      </dgm:t>
    </dgm:pt>
    <dgm:pt modelId="{08B6B246-A1BA-476C-B804-A15B7D131AF1}">
      <dgm:prSet phldrT="[Text]"/>
      <dgm:spPr/>
      <dgm:t>
        <a:bodyPr/>
        <a:lstStyle/>
        <a:p>
          <a:pPr marL="398463" indent="-398463"/>
          <a:r>
            <a:rPr lang="en-US" dirty="0"/>
            <a:t>High food insecurity </a:t>
          </a:r>
          <a:endParaRPr lang="en-PH" dirty="0"/>
        </a:p>
      </dgm:t>
    </dgm:pt>
    <dgm:pt modelId="{163236CF-8BFF-4D6D-BAB4-E2022AD6A937}" type="parTrans" cxnId="{3F5AF7F6-E642-48CB-BD38-D9C98E1B5113}">
      <dgm:prSet/>
      <dgm:spPr/>
      <dgm:t>
        <a:bodyPr/>
        <a:lstStyle/>
        <a:p>
          <a:endParaRPr lang="en-PH"/>
        </a:p>
      </dgm:t>
    </dgm:pt>
    <dgm:pt modelId="{93707CE8-066C-4B84-815F-545143A48A83}" type="sibTrans" cxnId="{3F5AF7F6-E642-48CB-BD38-D9C98E1B5113}">
      <dgm:prSet/>
      <dgm:spPr/>
      <dgm:t>
        <a:bodyPr/>
        <a:lstStyle/>
        <a:p>
          <a:endParaRPr lang="en-PH"/>
        </a:p>
      </dgm:t>
    </dgm:pt>
    <dgm:pt modelId="{C0D19C8D-81A4-42BF-B123-6FD44748AF79}">
      <dgm:prSet phldrT="[Text]"/>
      <dgm:spPr/>
      <dgm:t>
        <a:bodyPr/>
        <a:lstStyle/>
        <a:p>
          <a:pPr marL="398463" indent="-398463"/>
          <a:r>
            <a:rPr lang="en-US" dirty="0"/>
            <a:t>Access to clean drinking water</a:t>
          </a:r>
          <a:endParaRPr lang="en-PH" dirty="0"/>
        </a:p>
      </dgm:t>
    </dgm:pt>
    <dgm:pt modelId="{6A9CE245-258F-49E2-860E-9FFEBBCFC583}" type="parTrans" cxnId="{CEC95853-A926-49CF-8734-F694F365B519}">
      <dgm:prSet/>
      <dgm:spPr/>
      <dgm:t>
        <a:bodyPr/>
        <a:lstStyle/>
        <a:p>
          <a:endParaRPr lang="en-PH"/>
        </a:p>
      </dgm:t>
    </dgm:pt>
    <dgm:pt modelId="{382DDFE4-7BB1-459E-9C7F-053C6B09E422}" type="sibTrans" cxnId="{CEC95853-A926-49CF-8734-F694F365B519}">
      <dgm:prSet/>
      <dgm:spPr/>
      <dgm:t>
        <a:bodyPr/>
        <a:lstStyle/>
        <a:p>
          <a:endParaRPr lang="en-PH"/>
        </a:p>
      </dgm:t>
    </dgm:pt>
    <dgm:pt modelId="{7AF16A1C-C43D-4B5F-B810-4404B9F1D476}">
      <dgm:prSet phldrT="[Text]"/>
      <dgm:spPr/>
      <dgm:t>
        <a:bodyPr/>
        <a:lstStyle/>
        <a:p>
          <a:pPr marL="398463" indent="-398463"/>
          <a:r>
            <a:rPr lang="en-US" dirty="0"/>
            <a:t>With single mothers </a:t>
          </a:r>
          <a:endParaRPr lang="en-PH" dirty="0"/>
        </a:p>
      </dgm:t>
    </dgm:pt>
    <dgm:pt modelId="{4F488896-42E9-4076-8263-3CDC9766B2DF}" type="parTrans" cxnId="{6D55C445-72BE-43EE-9A94-4C06871D5A66}">
      <dgm:prSet/>
      <dgm:spPr/>
      <dgm:t>
        <a:bodyPr/>
        <a:lstStyle/>
        <a:p>
          <a:endParaRPr lang="en-PH"/>
        </a:p>
      </dgm:t>
    </dgm:pt>
    <dgm:pt modelId="{ADDC81B5-1B9E-4B37-BB07-94321A391EAD}" type="sibTrans" cxnId="{6D55C445-72BE-43EE-9A94-4C06871D5A66}">
      <dgm:prSet/>
      <dgm:spPr/>
      <dgm:t>
        <a:bodyPr/>
        <a:lstStyle/>
        <a:p>
          <a:endParaRPr lang="en-PH"/>
        </a:p>
      </dgm:t>
    </dgm:pt>
    <dgm:pt modelId="{89DD6F7A-1732-49D6-BF8C-86005FF63088}" type="pres">
      <dgm:prSet presAssocID="{6C684343-FAC1-4129-A755-C0940DBA8E0A}" presName="Name0" presStyleCnt="0">
        <dgm:presLayoutVars>
          <dgm:dir/>
          <dgm:animLvl val="lvl"/>
          <dgm:resizeHandles/>
        </dgm:presLayoutVars>
      </dgm:prSet>
      <dgm:spPr/>
      <dgm:t>
        <a:bodyPr/>
        <a:lstStyle/>
        <a:p>
          <a:endParaRPr lang="en-US"/>
        </a:p>
      </dgm:t>
    </dgm:pt>
    <dgm:pt modelId="{58EBEEF0-4CAA-4DC5-BD25-730E34752F5C}" type="pres">
      <dgm:prSet presAssocID="{C2A1B81A-0100-443D-8C0A-1098741AE451}" presName="linNode" presStyleCnt="0"/>
      <dgm:spPr/>
    </dgm:pt>
    <dgm:pt modelId="{6E7B07F6-E600-499B-B800-4C33A464D90B}" type="pres">
      <dgm:prSet presAssocID="{C2A1B81A-0100-443D-8C0A-1098741AE451}" presName="parentShp" presStyleLbl="node1" presStyleIdx="0" presStyleCnt="2" custScaleX="89474" custScaleY="68453" custLinFactNeighborX="-2631" custLinFactNeighborY="213">
        <dgm:presLayoutVars>
          <dgm:bulletEnabled val="1"/>
        </dgm:presLayoutVars>
      </dgm:prSet>
      <dgm:spPr/>
      <dgm:t>
        <a:bodyPr/>
        <a:lstStyle/>
        <a:p>
          <a:endParaRPr lang="en-US"/>
        </a:p>
      </dgm:t>
    </dgm:pt>
    <dgm:pt modelId="{312D7409-8763-422C-8A12-0F0B01DDB822}" type="pres">
      <dgm:prSet presAssocID="{C2A1B81A-0100-443D-8C0A-1098741AE451}" presName="childShp" presStyleLbl="bgAccFollowNode1" presStyleIdx="0" presStyleCnt="2" custLinFactNeighborX="-3487" custLinFactNeighborY="-6208">
        <dgm:presLayoutVars>
          <dgm:bulletEnabled val="1"/>
        </dgm:presLayoutVars>
      </dgm:prSet>
      <dgm:spPr/>
      <dgm:t>
        <a:bodyPr/>
        <a:lstStyle/>
        <a:p>
          <a:endParaRPr lang="en-US"/>
        </a:p>
      </dgm:t>
    </dgm:pt>
    <dgm:pt modelId="{898B8CAD-9396-42EA-B91A-4B7CC1AF1452}" type="pres">
      <dgm:prSet presAssocID="{5D877FB4-8106-42FE-AE64-79A901F60651}" presName="spacing" presStyleCnt="0"/>
      <dgm:spPr/>
    </dgm:pt>
    <dgm:pt modelId="{760702AA-107F-4252-AA44-4208470FF10E}" type="pres">
      <dgm:prSet presAssocID="{5B776C26-CDCB-4989-9C55-CC3812B5D6EF}" presName="linNode" presStyleCnt="0"/>
      <dgm:spPr/>
    </dgm:pt>
    <dgm:pt modelId="{BF5A8B44-FD36-4D79-A8CE-DE8AF454A46A}" type="pres">
      <dgm:prSet presAssocID="{5B776C26-CDCB-4989-9C55-CC3812B5D6EF}" presName="parentShp" presStyleLbl="node1" presStyleIdx="1" presStyleCnt="2" custScaleX="94739" custScaleY="78544" custLinFactNeighborX="-29" custLinFactNeighborY="-15926">
        <dgm:presLayoutVars>
          <dgm:bulletEnabled val="1"/>
        </dgm:presLayoutVars>
      </dgm:prSet>
      <dgm:spPr/>
      <dgm:t>
        <a:bodyPr/>
        <a:lstStyle/>
        <a:p>
          <a:endParaRPr lang="en-US"/>
        </a:p>
      </dgm:t>
    </dgm:pt>
    <dgm:pt modelId="{3AD692AF-E57C-486B-A112-1858EB448B72}" type="pres">
      <dgm:prSet presAssocID="{5B776C26-CDCB-4989-9C55-CC3812B5D6EF}" presName="childShp" presStyleLbl="bgAccFollowNode1" presStyleIdx="1" presStyleCnt="2" custScaleX="105426" custScaleY="126106" custLinFactNeighborX="43" custLinFactNeighborY="-14291">
        <dgm:presLayoutVars>
          <dgm:bulletEnabled val="1"/>
        </dgm:presLayoutVars>
      </dgm:prSet>
      <dgm:spPr/>
      <dgm:t>
        <a:bodyPr/>
        <a:lstStyle/>
        <a:p>
          <a:endParaRPr lang="en-US"/>
        </a:p>
      </dgm:t>
    </dgm:pt>
  </dgm:ptLst>
  <dgm:cxnLst>
    <dgm:cxn modelId="{6D55C445-72BE-43EE-9A94-4C06871D5A66}" srcId="{5B776C26-CDCB-4989-9C55-CC3812B5D6EF}" destId="{7AF16A1C-C43D-4B5F-B810-4404B9F1D476}" srcOrd="3" destOrd="0" parTransId="{4F488896-42E9-4076-8263-3CDC9766B2DF}" sibTransId="{ADDC81B5-1B9E-4B37-BB07-94321A391EAD}"/>
    <dgm:cxn modelId="{7849024B-1BC4-403E-8500-8A8C8C12CEAB}" srcId="{6C684343-FAC1-4129-A755-C0940DBA8E0A}" destId="{5B776C26-CDCB-4989-9C55-CC3812B5D6EF}" srcOrd="1" destOrd="0" parTransId="{A283E3DA-2DB2-4D0E-9ADC-C4257E385147}" sibTransId="{DE66A7C8-471F-4F20-8D5C-BE6AFB384EE5}"/>
    <dgm:cxn modelId="{CEC95853-A926-49CF-8734-F694F365B519}" srcId="{5B776C26-CDCB-4989-9C55-CC3812B5D6EF}" destId="{C0D19C8D-81A4-42BF-B123-6FD44748AF79}" srcOrd="2" destOrd="0" parTransId="{6A9CE245-258F-49E2-860E-9FFEBBCFC583}" sibTransId="{382DDFE4-7BB1-459E-9C7F-053C6B09E422}"/>
    <dgm:cxn modelId="{ADAD1B19-0350-4852-B2A5-5795D65EF5AD}" type="presOf" srcId="{08B6B246-A1BA-476C-B804-A15B7D131AF1}" destId="{3AD692AF-E57C-486B-A112-1858EB448B72}" srcOrd="0" destOrd="1" presId="urn:microsoft.com/office/officeart/2005/8/layout/vList6"/>
    <dgm:cxn modelId="{ED861EE3-AE0D-4354-A6F9-9FA68AE62FB7}" type="presOf" srcId="{7AF16A1C-C43D-4B5F-B810-4404B9F1D476}" destId="{3AD692AF-E57C-486B-A112-1858EB448B72}" srcOrd="0" destOrd="3" presId="urn:microsoft.com/office/officeart/2005/8/layout/vList6"/>
    <dgm:cxn modelId="{6A189197-1A6F-42E2-B2C1-01CCBA6C75CC}" type="presOf" srcId="{32C1A8C1-A30C-45D2-8816-136BA8650F1B}" destId="{3AD692AF-E57C-486B-A112-1858EB448B72}" srcOrd="0" destOrd="0" presId="urn:microsoft.com/office/officeart/2005/8/layout/vList6"/>
    <dgm:cxn modelId="{FF04B522-96DA-4A5F-9ED6-4E89A54B27A8}" srcId="{6C684343-FAC1-4129-A755-C0940DBA8E0A}" destId="{C2A1B81A-0100-443D-8C0A-1098741AE451}" srcOrd="0" destOrd="0" parTransId="{8FA98838-3F27-4B11-A4B1-C656978C67B2}" sibTransId="{5D877FB4-8106-42FE-AE64-79A901F60651}"/>
    <dgm:cxn modelId="{AEA9D221-B9F6-4296-8B9C-7AF989789C87}" type="presOf" srcId="{5B776C26-CDCB-4989-9C55-CC3812B5D6EF}" destId="{BF5A8B44-FD36-4D79-A8CE-DE8AF454A46A}" srcOrd="0" destOrd="0" presId="urn:microsoft.com/office/officeart/2005/8/layout/vList6"/>
    <dgm:cxn modelId="{A3CE7E91-7DD5-47B0-B071-2095ACC0D5A3}" srcId="{C2A1B81A-0100-443D-8C0A-1098741AE451}" destId="{F7213791-DD97-4A28-B7C5-0E9D50116211}" srcOrd="1" destOrd="0" parTransId="{4DFF8DAE-B919-4A29-93C5-C6F97CD90098}" sibTransId="{0641A40D-5EC2-4D01-9553-4359B65C50E1}"/>
    <dgm:cxn modelId="{5A55456A-616F-40A1-A120-44B35F6E7B13}" srcId="{5B776C26-CDCB-4989-9C55-CC3812B5D6EF}" destId="{32C1A8C1-A30C-45D2-8816-136BA8650F1B}" srcOrd="0" destOrd="0" parTransId="{33724251-192F-4443-B737-243F52A496B9}" sibTransId="{76982851-F5AF-45CA-A2BE-9AD860F9F74E}"/>
    <dgm:cxn modelId="{0FFA4913-7ABC-4697-AEA8-AAEA1926BA9B}" type="presOf" srcId="{848442F2-9587-4D0D-AAF6-F2D1C83EEC2E}" destId="{312D7409-8763-422C-8A12-0F0B01DDB822}" srcOrd="0" destOrd="0" presId="urn:microsoft.com/office/officeart/2005/8/layout/vList6"/>
    <dgm:cxn modelId="{853A4458-16A4-45C8-AB2D-66468F8F7567}" type="presOf" srcId="{6C684343-FAC1-4129-A755-C0940DBA8E0A}" destId="{89DD6F7A-1732-49D6-BF8C-86005FF63088}" srcOrd="0" destOrd="0" presId="urn:microsoft.com/office/officeart/2005/8/layout/vList6"/>
    <dgm:cxn modelId="{D8CC9901-35D3-45B1-995F-D4DA6CE957C3}" type="presOf" srcId="{C0D19C8D-81A4-42BF-B123-6FD44748AF79}" destId="{3AD692AF-E57C-486B-A112-1858EB448B72}" srcOrd="0" destOrd="2" presId="urn:microsoft.com/office/officeart/2005/8/layout/vList6"/>
    <dgm:cxn modelId="{97389B78-83E5-4F36-A232-67E62AB8F394}" srcId="{C2A1B81A-0100-443D-8C0A-1098741AE451}" destId="{848442F2-9587-4D0D-AAF6-F2D1C83EEC2E}" srcOrd="0" destOrd="0" parTransId="{729E4449-D706-44EA-BDD7-67AC353DD425}" sibTransId="{B44E076E-0648-4123-BEAE-4B01B075A0F8}"/>
    <dgm:cxn modelId="{0CCBB295-FB33-436B-8BE8-B953737E4418}" type="presOf" srcId="{F7213791-DD97-4A28-B7C5-0E9D50116211}" destId="{312D7409-8763-422C-8A12-0F0B01DDB822}" srcOrd="0" destOrd="1" presId="urn:microsoft.com/office/officeart/2005/8/layout/vList6"/>
    <dgm:cxn modelId="{3F5AF7F6-E642-48CB-BD38-D9C98E1B5113}" srcId="{5B776C26-CDCB-4989-9C55-CC3812B5D6EF}" destId="{08B6B246-A1BA-476C-B804-A15B7D131AF1}" srcOrd="1" destOrd="0" parTransId="{163236CF-8BFF-4D6D-BAB4-E2022AD6A937}" sibTransId="{93707CE8-066C-4B84-815F-545143A48A83}"/>
    <dgm:cxn modelId="{BEAE9581-E591-4B2E-B7EC-087A4F5F72FF}" type="presOf" srcId="{C2A1B81A-0100-443D-8C0A-1098741AE451}" destId="{6E7B07F6-E600-499B-B800-4C33A464D90B}" srcOrd="0" destOrd="0" presId="urn:microsoft.com/office/officeart/2005/8/layout/vList6"/>
    <dgm:cxn modelId="{9D4C200C-6E60-409E-9F22-C319991F95B1}" type="presParOf" srcId="{89DD6F7A-1732-49D6-BF8C-86005FF63088}" destId="{58EBEEF0-4CAA-4DC5-BD25-730E34752F5C}" srcOrd="0" destOrd="0" presId="urn:microsoft.com/office/officeart/2005/8/layout/vList6"/>
    <dgm:cxn modelId="{CC52D135-3D59-4983-8175-D726621015F4}" type="presParOf" srcId="{58EBEEF0-4CAA-4DC5-BD25-730E34752F5C}" destId="{6E7B07F6-E600-499B-B800-4C33A464D90B}" srcOrd="0" destOrd="0" presId="urn:microsoft.com/office/officeart/2005/8/layout/vList6"/>
    <dgm:cxn modelId="{6E72FCCD-A3B9-44CE-A047-AE34AB0C116E}" type="presParOf" srcId="{58EBEEF0-4CAA-4DC5-BD25-730E34752F5C}" destId="{312D7409-8763-422C-8A12-0F0B01DDB822}" srcOrd="1" destOrd="0" presId="urn:microsoft.com/office/officeart/2005/8/layout/vList6"/>
    <dgm:cxn modelId="{93C136D7-9AD7-4436-AF3B-F6BFD54B3B44}" type="presParOf" srcId="{89DD6F7A-1732-49D6-BF8C-86005FF63088}" destId="{898B8CAD-9396-42EA-B91A-4B7CC1AF1452}" srcOrd="1" destOrd="0" presId="urn:microsoft.com/office/officeart/2005/8/layout/vList6"/>
    <dgm:cxn modelId="{EC23C849-6F57-4DE7-9AD1-6EE65898F9DE}" type="presParOf" srcId="{89DD6F7A-1732-49D6-BF8C-86005FF63088}" destId="{760702AA-107F-4252-AA44-4208470FF10E}" srcOrd="2" destOrd="0" presId="urn:microsoft.com/office/officeart/2005/8/layout/vList6"/>
    <dgm:cxn modelId="{2587196C-3722-4B2A-B8FC-89752156AEEB}" type="presParOf" srcId="{760702AA-107F-4252-AA44-4208470FF10E}" destId="{BF5A8B44-FD36-4D79-A8CE-DE8AF454A46A}" srcOrd="0" destOrd="0" presId="urn:microsoft.com/office/officeart/2005/8/layout/vList6"/>
    <dgm:cxn modelId="{119968D9-5A2C-4D1F-BF71-A033202FB095}" type="presParOf" srcId="{760702AA-107F-4252-AA44-4208470FF10E}" destId="{3AD692AF-E57C-486B-A112-1858EB448B72}"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A78D662-6CDA-4318-A76C-A26986C5B5AC}" type="doc">
      <dgm:prSet loTypeId="urn:microsoft.com/office/officeart/2005/8/layout/arrow2" loCatId="process" qsTypeId="urn:microsoft.com/office/officeart/2005/8/quickstyle/simple1" qsCatId="simple" csTypeId="urn:microsoft.com/office/officeart/2005/8/colors/accent1_2" csCatId="accent1" phldr="1"/>
      <dgm:spPr/>
    </dgm:pt>
    <dgm:pt modelId="{7214F96D-FD6D-4E2A-A4AA-746CDE67FFCB}">
      <dgm:prSet phldrT="[Text]" custT="1"/>
      <dgm:spPr/>
      <dgm:t>
        <a:bodyPr/>
        <a:lstStyle/>
        <a:p>
          <a:r>
            <a:rPr lang="en-US" sz="4500" dirty="0">
              <a:latin typeface="Ubuntu" panose="020B0604020202020204" charset="0"/>
            </a:rPr>
            <a:t>LGU Mobilization</a:t>
          </a:r>
          <a:endParaRPr lang="en-PH" sz="4500" dirty="0">
            <a:latin typeface="Ubuntu" panose="020B0604020202020204" charset="0"/>
          </a:endParaRPr>
        </a:p>
      </dgm:t>
    </dgm:pt>
    <dgm:pt modelId="{8A1B5FD5-B4F0-43F9-8532-370BE814BF91}" type="parTrans" cxnId="{2ABD432B-13E3-4B89-8883-EB42BA0D66DA}">
      <dgm:prSet/>
      <dgm:spPr/>
      <dgm:t>
        <a:bodyPr/>
        <a:lstStyle/>
        <a:p>
          <a:endParaRPr lang="en-PH"/>
        </a:p>
      </dgm:t>
    </dgm:pt>
    <dgm:pt modelId="{84ED2386-0B16-495B-B4D2-3C2EB28FDDEC}" type="sibTrans" cxnId="{2ABD432B-13E3-4B89-8883-EB42BA0D66DA}">
      <dgm:prSet/>
      <dgm:spPr/>
      <dgm:t>
        <a:bodyPr/>
        <a:lstStyle/>
        <a:p>
          <a:endParaRPr lang="en-PH"/>
        </a:p>
      </dgm:t>
    </dgm:pt>
    <dgm:pt modelId="{CCEAF89F-68A5-4B9B-983D-CE14050423B2}">
      <dgm:prSet phldrT="[Text]" custT="1"/>
      <dgm:spPr/>
      <dgm:t>
        <a:bodyPr/>
        <a:lstStyle/>
        <a:p>
          <a:endParaRPr lang="en-PH" sz="4000" dirty="0">
            <a:latin typeface="Ubuntu" panose="020B0604020202020204" charset="0"/>
          </a:endParaRPr>
        </a:p>
      </dgm:t>
    </dgm:pt>
    <dgm:pt modelId="{A81BD185-CEC9-4FC4-8035-8B6CEED912D9}" type="parTrans" cxnId="{CD39E8E2-1565-487E-BE61-91A91E8982E0}">
      <dgm:prSet/>
      <dgm:spPr/>
      <dgm:t>
        <a:bodyPr/>
        <a:lstStyle/>
        <a:p>
          <a:endParaRPr lang="en-PH"/>
        </a:p>
      </dgm:t>
    </dgm:pt>
    <dgm:pt modelId="{B5D533A9-C761-4DCD-96D7-2B3DC38CD021}" type="sibTrans" cxnId="{CD39E8E2-1565-487E-BE61-91A91E8982E0}">
      <dgm:prSet/>
      <dgm:spPr/>
      <dgm:t>
        <a:bodyPr/>
        <a:lstStyle/>
        <a:p>
          <a:endParaRPr lang="en-PH"/>
        </a:p>
      </dgm:t>
    </dgm:pt>
    <dgm:pt modelId="{F29BCE0D-F4A8-4D5D-A18A-0FE1D452809C}">
      <dgm:prSet phldrT="[Text]" custT="1"/>
      <dgm:spPr/>
      <dgm:t>
        <a:bodyPr/>
        <a:lstStyle/>
        <a:p>
          <a:r>
            <a:rPr lang="en-US" sz="4500" dirty="0">
              <a:latin typeface="Ubuntu" panose="020B0604020202020204" charset="0"/>
            </a:rPr>
            <a:t>Scaling up Nutrition (SUN) Alliances</a:t>
          </a:r>
          <a:endParaRPr lang="en-PH" sz="4500" dirty="0">
            <a:latin typeface="Ubuntu" panose="020B0604020202020204" charset="0"/>
          </a:endParaRPr>
        </a:p>
      </dgm:t>
    </dgm:pt>
    <dgm:pt modelId="{C4F2CAC2-462A-4AC0-B59F-E2CD145AE9C7}" type="parTrans" cxnId="{6E6A777C-87E3-4FB6-83D9-46DCA0888FE0}">
      <dgm:prSet/>
      <dgm:spPr/>
      <dgm:t>
        <a:bodyPr/>
        <a:lstStyle/>
        <a:p>
          <a:endParaRPr lang="en-PH"/>
        </a:p>
      </dgm:t>
    </dgm:pt>
    <dgm:pt modelId="{23E19988-DE21-4403-BA65-A8E1A430A926}" type="sibTrans" cxnId="{6E6A777C-87E3-4FB6-83D9-46DCA0888FE0}">
      <dgm:prSet/>
      <dgm:spPr/>
      <dgm:t>
        <a:bodyPr/>
        <a:lstStyle/>
        <a:p>
          <a:endParaRPr lang="en-PH"/>
        </a:p>
      </dgm:t>
    </dgm:pt>
    <dgm:pt modelId="{274F64A3-5B10-412D-99C1-E5F575CE2589}" type="pres">
      <dgm:prSet presAssocID="{9A78D662-6CDA-4318-A76C-A26986C5B5AC}" presName="arrowDiagram" presStyleCnt="0">
        <dgm:presLayoutVars>
          <dgm:chMax val="5"/>
          <dgm:dir/>
          <dgm:resizeHandles val="exact"/>
        </dgm:presLayoutVars>
      </dgm:prSet>
      <dgm:spPr/>
    </dgm:pt>
    <dgm:pt modelId="{9AFF5AC6-CFEB-40EC-934B-E2057AA412AA}" type="pres">
      <dgm:prSet presAssocID="{9A78D662-6CDA-4318-A76C-A26986C5B5AC}" presName="arrow" presStyleLbl="bgShp" presStyleIdx="0" presStyleCnt="1"/>
      <dgm:spPr/>
    </dgm:pt>
    <dgm:pt modelId="{FD4D211E-AC8A-4026-B075-B6CD94A444D1}" type="pres">
      <dgm:prSet presAssocID="{9A78D662-6CDA-4318-A76C-A26986C5B5AC}" presName="arrowDiagram3" presStyleCnt="0"/>
      <dgm:spPr/>
    </dgm:pt>
    <dgm:pt modelId="{91017BB3-AE11-4F26-ADA3-F0A1279FBA68}" type="pres">
      <dgm:prSet presAssocID="{7214F96D-FD6D-4E2A-A4AA-746CDE67FFCB}" presName="bullet3a" presStyleLbl="node1" presStyleIdx="0" presStyleCnt="3"/>
      <dgm:spPr/>
    </dgm:pt>
    <dgm:pt modelId="{85F5949F-4BA2-42F1-8898-C68C8B748198}" type="pres">
      <dgm:prSet presAssocID="{7214F96D-FD6D-4E2A-A4AA-746CDE67FFCB}" presName="textBox3a" presStyleLbl="revTx" presStyleIdx="0" presStyleCnt="3" custScaleX="268026" custLinFactNeighborX="-362" custLinFactNeighborY="10251">
        <dgm:presLayoutVars>
          <dgm:bulletEnabled val="1"/>
        </dgm:presLayoutVars>
      </dgm:prSet>
      <dgm:spPr/>
      <dgm:t>
        <a:bodyPr/>
        <a:lstStyle/>
        <a:p>
          <a:endParaRPr lang="en-US"/>
        </a:p>
      </dgm:t>
    </dgm:pt>
    <dgm:pt modelId="{7A22CBB7-4AAC-4988-B89F-2F72AD8FC101}" type="pres">
      <dgm:prSet presAssocID="{CCEAF89F-68A5-4B9B-983D-CE14050423B2}" presName="bullet3b" presStyleLbl="node1" presStyleIdx="1" presStyleCnt="3"/>
      <dgm:spPr/>
    </dgm:pt>
    <dgm:pt modelId="{C1325B2A-77BD-490F-AFAB-37E31B95141E}" type="pres">
      <dgm:prSet presAssocID="{CCEAF89F-68A5-4B9B-983D-CE14050423B2}" presName="textBox3b" presStyleLbl="revTx" presStyleIdx="1" presStyleCnt="3" custScaleX="434570" custScaleY="130446" custLinFactNeighborX="-2422" custLinFactNeighborY="27733">
        <dgm:presLayoutVars>
          <dgm:bulletEnabled val="1"/>
        </dgm:presLayoutVars>
      </dgm:prSet>
      <dgm:spPr/>
      <dgm:t>
        <a:bodyPr/>
        <a:lstStyle/>
        <a:p>
          <a:endParaRPr lang="en-US"/>
        </a:p>
      </dgm:t>
    </dgm:pt>
    <dgm:pt modelId="{D04E7806-39AB-434D-B621-201C2CF9AA2D}" type="pres">
      <dgm:prSet presAssocID="{F29BCE0D-F4A8-4D5D-A18A-0FE1D452809C}" presName="bullet3c" presStyleLbl="node1" presStyleIdx="2" presStyleCnt="3"/>
      <dgm:spPr/>
    </dgm:pt>
    <dgm:pt modelId="{EABF8398-88C1-4221-9B36-5A0B764A847C}" type="pres">
      <dgm:prSet presAssocID="{F29BCE0D-F4A8-4D5D-A18A-0FE1D452809C}" presName="textBox3c" presStyleLbl="revTx" presStyleIdx="2" presStyleCnt="3" custScaleX="391719" custLinFactNeighborX="-5996" custLinFactNeighborY="-19604">
        <dgm:presLayoutVars>
          <dgm:bulletEnabled val="1"/>
        </dgm:presLayoutVars>
      </dgm:prSet>
      <dgm:spPr/>
      <dgm:t>
        <a:bodyPr/>
        <a:lstStyle/>
        <a:p>
          <a:endParaRPr lang="en-US"/>
        </a:p>
      </dgm:t>
    </dgm:pt>
  </dgm:ptLst>
  <dgm:cxnLst>
    <dgm:cxn modelId="{2811E62B-7056-4DF6-9DC3-D9F7A46EA09B}" type="presOf" srcId="{7214F96D-FD6D-4E2A-A4AA-746CDE67FFCB}" destId="{85F5949F-4BA2-42F1-8898-C68C8B748198}" srcOrd="0" destOrd="0" presId="urn:microsoft.com/office/officeart/2005/8/layout/arrow2"/>
    <dgm:cxn modelId="{CB38D0C9-CF16-4BC3-B0B9-EC7469B6BC7D}" type="presOf" srcId="{F29BCE0D-F4A8-4D5D-A18A-0FE1D452809C}" destId="{EABF8398-88C1-4221-9B36-5A0B764A847C}" srcOrd="0" destOrd="0" presId="urn:microsoft.com/office/officeart/2005/8/layout/arrow2"/>
    <dgm:cxn modelId="{CD39E8E2-1565-487E-BE61-91A91E8982E0}" srcId="{9A78D662-6CDA-4318-A76C-A26986C5B5AC}" destId="{CCEAF89F-68A5-4B9B-983D-CE14050423B2}" srcOrd="1" destOrd="0" parTransId="{A81BD185-CEC9-4FC4-8035-8B6CEED912D9}" sibTransId="{B5D533A9-C761-4DCD-96D7-2B3DC38CD021}"/>
    <dgm:cxn modelId="{B1219C21-C4EF-4AC6-A75D-6155082DEAA4}" type="presOf" srcId="{CCEAF89F-68A5-4B9B-983D-CE14050423B2}" destId="{C1325B2A-77BD-490F-AFAB-37E31B95141E}" srcOrd="0" destOrd="0" presId="urn:microsoft.com/office/officeart/2005/8/layout/arrow2"/>
    <dgm:cxn modelId="{2ABD432B-13E3-4B89-8883-EB42BA0D66DA}" srcId="{9A78D662-6CDA-4318-A76C-A26986C5B5AC}" destId="{7214F96D-FD6D-4E2A-A4AA-746CDE67FFCB}" srcOrd="0" destOrd="0" parTransId="{8A1B5FD5-B4F0-43F9-8532-370BE814BF91}" sibTransId="{84ED2386-0B16-495B-B4D2-3C2EB28FDDEC}"/>
    <dgm:cxn modelId="{1D9B55F2-866A-4A80-8276-74062824CF39}" type="presOf" srcId="{9A78D662-6CDA-4318-A76C-A26986C5B5AC}" destId="{274F64A3-5B10-412D-99C1-E5F575CE2589}" srcOrd="0" destOrd="0" presId="urn:microsoft.com/office/officeart/2005/8/layout/arrow2"/>
    <dgm:cxn modelId="{6E6A777C-87E3-4FB6-83D9-46DCA0888FE0}" srcId="{9A78D662-6CDA-4318-A76C-A26986C5B5AC}" destId="{F29BCE0D-F4A8-4D5D-A18A-0FE1D452809C}" srcOrd="2" destOrd="0" parTransId="{C4F2CAC2-462A-4AC0-B59F-E2CD145AE9C7}" sibTransId="{23E19988-DE21-4403-BA65-A8E1A430A926}"/>
    <dgm:cxn modelId="{51E26E72-CF5E-46BE-80EF-B4F624E334C9}" type="presParOf" srcId="{274F64A3-5B10-412D-99C1-E5F575CE2589}" destId="{9AFF5AC6-CFEB-40EC-934B-E2057AA412AA}" srcOrd="0" destOrd="0" presId="urn:microsoft.com/office/officeart/2005/8/layout/arrow2"/>
    <dgm:cxn modelId="{EA7D5D9B-F73B-4214-8919-9D0AE55D7AED}" type="presParOf" srcId="{274F64A3-5B10-412D-99C1-E5F575CE2589}" destId="{FD4D211E-AC8A-4026-B075-B6CD94A444D1}" srcOrd="1" destOrd="0" presId="urn:microsoft.com/office/officeart/2005/8/layout/arrow2"/>
    <dgm:cxn modelId="{8B284171-5AF9-4D4D-AF99-42C66209C96C}" type="presParOf" srcId="{FD4D211E-AC8A-4026-B075-B6CD94A444D1}" destId="{91017BB3-AE11-4F26-ADA3-F0A1279FBA68}" srcOrd="0" destOrd="0" presId="urn:microsoft.com/office/officeart/2005/8/layout/arrow2"/>
    <dgm:cxn modelId="{6571F13E-8E72-4CDB-84A7-3107ECF51A5C}" type="presParOf" srcId="{FD4D211E-AC8A-4026-B075-B6CD94A444D1}" destId="{85F5949F-4BA2-42F1-8898-C68C8B748198}" srcOrd="1" destOrd="0" presId="urn:microsoft.com/office/officeart/2005/8/layout/arrow2"/>
    <dgm:cxn modelId="{88F31DA7-8CD5-4DBC-A3EB-F34FB769DCCE}" type="presParOf" srcId="{FD4D211E-AC8A-4026-B075-B6CD94A444D1}" destId="{7A22CBB7-4AAC-4988-B89F-2F72AD8FC101}" srcOrd="2" destOrd="0" presId="urn:microsoft.com/office/officeart/2005/8/layout/arrow2"/>
    <dgm:cxn modelId="{7F7D4A18-41D7-4516-9644-D2C27C0D8385}" type="presParOf" srcId="{FD4D211E-AC8A-4026-B075-B6CD94A444D1}" destId="{C1325B2A-77BD-490F-AFAB-37E31B95141E}" srcOrd="3" destOrd="0" presId="urn:microsoft.com/office/officeart/2005/8/layout/arrow2"/>
    <dgm:cxn modelId="{9677B57E-FE22-43CC-96FA-6599FABA5550}" type="presParOf" srcId="{FD4D211E-AC8A-4026-B075-B6CD94A444D1}" destId="{D04E7806-39AB-434D-B621-201C2CF9AA2D}" srcOrd="4" destOrd="0" presId="urn:microsoft.com/office/officeart/2005/8/layout/arrow2"/>
    <dgm:cxn modelId="{F85F94FE-FDCD-496D-ADA4-F80C2D8B21F2}" type="presParOf" srcId="{FD4D211E-AC8A-4026-B075-B6CD94A444D1}" destId="{EABF8398-88C1-4221-9B36-5A0B764A847C}"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E12862-5728-4281-9788-A473D94B1F46}">
      <dsp:nvSpPr>
        <dsp:cNvPr id="0" name=""/>
        <dsp:cNvSpPr/>
      </dsp:nvSpPr>
      <dsp:spPr>
        <a:xfrm>
          <a:off x="0" y="6434691"/>
          <a:ext cx="2729865" cy="210706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148" tIns="312928" rIns="194148" bIns="312928" numCol="1" spcCol="1270" anchor="ctr" anchorCtr="0">
          <a:noAutofit/>
        </a:bodyPr>
        <a:lstStyle/>
        <a:p>
          <a:pPr lvl="0" algn="ctr" defTabSz="1955800">
            <a:lnSpc>
              <a:spcPct val="90000"/>
            </a:lnSpc>
            <a:spcBef>
              <a:spcPct val="0"/>
            </a:spcBef>
            <a:spcAft>
              <a:spcPct val="35000"/>
            </a:spcAft>
          </a:pPr>
          <a:r>
            <a:rPr lang="en-US" sz="4400" b="1" kern="1200" dirty="0"/>
            <a:t>Generate</a:t>
          </a:r>
          <a:endParaRPr lang="en-US" sz="4000" b="1" kern="1200" dirty="0"/>
        </a:p>
      </dsp:txBody>
      <dsp:txXfrm>
        <a:off x="0" y="6434691"/>
        <a:ext cx="2729865" cy="2107060"/>
      </dsp:txXfrm>
    </dsp:sp>
    <dsp:sp modelId="{0010D53B-0763-4DF4-ACBD-FF093BD4EE3C}">
      <dsp:nvSpPr>
        <dsp:cNvPr id="0" name=""/>
        <dsp:cNvSpPr/>
      </dsp:nvSpPr>
      <dsp:spPr>
        <a:xfrm>
          <a:off x="2729864" y="6431605"/>
          <a:ext cx="8189595" cy="2113233"/>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6124" tIns="444500" rIns="166124" bIns="444500" numCol="1" spcCol="1270" anchor="ctr" anchorCtr="0">
          <a:noAutofit/>
        </a:bodyPr>
        <a:lstStyle/>
        <a:p>
          <a:pPr lvl="0" algn="l" defTabSz="1555750">
            <a:lnSpc>
              <a:spcPct val="90000"/>
            </a:lnSpc>
            <a:spcBef>
              <a:spcPct val="0"/>
            </a:spcBef>
            <a:spcAft>
              <a:spcPct val="35000"/>
            </a:spcAft>
          </a:pPr>
          <a:r>
            <a:rPr lang="en-US" sz="3500" kern="1200" dirty="0">
              <a:latin typeface="Ubuntu" panose="020B0604020202020204" charset="0"/>
            </a:rPr>
            <a:t>Commitments among various stakeholders to scale-up nutrition actions</a:t>
          </a:r>
        </a:p>
      </dsp:txBody>
      <dsp:txXfrm>
        <a:off x="2729864" y="6431605"/>
        <a:ext cx="8189595" cy="2113233"/>
      </dsp:txXfrm>
    </dsp:sp>
    <dsp:sp modelId="{83F1B9E9-466C-4FD3-AE8C-B30AAB943997}">
      <dsp:nvSpPr>
        <dsp:cNvPr id="0" name=""/>
        <dsp:cNvSpPr/>
      </dsp:nvSpPr>
      <dsp:spPr>
        <a:xfrm rot="10800000">
          <a:off x="0" y="3222552"/>
          <a:ext cx="2729865" cy="3240658"/>
        </a:xfrm>
        <a:prstGeom prst="upArrowCallout">
          <a:avLst>
            <a:gd name="adj1" fmla="val 5000"/>
            <a:gd name="adj2" fmla="val 10000"/>
            <a:gd name="adj3" fmla="val 15000"/>
            <a:gd name="adj4" fmla="val 64977"/>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148" tIns="312928" rIns="194148" bIns="312928" numCol="1" spcCol="1270" anchor="ctr" anchorCtr="0">
          <a:noAutofit/>
        </a:bodyPr>
        <a:lstStyle/>
        <a:p>
          <a:pPr lvl="0" algn="ctr" defTabSz="1955800">
            <a:lnSpc>
              <a:spcPct val="90000"/>
            </a:lnSpc>
            <a:spcBef>
              <a:spcPct val="0"/>
            </a:spcBef>
            <a:spcAft>
              <a:spcPct val="35000"/>
            </a:spcAft>
          </a:pPr>
          <a:r>
            <a:rPr lang="en-US" sz="4400" b="1" kern="1200" dirty="0"/>
            <a:t>Stimulate</a:t>
          </a:r>
          <a:endParaRPr lang="en-US" sz="4000" b="1" kern="1200" dirty="0"/>
        </a:p>
      </dsp:txBody>
      <dsp:txXfrm rot="-10800000">
        <a:off x="0" y="3222552"/>
        <a:ext cx="2729865" cy="2106428"/>
      </dsp:txXfrm>
    </dsp:sp>
    <dsp:sp modelId="{DAF6BC1D-A6DF-4D80-A20D-8DAE6E717DC6}">
      <dsp:nvSpPr>
        <dsp:cNvPr id="0" name=""/>
        <dsp:cNvSpPr/>
      </dsp:nvSpPr>
      <dsp:spPr>
        <a:xfrm>
          <a:off x="2726998" y="3206058"/>
          <a:ext cx="8189595" cy="2132969"/>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6124" tIns="444500" rIns="166124" bIns="444500" numCol="1" spcCol="1270" anchor="ctr" anchorCtr="0">
          <a:noAutofit/>
        </a:bodyPr>
        <a:lstStyle/>
        <a:p>
          <a:pPr lvl="0" algn="l" defTabSz="1555750">
            <a:lnSpc>
              <a:spcPct val="90000"/>
            </a:lnSpc>
            <a:spcBef>
              <a:spcPct val="0"/>
            </a:spcBef>
            <a:spcAft>
              <a:spcPct val="35000"/>
            </a:spcAft>
          </a:pPr>
          <a:r>
            <a:rPr lang="en-US" sz="3500" kern="1200" dirty="0">
              <a:latin typeface="Ubuntu" panose="020B0604020202020204" charset="0"/>
            </a:rPr>
            <a:t>Discourse on stunting to understand its causes and the multi-sectoral solutions for increased investments in interventions</a:t>
          </a:r>
        </a:p>
      </dsp:txBody>
      <dsp:txXfrm>
        <a:off x="2726998" y="3206058"/>
        <a:ext cx="8189595" cy="2132969"/>
      </dsp:txXfrm>
    </dsp:sp>
    <dsp:sp modelId="{288CFD3E-DF83-49E4-9EA6-C7A6ACB41596}">
      <dsp:nvSpPr>
        <dsp:cNvPr id="0" name=""/>
        <dsp:cNvSpPr/>
      </dsp:nvSpPr>
      <dsp:spPr>
        <a:xfrm rot="10800000">
          <a:off x="0" y="229"/>
          <a:ext cx="2729865" cy="3240658"/>
        </a:xfrm>
        <a:prstGeom prst="upArrowCallout">
          <a:avLst>
            <a:gd name="adj1" fmla="val 5000"/>
            <a:gd name="adj2" fmla="val 10000"/>
            <a:gd name="adj3" fmla="val 15000"/>
            <a:gd name="adj4" fmla="val 64977"/>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148" tIns="312928" rIns="194148" bIns="312928" numCol="1" spcCol="1270" anchor="ctr" anchorCtr="0">
          <a:noAutofit/>
        </a:bodyPr>
        <a:lstStyle/>
        <a:p>
          <a:pPr lvl="0" algn="ctr" defTabSz="1955800">
            <a:lnSpc>
              <a:spcPct val="90000"/>
            </a:lnSpc>
            <a:spcBef>
              <a:spcPct val="0"/>
            </a:spcBef>
            <a:spcAft>
              <a:spcPct val="35000"/>
            </a:spcAft>
          </a:pPr>
          <a:r>
            <a:rPr lang="en-US" sz="4400" b="1" kern="1200" dirty="0"/>
            <a:t>Raise</a:t>
          </a:r>
          <a:endParaRPr lang="en-US" sz="4000" b="1" kern="1200" dirty="0"/>
        </a:p>
      </dsp:txBody>
      <dsp:txXfrm rot="-10800000">
        <a:off x="0" y="229"/>
        <a:ext cx="2729865" cy="2106428"/>
      </dsp:txXfrm>
    </dsp:sp>
    <dsp:sp modelId="{8FC9B050-3FEE-49F0-B74B-0390BA64BA03}">
      <dsp:nvSpPr>
        <dsp:cNvPr id="0" name=""/>
        <dsp:cNvSpPr/>
      </dsp:nvSpPr>
      <dsp:spPr>
        <a:xfrm>
          <a:off x="2729864" y="2261"/>
          <a:ext cx="8189595" cy="2102362"/>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6124" tIns="444500" rIns="166124" bIns="444500" numCol="1" spcCol="1270" anchor="ctr" anchorCtr="0">
          <a:noAutofit/>
        </a:bodyPr>
        <a:lstStyle/>
        <a:p>
          <a:pPr lvl="0" algn="l" defTabSz="1555750">
            <a:lnSpc>
              <a:spcPct val="90000"/>
            </a:lnSpc>
            <a:spcBef>
              <a:spcPct val="0"/>
            </a:spcBef>
            <a:spcAft>
              <a:spcPct val="35000"/>
            </a:spcAft>
          </a:pPr>
          <a:r>
            <a:rPr lang="en-US" sz="3500" kern="1200" dirty="0">
              <a:latin typeface="Ubuntu" panose="020B0604020202020204" charset="0"/>
            </a:rPr>
            <a:t>Awareness on the impact of stunting and evidence-based solutions to prevent stunting;</a:t>
          </a:r>
        </a:p>
      </dsp:txBody>
      <dsp:txXfrm>
        <a:off x="2729864" y="2261"/>
        <a:ext cx="8189595" cy="21023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2D7409-8763-422C-8A12-0F0B01DDB822}">
      <dsp:nvSpPr>
        <dsp:cNvPr id="0" name=""/>
        <dsp:cNvSpPr/>
      </dsp:nvSpPr>
      <dsp:spPr>
        <a:xfrm>
          <a:off x="5562600" y="0"/>
          <a:ext cx="9144000" cy="3440906"/>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t" anchorCtr="0">
          <a:noAutofit/>
        </a:bodyPr>
        <a:lstStyle/>
        <a:p>
          <a:pPr marL="515938" lvl="1" indent="-515938" algn="l" defTabSz="1955800">
            <a:lnSpc>
              <a:spcPct val="90000"/>
            </a:lnSpc>
            <a:spcBef>
              <a:spcPct val="0"/>
            </a:spcBef>
            <a:spcAft>
              <a:spcPct val="15000"/>
            </a:spcAft>
            <a:buChar char="••"/>
          </a:pPr>
          <a:r>
            <a:rPr lang="en-US" sz="4400" kern="1200" dirty="0"/>
            <a:t>Poor mother’s health and nutrition </a:t>
          </a:r>
          <a:endParaRPr lang="en-PH" sz="4400" kern="1200" dirty="0"/>
        </a:p>
        <a:p>
          <a:pPr marL="515938" lvl="1" indent="-515938" algn="l" defTabSz="1955800">
            <a:lnSpc>
              <a:spcPct val="90000"/>
            </a:lnSpc>
            <a:spcBef>
              <a:spcPct val="0"/>
            </a:spcBef>
            <a:spcAft>
              <a:spcPct val="15000"/>
            </a:spcAft>
            <a:buChar char="••"/>
          </a:pPr>
          <a:r>
            <a:rPr lang="en-US" sz="4400" kern="1200" dirty="0"/>
            <a:t>Teen pregnancy </a:t>
          </a:r>
          <a:endParaRPr lang="en-PH" sz="4400" kern="1200" dirty="0"/>
        </a:p>
      </dsp:txBody>
      <dsp:txXfrm>
        <a:off x="5562600" y="430113"/>
        <a:ext cx="7853660" cy="2580680"/>
      </dsp:txXfrm>
    </dsp:sp>
    <dsp:sp modelId="{6E7B07F6-E600-499B-B800-4C33A464D90B}">
      <dsp:nvSpPr>
        <dsp:cNvPr id="0" name=""/>
        <dsp:cNvSpPr/>
      </dsp:nvSpPr>
      <dsp:spPr>
        <a:xfrm>
          <a:off x="80253" y="551987"/>
          <a:ext cx="5454335" cy="235540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102870" rIns="205740" bIns="102870" numCol="1" spcCol="1270" anchor="ctr" anchorCtr="0">
          <a:noAutofit/>
        </a:bodyPr>
        <a:lstStyle/>
        <a:p>
          <a:pPr lvl="0" algn="l" defTabSz="2400300">
            <a:lnSpc>
              <a:spcPct val="90000"/>
            </a:lnSpc>
            <a:spcBef>
              <a:spcPct val="0"/>
            </a:spcBef>
            <a:spcAft>
              <a:spcPct val="35000"/>
            </a:spcAft>
          </a:pPr>
          <a:r>
            <a:rPr lang="en-US" sz="5400" kern="1200" dirty="0"/>
            <a:t>Before birth</a:t>
          </a:r>
          <a:endParaRPr lang="en-PH" sz="5400" kern="1200" dirty="0"/>
        </a:p>
      </dsp:txBody>
      <dsp:txXfrm>
        <a:off x="195234" y="666968"/>
        <a:ext cx="5224373" cy="2125441"/>
      </dsp:txXfrm>
    </dsp:sp>
    <dsp:sp modelId="{3AD692AF-E57C-486B-A112-1858EB448B72}">
      <dsp:nvSpPr>
        <dsp:cNvPr id="0" name=""/>
        <dsp:cNvSpPr/>
      </dsp:nvSpPr>
      <dsp:spPr>
        <a:xfrm>
          <a:off x="5712804" y="3295163"/>
          <a:ext cx="9527182" cy="4339189"/>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t" anchorCtr="0">
          <a:noAutofit/>
        </a:bodyPr>
        <a:lstStyle/>
        <a:p>
          <a:pPr marL="398463" lvl="1" indent="-398463" algn="l" defTabSz="1955800">
            <a:lnSpc>
              <a:spcPct val="90000"/>
            </a:lnSpc>
            <a:spcBef>
              <a:spcPct val="0"/>
            </a:spcBef>
            <a:spcAft>
              <a:spcPct val="15000"/>
            </a:spcAft>
            <a:buChar char="••"/>
          </a:pPr>
          <a:r>
            <a:rPr lang="en-US" sz="4400" kern="1200" dirty="0"/>
            <a:t>Poor dietary diversity of children</a:t>
          </a:r>
          <a:endParaRPr lang="en-PH" sz="4400" kern="1200" dirty="0"/>
        </a:p>
        <a:p>
          <a:pPr marL="398463" lvl="1" indent="-398463" algn="l" defTabSz="1955800">
            <a:lnSpc>
              <a:spcPct val="90000"/>
            </a:lnSpc>
            <a:spcBef>
              <a:spcPct val="0"/>
            </a:spcBef>
            <a:spcAft>
              <a:spcPct val="15000"/>
            </a:spcAft>
            <a:buChar char="••"/>
          </a:pPr>
          <a:r>
            <a:rPr lang="en-US" sz="4400" kern="1200" dirty="0"/>
            <a:t>High food insecurity </a:t>
          </a:r>
          <a:endParaRPr lang="en-PH" sz="4400" kern="1200" dirty="0"/>
        </a:p>
        <a:p>
          <a:pPr marL="398463" lvl="1" indent="-398463" algn="l" defTabSz="1955800">
            <a:lnSpc>
              <a:spcPct val="90000"/>
            </a:lnSpc>
            <a:spcBef>
              <a:spcPct val="0"/>
            </a:spcBef>
            <a:spcAft>
              <a:spcPct val="15000"/>
            </a:spcAft>
            <a:buChar char="••"/>
          </a:pPr>
          <a:r>
            <a:rPr lang="en-US" sz="4400" kern="1200" dirty="0"/>
            <a:t>Access to clean drinking water</a:t>
          </a:r>
          <a:endParaRPr lang="en-PH" sz="4400" kern="1200" dirty="0"/>
        </a:p>
        <a:p>
          <a:pPr marL="398463" lvl="1" indent="-398463" algn="l" defTabSz="1955800">
            <a:lnSpc>
              <a:spcPct val="90000"/>
            </a:lnSpc>
            <a:spcBef>
              <a:spcPct val="0"/>
            </a:spcBef>
            <a:spcAft>
              <a:spcPct val="15000"/>
            </a:spcAft>
            <a:buChar char="••"/>
          </a:pPr>
          <a:r>
            <a:rPr lang="en-US" sz="4400" kern="1200" dirty="0"/>
            <a:t>With single mothers </a:t>
          </a:r>
          <a:endParaRPr lang="en-PH" sz="4400" kern="1200" dirty="0"/>
        </a:p>
      </dsp:txBody>
      <dsp:txXfrm>
        <a:off x="5712804" y="3837562"/>
        <a:ext cx="7899986" cy="3254391"/>
      </dsp:txXfrm>
    </dsp:sp>
    <dsp:sp modelId="{BF5A8B44-FD36-4D79-A8CE-DE8AF454A46A}">
      <dsp:nvSpPr>
        <dsp:cNvPr id="0" name=""/>
        <dsp:cNvSpPr/>
      </dsp:nvSpPr>
      <dsp:spPr>
        <a:xfrm>
          <a:off x="0" y="4057187"/>
          <a:ext cx="5707610" cy="27026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114300" rIns="228600" bIns="114300" numCol="1" spcCol="1270" anchor="ctr" anchorCtr="0">
          <a:noAutofit/>
        </a:bodyPr>
        <a:lstStyle/>
        <a:p>
          <a:pPr lvl="0" algn="l" defTabSz="2667000">
            <a:lnSpc>
              <a:spcPct val="90000"/>
            </a:lnSpc>
            <a:spcBef>
              <a:spcPct val="0"/>
            </a:spcBef>
            <a:spcAft>
              <a:spcPct val="35000"/>
            </a:spcAft>
          </a:pPr>
          <a:r>
            <a:rPr lang="en-US" sz="6000" kern="1200" dirty="0"/>
            <a:t>After birth</a:t>
          </a:r>
          <a:endParaRPr lang="en-PH" sz="6000" kern="1200" dirty="0"/>
        </a:p>
      </dsp:txBody>
      <dsp:txXfrm>
        <a:off x="131931" y="4189118"/>
        <a:ext cx="5443748" cy="24387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FF5AC6-CFEB-40EC-934B-E2057AA412AA}">
      <dsp:nvSpPr>
        <dsp:cNvPr id="0" name=""/>
        <dsp:cNvSpPr/>
      </dsp:nvSpPr>
      <dsp:spPr>
        <a:xfrm>
          <a:off x="-1016609" y="-336552"/>
          <a:ext cx="13004800" cy="8128000"/>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017BB3-AE11-4F26-ADA3-F0A1279FBA68}">
      <dsp:nvSpPr>
        <dsp:cNvPr id="0" name=""/>
        <dsp:cNvSpPr/>
      </dsp:nvSpPr>
      <dsp:spPr>
        <a:xfrm>
          <a:off x="634999" y="5273393"/>
          <a:ext cx="338124" cy="33812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F5949F-4BA2-42F1-8898-C68C8B748198}">
      <dsp:nvSpPr>
        <dsp:cNvPr id="0" name=""/>
        <dsp:cNvSpPr/>
      </dsp:nvSpPr>
      <dsp:spPr>
        <a:xfrm>
          <a:off x="-1741631" y="5683250"/>
          <a:ext cx="8121505" cy="2348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165" tIns="0" rIns="0" bIns="0" numCol="1" spcCol="1270" anchor="t" anchorCtr="0">
          <a:noAutofit/>
        </a:bodyPr>
        <a:lstStyle/>
        <a:p>
          <a:pPr lvl="0" algn="l" defTabSz="2000250">
            <a:lnSpc>
              <a:spcPct val="90000"/>
            </a:lnSpc>
            <a:spcBef>
              <a:spcPct val="0"/>
            </a:spcBef>
            <a:spcAft>
              <a:spcPct val="35000"/>
            </a:spcAft>
          </a:pPr>
          <a:r>
            <a:rPr lang="en-US" sz="4500" kern="1200" dirty="0">
              <a:latin typeface="Ubuntu" panose="020B0604020202020204" charset="0"/>
            </a:rPr>
            <a:t>LGU Mobilization</a:t>
          </a:r>
          <a:endParaRPr lang="en-PH" sz="4500" kern="1200" dirty="0">
            <a:latin typeface="Ubuntu" panose="020B0604020202020204" charset="0"/>
          </a:endParaRPr>
        </a:p>
      </dsp:txBody>
      <dsp:txXfrm>
        <a:off x="-1741631" y="5683250"/>
        <a:ext cx="8121505" cy="2348992"/>
      </dsp:txXfrm>
    </dsp:sp>
    <dsp:sp modelId="{7A22CBB7-4AAC-4988-B89F-2F72AD8FC101}">
      <dsp:nvSpPr>
        <dsp:cNvPr id="0" name=""/>
        <dsp:cNvSpPr/>
      </dsp:nvSpPr>
      <dsp:spPr>
        <a:xfrm>
          <a:off x="3619601" y="3064202"/>
          <a:ext cx="611225" cy="61122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325B2A-77BD-490F-AFAB-37E31B95141E}">
      <dsp:nvSpPr>
        <dsp:cNvPr id="0" name=""/>
        <dsp:cNvSpPr/>
      </dsp:nvSpPr>
      <dsp:spPr>
        <a:xfrm>
          <a:off x="-1296004" y="2696710"/>
          <a:ext cx="13563590" cy="5767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876" tIns="0" rIns="0" bIns="0" numCol="1" spcCol="1270" anchor="t" anchorCtr="0">
          <a:noAutofit/>
        </a:bodyPr>
        <a:lstStyle/>
        <a:p>
          <a:pPr lvl="0" algn="l" defTabSz="1778000">
            <a:lnSpc>
              <a:spcPct val="90000"/>
            </a:lnSpc>
            <a:spcBef>
              <a:spcPct val="0"/>
            </a:spcBef>
            <a:spcAft>
              <a:spcPct val="35000"/>
            </a:spcAft>
          </a:pPr>
          <a:endParaRPr lang="en-PH" sz="4000" kern="1200" dirty="0">
            <a:latin typeface="Ubuntu" panose="020B0604020202020204" charset="0"/>
          </a:endParaRPr>
        </a:p>
      </dsp:txBody>
      <dsp:txXfrm>
        <a:off x="-1296004" y="2696710"/>
        <a:ext cx="13563590" cy="5767842"/>
      </dsp:txXfrm>
    </dsp:sp>
    <dsp:sp modelId="{D04E7806-39AB-434D-B621-201C2CF9AA2D}">
      <dsp:nvSpPr>
        <dsp:cNvPr id="0" name=""/>
        <dsp:cNvSpPr/>
      </dsp:nvSpPr>
      <dsp:spPr>
        <a:xfrm>
          <a:off x="7208926" y="1719831"/>
          <a:ext cx="845312" cy="84531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BF8398-88C1-4221-9B36-5A0B764A847C}">
      <dsp:nvSpPr>
        <dsp:cNvPr id="0" name=""/>
        <dsp:cNvSpPr/>
      </dsp:nvSpPr>
      <dsp:spPr>
        <a:xfrm>
          <a:off x="2891941" y="1035065"/>
          <a:ext cx="12226145" cy="5648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7913" tIns="0" rIns="0" bIns="0" numCol="1" spcCol="1270" anchor="t" anchorCtr="0">
          <a:noAutofit/>
        </a:bodyPr>
        <a:lstStyle/>
        <a:p>
          <a:pPr lvl="0" algn="l" defTabSz="2000250">
            <a:lnSpc>
              <a:spcPct val="90000"/>
            </a:lnSpc>
            <a:spcBef>
              <a:spcPct val="0"/>
            </a:spcBef>
            <a:spcAft>
              <a:spcPct val="35000"/>
            </a:spcAft>
          </a:pPr>
          <a:r>
            <a:rPr lang="en-US" sz="4500" kern="1200" dirty="0">
              <a:latin typeface="Ubuntu" panose="020B0604020202020204" charset="0"/>
            </a:rPr>
            <a:t>Scaling up Nutrition (SUN) Alliances</a:t>
          </a:r>
          <a:endParaRPr lang="en-PH" sz="4500" kern="1200" dirty="0">
            <a:latin typeface="Ubuntu" panose="020B0604020202020204" charset="0"/>
          </a:endParaRPr>
        </a:p>
      </dsp:txBody>
      <dsp:txXfrm>
        <a:off x="2891941" y="1035065"/>
        <a:ext cx="12226145" cy="5648960"/>
      </dsp:txXfrm>
    </dsp:sp>
  </dsp:spTree>
</dsp:drawing>
</file>

<file path=ppt/diagrams/layout1.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2ADFB7-D465-4794-8801-36485AE3EA51}" type="datetimeFigureOut">
              <a:rPr lang="en-US" smtClean="0"/>
              <a:t>7/10/2020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E7D8A5-5426-4650-A6D3-6075809DF4A9}" type="slidenum">
              <a:rPr lang="en-US" smtClean="0"/>
              <a:t>‹#›</a:t>
            </a:fld>
            <a:endParaRPr lang="en-US"/>
          </a:p>
        </p:txBody>
      </p:sp>
    </p:spTree>
    <p:extLst>
      <p:ext uri="{BB962C8B-B14F-4D97-AF65-F5344CB8AC3E}">
        <p14:creationId xmlns:p14="http://schemas.microsoft.com/office/powerpoint/2010/main" val="2392165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PH" sz="1200" kern="1200" dirty="0">
                <a:solidFill>
                  <a:schemeClr val="tx1"/>
                </a:solidFill>
                <a:effectLst/>
                <a:latin typeface="+mn-lt"/>
                <a:ea typeface="+mn-ea"/>
                <a:cs typeface="+mn-cs"/>
              </a:rPr>
              <a:t>Courtesies and greetings.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PH" sz="1200" kern="1200" dirty="0">
                <a:solidFill>
                  <a:schemeClr val="tx1"/>
                </a:solidFill>
                <a:effectLst/>
                <a:latin typeface="+mn-lt"/>
                <a:ea typeface="+mn-ea"/>
                <a:cs typeface="+mn-cs"/>
              </a:rPr>
              <a:t>Each July we level up in promoting nutrition.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PH"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This year’s Nutrition Month which is actually the 46</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year of observance, focuses on stunting with the </a:t>
            </a:r>
            <a:r>
              <a:rPr lang="en-PH" sz="1200" kern="1200" dirty="0">
                <a:solidFill>
                  <a:schemeClr val="tx1"/>
                </a:solidFill>
                <a:effectLst/>
                <a:latin typeface="+mn-lt"/>
                <a:ea typeface="+mn-ea"/>
                <a:cs typeface="+mn-cs"/>
              </a:rPr>
              <a:t>theme </a:t>
            </a:r>
            <a:r>
              <a:rPr lang="en-PH" sz="1200" b="1" kern="1200" dirty="0">
                <a:solidFill>
                  <a:schemeClr val="tx1"/>
                </a:solidFill>
                <a:effectLst/>
                <a:latin typeface="+mn-lt"/>
                <a:ea typeface="+mn-ea"/>
                <a:cs typeface="+mn-cs"/>
              </a:rPr>
              <a:t>“</a:t>
            </a:r>
            <a:r>
              <a:rPr lang="en-PH" sz="1200" b="1" kern="1200" dirty="0" err="1">
                <a:solidFill>
                  <a:schemeClr val="tx1"/>
                </a:solidFill>
                <a:effectLst/>
                <a:latin typeface="+mn-lt"/>
                <a:ea typeface="+mn-ea"/>
                <a:cs typeface="+mn-cs"/>
              </a:rPr>
              <a:t>Batang</a:t>
            </a:r>
            <a:r>
              <a:rPr lang="en-PH" sz="1200" b="1" kern="1200" dirty="0">
                <a:solidFill>
                  <a:schemeClr val="tx1"/>
                </a:solidFill>
                <a:effectLst/>
                <a:latin typeface="+mn-lt"/>
                <a:ea typeface="+mn-ea"/>
                <a:cs typeface="+mn-cs"/>
              </a:rPr>
              <a:t> </a:t>
            </a:r>
            <a:r>
              <a:rPr lang="en-PH" sz="1200" b="1" kern="1200" dirty="0" err="1">
                <a:solidFill>
                  <a:schemeClr val="tx1"/>
                </a:solidFill>
                <a:effectLst/>
                <a:latin typeface="+mn-lt"/>
                <a:ea typeface="+mn-ea"/>
                <a:cs typeface="+mn-cs"/>
              </a:rPr>
              <a:t>Pinoy</a:t>
            </a:r>
            <a:r>
              <a:rPr lang="en-PH" sz="1200" b="1" kern="1200" dirty="0">
                <a:solidFill>
                  <a:schemeClr val="tx1"/>
                </a:solidFill>
                <a:effectLst/>
                <a:latin typeface="+mn-lt"/>
                <a:ea typeface="+mn-ea"/>
                <a:cs typeface="+mn-cs"/>
              </a:rPr>
              <a:t>, SANA TALL… </a:t>
            </a:r>
            <a:r>
              <a:rPr lang="en-PH" sz="1200" b="1" kern="1200" dirty="0" err="1">
                <a:solidFill>
                  <a:schemeClr val="tx1"/>
                </a:solidFill>
                <a:effectLst/>
                <a:latin typeface="+mn-lt"/>
                <a:ea typeface="+mn-ea"/>
                <a:cs typeface="+mn-cs"/>
              </a:rPr>
              <a:t>Iwas</a:t>
            </a:r>
            <a:r>
              <a:rPr lang="en-PH" sz="1200" b="1" kern="1200" dirty="0">
                <a:solidFill>
                  <a:schemeClr val="tx1"/>
                </a:solidFill>
                <a:effectLst/>
                <a:latin typeface="+mn-lt"/>
                <a:ea typeface="+mn-ea"/>
                <a:cs typeface="+mn-cs"/>
              </a:rPr>
              <a:t> stunting, SAMA ALL! </a:t>
            </a:r>
            <a:r>
              <a:rPr lang="en-PH" sz="1200" kern="1200" dirty="0">
                <a:solidFill>
                  <a:schemeClr val="tx1"/>
                </a:solidFill>
                <a:effectLst/>
                <a:latin typeface="+mn-lt"/>
                <a:ea typeface="+mn-ea"/>
                <a:cs typeface="+mn-cs"/>
              </a:rPr>
              <a:t>which expresses the aspiration of Filipino families to have children who are able to achieve their fullest potential and this can be achieved when we all work together.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PH" dirty="0"/>
          </a:p>
          <a:p>
            <a:pPr marL="171450" lvl="0" indent="-171450">
              <a:buFont typeface="Arial" panose="020B0604020202020204" pitchFamily="34" charset="0"/>
              <a:buChar char="•"/>
              <a:defRPr/>
            </a:pPr>
            <a:r>
              <a:rPr lang="en-PH" dirty="0"/>
              <a:t>The sub message </a:t>
            </a:r>
            <a:r>
              <a:rPr lang="en-PH" b="1" dirty="0"/>
              <a:t>“</a:t>
            </a:r>
            <a:r>
              <a:rPr lang="en-PH" b="1" dirty="0" err="1"/>
              <a:t>Iwas</a:t>
            </a:r>
            <a:r>
              <a:rPr lang="en-PH" b="1" dirty="0"/>
              <a:t> ALL din </a:t>
            </a:r>
            <a:r>
              <a:rPr lang="en-PH" b="1" dirty="0" err="1"/>
              <a:t>sa</a:t>
            </a:r>
            <a:r>
              <a:rPr lang="en-PH" b="1" dirty="0"/>
              <a:t> COVID-19” </a:t>
            </a:r>
            <a:r>
              <a:rPr lang="en-PH" dirty="0"/>
              <a:t>is added given the pandemic and the community quarantine still in effect, it becomes more imperative to ensure nutrition among Filipinos to improve their resilience against disease and minimize the long-term effects of malnutrition.</a:t>
            </a:r>
            <a:endParaRPr lang="en-US" dirty="0"/>
          </a:p>
          <a:p>
            <a:endParaRPr lang="en-US" dirty="0"/>
          </a:p>
        </p:txBody>
      </p:sp>
      <p:sp>
        <p:nvSpPr>
          <p:cNvPr id="4" name="Slide Number Placeholder 3"/>
          <p:cNvSpPr>
            <a:spLocks noGrp="1"/>
          </p:cNvSpPr>
          <p:nvPr>
            <p:ph type="sldNum" sz="quarter" idx="5"/>
          </p:nvPr>
        </p:nvSpPr>
        <p:spPr/>
        <p:txBody>
          <a:bodyPr/>
          <a:lstStyle/>
          <a:p>
            <a:fld id="{A3E7D8A5-5426-4650-A6D3-6075809DF4A9}" type="slidenum">
              <a:rPr lang="en-US" smtClean="0"/>
              <a:t>1</a:t>
            </a:fld>
            <a:endParaRPr lang="en-US"/>
          </a:p>
        </p:txBody>
      </p:sp>
    </p:spTree>
    <p:extLst>
      <p:ext uri="{BB962C8B-B14F-4D97-AF65-F5344CB8AC3E}">
        <p14:creationId xmlns:p14="http://schemas.microsoft.com/office/powerpoint/2010/main" val="3111438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PH" sz="1400" kern="1200" dirty="0">
                <a:solidFill>
                  <a:schemeClr val="tx1"/>
                </a:solidFill>
                <a:effectLst/>
                <a:latin typeface="+mn-lt"/>
                <a:ea typeface="+mn-ea"/>
                <a:cs typeface="+mn-cs"/>
              </a:rPr>
              <a:t>Thus, when stunting rates decrease, it reflects that social development is spread among the poor and the wealthy.  </a:t>
            </a:r>
          </a:p>
          <a:p>
            <a:pPr marL="171450" indent="-171450">
              <a:buFont typeface="Arial" panose="020B0604020202020204" pitchFamily="34" charset="0"/>
              <a:buChar char="•"/>
            </a:pPr>
            <a:endParaRPr lang="en-PH" sz="14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PH" sz="1400" kern="1200" dirty="0">
                <a:solidFill>
                  <a:schemeClr val="tx1"/>
                </a:solidFill>
                <a:effectLst/>
                <a:latin typeface="+mn-lt"/>
                <a:ea typeface="+mn-ea"/>
                <a:cs typeface="+mn-cs"/>
              </a:rPr>
              <a:t>Since height-for-age does not change much in the short term, stunting as an indicator is best for use in evaluation and not for monitoring.  </a:t>
            </a:r>
          </a:p>
          <a:p>
            <a:pPr marL="171450" indent="-171450">
              <a:buFont typeface="Arial" panose="020B0604020202020204" pitchFamily="34" charset="0"/>
              <a:buChar char="•"/>
            </a:pPr>
            <a:endParaRPr lang="en-PH" sz="1400" kern="1200" dirty="0">
              <a:solidFill>
                <a:schemeClr val="tx1"/>
              </a:solidFill>
              <a:effectLst/>
              <a:latin typeface="+mn-lt"/>
              <a:ea typeface="+mn-ea"/>
              <a:cs typeface="+mn-cs"/>
            </a:endParaRPr>
          </a:p>
          <a:p>
            <a:pPr marL="171450" indent="-171450">
              <a:buFont typeface="Arial" panose="020B0604020202020204" pitchFamily="34" charset="0"/>
              <a:buChar char="•"/>
            </a:pPr>
            <a:r>
              <a:rPr lang="en-PH" sz="1400" kern="1200" dirty="0">
                <a:solidFill>
                  <a:schemeClr val="tx1"/>
                </a:solidFill>
                <a:effectLst/>
                <a:latin typeface="+mn-lt"/>
                <a:ea typeface="+mn-ea"/>
                <a:cs typeface="+mn-cs"/>
              </a:rPr>
              <a:t>Individual information on child stature is useful as an aid to diagnosis. </a:t>
            </a:r>
            <a:endParaRPr lang="en-US" sz="14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3E7D8A5-5426-4650-A6D3-6075809DF4A9}" type="slidenum">
              <a:rPr lang="en-US" smtClean="0"/>
              <a:t>10</a:t>
            </a:fld>
            <a:endParaRPr lang="en-US"/>
          </a:p>
        </p:txBody>
      </p:sp>
    </p:spTree>
    <p:extLst>
      <p:ext uri="{BB962C8B-B14F-4D97-AF65-F5344CB8AC3E}">
        <p14:creationId xmlns:p14="http://schemas.microsoft.com/office/powerpoint/2010/main" val="2368256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PH" sz="1400" b="0" kern="1200" dirty="0">
                <a:solidFill>
                  <a:schemeClr val="tx1"/>
                </a:solidFill>
                <a:effectLst/>
                <a:latin typeface="+mn-lt"/>
                <a:ea typeface="+mn-ea"/>
                <a:cs typeface="+mn-cs"/>
              </a:rPr>
              <a:t>Why did the NNC choose stunting as the focus for Nutrition Month? It is because stunting impacts not just in a country but the whole world.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b="0" kern="1200" dirty="0">
              <a:solidFill>
                <a:schemeClr val="tx1"/>
              </a:solidFill>
              <a:effectLst/>
              <a:latin typeface="+mn-lt"/>
              <a:ea typeface="+mn-ea"/>
              <a:cs typeface="+mn-cs"/>
            </a:endParaRPr>
          </a:p>
          <a:p>
            <a:pPr marL="171450" indent="-171450">
              <a:buFont typeface="Arial" panose="020B0604020202020204" pitchFamily="34" charset="0"/>
              <a:buChar char="•"/>
            </a:pPr>
            <a:r>
              <a:rPr lang="en-PH" sz="1400" b="0" kern="1200" dirty="0">
                <a:solidFill>
                  <a:schemeClr val="tx1"/>
                </a:solidFill>
                <a:effectLst/>
                <a:latin typeface="+mn-lt"/>
                <a:ea typeface="+mn-ea"/>
                <a:cs typeface="+mn-cs"/>
              </a:rPr>
              <a:t>According to the World Health Organization, childhood stunting is one of the most significant impediments to human development, globally affecting approximately 162 million children under the age of 5 years. </a:t>
            </a:r>
          </a:p>
        </p:txBody>
      </p:sp>
      <p:sp>
        <p:nvSpPr>
          <p:cNvPr id="4" name="Slide Number Placeholder 3"/>
          <p:cNvSpPr>
            <a:spLocks noGrp="1"/>
          </p:cNvSpPr>
          <p:nvPr>
            <p:ph type="sldNum" sz="quarter" idx="5"/>
          </p:nvPr>
        </p:nvSpPr>
        <p:spPr/>
        <p:txBody>
          <a:bodyPr/>
          <a:lstStyle/>
          <a:p>
            <a:fld id="{A3E7D8A5-5426-4650-A6D3-6075809DF4A9}" type="slidenum">
              <a:rPr lang="en-US" smtClean="0"/>
              <a:t>11</a:t>
            </a:fld>
            <a:endParaRPr lang="en-US"/>
          </a:p>
        </p:txBody>
      </p:sp>
    </p:spTree>
    <p:extLst>
      <p:ext uri="{BB962C8B-B14F-4D97-AF65-F5344CB8AC3E}">
        <p14:creationId xmlns:p14="http://schemas.microsoft.com/office/powerpoint/2010/main" val="3159065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PH" sz="1400" kern="1200" dirty="0">
                <a:solidFill>
                  <a:schemeClr val="tx1"/>
                </a:solidFill>
                <a:effectLst/>
                <a:latin typeface="+mn-lt"/>
                <a:ea typeface="+mn-ea"/>
                <a:cs typeface="+mn-cs"/>
              </a:rPr>
              <a:t>Child stunting is largely an irreversible outcome of inadequate nutrition and repeated bouts of infection during the First 1000 days of a child’s life. </a:t>
            </a:r>
          </a:p>
          <a:p>
            <a:pPr marL="171450" indent="-171450">
              <a:buFont typeface="Arial" panose="020B0604020202020204" pitchFamily="34" charset="0"/>
              <a:buChar char="•"/>
            </a:pPr>
            <a:endParaRPr lang="en-PH" sz="1400" kern="1200" dirty="0">
              <a:solidFill>
                <a:schemeClr val="tx1"/>
              </a:solidFill>
              <a:effectLst/>
              <a:latin typeface="+mn-lt"/>
              <a:ea typeface="+mn-ea"/>
              <a:cs typeface="+mn-cs"/>
            </a:endParaRPr>
          </a:p>
          <a:p>
            <a:pPr marL="171450" indent="-171450">
              <a:buFont typeface="Arial" panose="020B0604020202020204" pitchFamily="34" charset="0"/>
              <a:buChar char="•"/>
            </a:pPr>
            <a:r>
              <a:rPr lang="en-PH" sz="1400" kern="1200" dirty="0">
                <a:solidFill>
                  <a:schemeClr val="tx1"/>
                </a:solidFill>
                <a:effectLst/>
                <a:latin typeface="+mn-lt"/>
                <a:ea typeface="+mn-ea"/>
                <a:cs typeface="+mn-cs"/>
              </a:rPr>
              <a:t>Assuming that current trends continue, the World Health Organization estimates that by 2025 about 127 million children under five years will be stunted. However, with the COVID-19 pandemic, it is likely that the numbers will increase. </a:t>
            </a:r>
            <a:endParaRPr lang="en-US" sz="1400" dirty="0"/>
          </a:p>
        </p:txBody>
      </p:sp>
      <p:sp>
        <p:nvSpPr>
          <p:cNvPr id="4" name="Slide Number Placeholder 3"/>
          <p:cNvSpPr>
            <a:spLocks noGrp="1"/>
          </p:cNvSpPr>
          <p:nvPr>
            <p:ph type="sldNum" sz="quarter" idx="5"/>
          </p:nvPr>
        </p:nvSpPr>
        <p:spPr/>
        <p:txBody>
          <a:bodyPr/>
          <a:lstStyle/>
          <a:p>
            <a:fld id="{A3E7D8A5-5426-4650-A6D3-6075809DF4A9}" type="slidenum">
              <a:rPr lang="en-US" smtClean="0"/>
              <a:t>12</a:t>
            </a:fld>
            <a:endParaRPr lang="en-US"/>
          </a:p>
        </p:txBody>
      </p:sp>
    </p:spTree>
    <p:extLst>
      <p:ext uri="{BB962C8B-B14F-4D97-AF65-F5344CB8AC3E}">
        <p14:creationId xmlns:p14="http://schemas.microsoft.com/office/powerpoint/2010/main" val="18748524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133850"/>
          </a:xfrm>
        </p:spPr>
        <p:txBody>
          <a:bodyPr/>
          <a:lstStyle/>
          <a:p>
            <a:pPr marR="0" lvl="0" algn="l" defTabSz="914400" rtl="0" eaLnBrk="1" fontAlgn="auto" latinLnBrk="0" hangingPunct="1">
              <a:lnSpc>
                <a:spcPct val="100000"/>
              </a:lnSpc>
              <a:spcBef>
                <a:spcPts val="0"/>
              </a:spcBef>
              <a:spcAft>
                <a:spcPts val="0"/>
              </a:spcAft>
              <a:buClrTx/>
              <a:buSzTx/>
              <a:tabLst/>
              <a:defRPr/>
            </a:pPr>
            <a:r>
              <a:rPr lang="en-PH" sz="1400" kern="1200" dirty="0">
                <a:solidFill>
                  <a:schemeClr val="tx1"/>
                </a:solidFill>
                <a:effectLst/>
                <a:latin typeface="+mn-lt"/>
                <a:ea typeface="+mn-ea"/>
                <a:cs typeface="+mn-cs"/>
              </a:rPr>
              <a:t>Stunting has grave consequences on individuals and societies both at the short and long-term.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PH" sz="1400" u="none" strike="noStrike" kern="1200" dirty="0">
                <a:solidFill>
                  <a:schemeClr val="tx1"/>
                </a:solidFill>
                <a:effectLst/>
                <a:latin typeface="+mn-lt"/>
                <a:ea typeface="+mn-ea"/>
                <a:cs typeface="+mn-cs"/>
              </a:rPr>
              <a:t>On the individual level, stunting can lead to reduced intellectual capacity and poor school performance.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PH" sz="1400" u="none" strike="noStrike"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PH" sz="1400" u="none" strike="noStrike" kern="1200" dirty="0">
                <a:solidFill>
                  <a:schemeClr val="tx1"/>
                </a:solidFill>
                <a:effectLst/>
                <a:latin typeface="+mn-lt"/>
                <a:ea typeface="+mn-ea"/>
                <a:cs typeface="+mn-cs"/>
              </a:rPr>
              <a:t>Stunting before the age of 2 years predicts poorer educational outcomes in later childhood and adolescence.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PH" sz="1400" u="none" strike="noStrike"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PH" sz="1400" u="none" strike="noStrike" kern="1200" dirty="0">
                <a:solidFill>
                  <a:schemeClr val="tx1"/>
                </a:solidFill>
                <a:effectLst/>
                <a:latin typeface="+mn-lt"/>
                <a:ea typeface="+mn-ea"/>
                <a:cs typeface="+mn-cs"/>
              </a:rPr>
              <a:t>The Cebu Longitudinal Health and Nutrition Study, revealed that children who were stunted between birth and age 2 were found to have lower cognitive test scores at the age of 8 and 11 years, associated with delayed enrollment in school, higher absenteeism and repetition of grades.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PH" sz="1400" u="none" strike="noStrike"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PH" sz="1400" u="none" strike="noStrike" kern="1200" dirty="0">
                <a:solidFill>
                  <a:schemeClr val="tx1"/>
                </a:solidFill>
                <a:effectLst/>
                <a:latin typeface="+mn-lt"/>
                <a:ea typeface="+mn-ea"/>
                <a:cs typeface="+mn-cs"/>
              </a:rPr>
              <a:t>Other longitudinal studies showed that adults who were stunted at the age of 2 years had less than a year of schooling than non-stunted individuals.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PH" sz="1400" u="none" strike="noStrike"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PH" sz="1400" u="none" strike="noStrike" kern="1200" dirty="0">
                <a:solidFill>
                  <a:schemeClr val="tx1"/>
                </a:solidFill>
                <a:effectLst/>
                <a:latin typeface="+mn-lt"/>
                <a:ea typeface="+mn-ea"/>
                <a:cs typeface="+mn-cs"/>
              </a:rPr>
              <a:t>Could stunting and not the quality of education, explain the poor school performance of Filipinos when compared to other countries?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3E7D8A5-5426-4650-A6D3-6075809DF4A9}" type="slidenum">
              <a:rPr lang="en-US" smtClean="0"/>
              <a:t>13</a:t>
            </a:fld>
            <a:endParaRPr lang="en-US"/>
          </a:p>
        </p:txBody>
      </p:sp>
    </p:spTree>
    <p:extLst>
      <p:ext uri="{BB962C8B-B14F-4D97-AF65-F5344CB8AC3E}">
        <p14:creationId xmlns:p14="http://schemas.microsoft.com/office/powerpoint/2010/main" val="8796534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lgn="l" defTabSz="914400" rtl="0" eaLnBrk="1" fontAlgn="auto" latinLnBrk="0" hangingPunct="1">
              <a:lnSpc>
                <a:spcPct val="100000"/>
              </a:lnSpc>
              <a:spcBef>
                <a:spcPts val="0"/>
              </a:spcBef>
              <a:spcAft>
                <a:spcPts val="0"/>
              </a:spcAft>
              <a:buClrTx/>
              <a:buSzTx/>
              <a:tabLst/>
              <a:defRPr/>
            </a:pPr>
            <a:r>
              <a:rPr lang="en-PH" sz="1400" dirty="0"/>
              <a:t>S</a:t>
            </a:r>
            <a:r>
              <a:rPr lang="en-PH" sz="1400" kern="1200" dirty="0">
                <a:solidFill>
                  <a:schemeClr val="tx1"/>
                </a:solidFill>
                <a:effectLst/>
                <a:latin typeface="+mn-lt"/>
                <a:ea typeface="+mn-ea"/>
                <a:cs typeface="+mn-cs"/>
              </a:rPr>
              <a:t>tunted children who become adults learn 20 percent less than their non-stunted counterparts.  Former NEDA Chief Cielito </a:t>
            </a:r>
            <a:r>
              <a:rPr lang="en-PH" sz="1400" kern="1200" dirty="0" err="1">
                <a:solidFill>
                  <a:schemeClr val="tx1"/>
                </a:solidFill>
                <a:effectLst/>
                <a:latin typeface="+mn-lt"/>
                <a:ea typeface="+mn-ea"/>
                <a:cs typeface="+mn-cs"/>
              </a:rPr>
              <a:t>Habito</a:t>
            </a:r>
            <a:r>
              <a:rPr lang="en-PH" sz="1400" kern="1200" dirty="0">
                <a:solidFill>
                  <a:schemeClr val="tx1"/>
                </a:solidFill>
                <a:effectLst/>
                <a:latin typeface="+mn-lt"/>
                <a:ea typeface="+mn-ea"/>
                <a:cs typeface="+mn-cs"/>
              </a:rPr>
              <a:t>, calls the stunting problem a walking timebomb because in the next 20 years, the resulting labor force would equate to tremendous losses in productivity. </a:t>
            </a:r>
            <a:endParaRPr lang="en-US" sz="1400" dirty="0"/>
          </a:p>
        </p:txBody>
      </p:sp>
      <p:sp>
        <p:nvSpPr>
          <p:cNvPr id="4" name="Slide Number Placeholder 3"/>
          <p:cNvSpPr>
            <a:spLocks noGrp="1"/>
          </p:cNvSpPr>
          <p:nvPr>
            <p:ph type="sldNum" sz="quarter" idx="5"/>
          </p:nvPr>
        </p:nvSpPr>
        <p:spPr/>
        <p:txBody>
          <a:bodyPr/>
          <a:lstStyle/>
          <a:p>
            <a:fld id="{A3E7D8A5-5426-4650-A6D3-6075809DF4A9}" type="slidenum">
              <a:rPr lang="en-US" smtClean="0"/>
              <a:t>14</a:t>
            </a:fld>
            <a:endParaRPr lang="en-US"/>
          </a:p>
        </p:txBody>
      </p:sp>
    </p:spTree>
    <p:extLst>
      <p:ext uri="{BB962C8B-B14F-4D97-AF65-F5344CB8AC3E}">
        <p14:creationId xmlns:p14="http://schemas.microsoft.com/office/powerpoint/2010/main" val="31342347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PH" sz="1400" u="none" strike="noStrike" kern="1200" dirty="0">
                <a:solidFill>
                  <a:schemeClr val="tx1"/>
                </a:solidFill>
                <a:effectLst/>
                <a:latin typeface="+mn-lt"/>
                <a:ea typeface="+mn-ea"/>
                <a:cs typeface="+mn-cs"/>
              </a:rPr>
              <a:t>Aside from poorer educational outcomes and less income during adulthood, stunted children are more prone to developing non-communicable diseases.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PH" sz="1400" u="none" strike="noStrike"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PH" sz="1400" u="none" strike="noStrike" kern="1200" dirty="0">
                <a:solidFill>
                  <a:schemeClr val="tx1"/>
                </a:solidFill>
                <a:effectLst/>
                <a:latin typeface="+mn-lt"/>
                <a:ea typeface="+mn-ea"/>
                <a:cs typeface="+mn-cs"/>
              </a:rPr>
              <a:t>In stunted children, rapid weight gain after two years may result to a greater risk of becoming overweight or obese later in life which consequently increases risk to NCDs such as coronary heart disease, stroke, hypertension and diabetes. </a:t>
            </a:r>
            <a:endParaRPr lang="en-US" sz="140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3E7D8A5-5426-4650-A6D3-6075809DF4A9}" type="slidenum">
              <a:rPr lang="en-US" smtClean="0"/>
              <a:t>15</a:t>
            </a:fld>
            <a:endParaRPr lang="en-US"/>
          </a:p>
        </p:txBody>
      </p:sp>
    </p:spTree>
    <p:extLst>
      <p:ext uri="{BB962C8B-B14F-4D97-AF65-F5344CB8AC3E}">
        <p14:creationId xmlns:p14="http://schemas.microsoft.com/office/powerpoint/2010/main" val="25257993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Stunting also impacts on behavioral development.  Stunted children are more apathetic, display less exploratory behavior, have altered physiological arousal.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longitudinal study in Jamaica found out that stunted children were found to be have more anxiety, depression, and lower self-esteem than non-stunted children. </a:t>
            </a:r>
            <a:endParaRPr lang="en-US" dirty="0"/>
          </a:p>
        </p:txBody>
      </p:sp>
      <p:sp>
        <p:nvSpPr>
          <p:cNvPr id="4" name="Slide Number Placeholder 3"/>
          <p:cNvSpPr>
            <a:spLocks noGrp="1"/>
          </p:cNvSpPr>
          <p:nvPr>
            <p:ph type="sldNum" sz="quarter" idx="5"/>
          </p:nvPr>
        </p:nvSpPr>
        <p:spPr/>
        <p:txBody>
          <a:bodyPr/>
          <a:lstStyle/>
          <a:p>
            <a:fld id="{A3E7D8A5-5426-4650-A6D3-6075809DF4A9}" type="slidenum">
              <a:rPr lang="en-US" smtClean="0"/>
              <a:t>16</a:t>
            </a:fld>
            <a:endParaRPr lang="en-US"/>
          </a:p>
        </p:txBody>
      </p:sp>
    </p:spTree>
    <p:extLst>
      <p:ext uri="{BB962C8B-B14F-4D97-AF65-F5344CB8AC3E}">
        <p14:creationId xmlns:p14="http://schemas.microsoft.com/office/powerpoint/2010/main" val="1119490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All of these consequences on the individual are likely to be traced in the early years.  Preliminary results of a study on the impact of adversity on early brain development highlight the difference between the brain of a normal infant compared to one who is stunted.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figure on the left is the brain scan of a normal infant while the one on the right is the brain scan of a stunted infant.  Both are three months old.  Which brain would you choose? The better brain would be the one that is denser and elaborate.  Depriving children of adequate nutrition, stimulation and care between conception and infancy can result to impaired brain development that leads to deficits in early child development, schooling, and learning outcomes in later life.  So if we want to have more intelligent children, its really in the early years that matters. </a:t>
            </a:r>
            <a:endParaRPr lang="en-US" sz="1400" dirty="0"/>
          </a:p>
        </p:txBody>
      </p:sp>
      <p:sp>
        <p:nvSpPr>
          <p:cNvPr id="4" name="Slide Number Placeholder 3"/>
          <p:cNvSpPr>
            <a:spLocks noGrp="1"/>
          </p:cNvSpPr>
          <p:nvPr>
            <p:ph type="sldNum" sz="quarter" idx="5"/>
          </p:nvPr>
        </p:nvSpPr>
        <p:spPr/>
        <p:txBody>
          <a:bodyPr/>
          <a:lstStyle/>
          <a:p>
            <a:fld id="{A3E7D8A5-5426-4650-A6D3-6075809DF4A9}" type="slidenum">
              <a:rPr lang="en-US" smtClean="0"/>
              <a:t>17</a:t>
            </a:fld>
            <a:endParaRPr lang="en-US"/>
          </a:p>
        </p:txBody>
      </p:sp>
    </p:spTree>
    <p:extLst>
      <p:ext uri="{BB962C8B-B14F-4D97-AF65-F5344CB8AC3E}">
        <p14:creationId xmlns:p14="http://schemas.microsoft.com/office/powerpoint/2010/main" val="6883078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PH" sz="1200" kern="1200" dirty="0">
                <a:solidFill>
                  <a:schemeClr val="tx1"/>
                </a:solidFill>
                <a:effectLst/>
                <a:latin typeface="+mn-lt"/>
                <a:ea typeface="+mn-ea"/>
                <a:cs typeface="+mn-cs"/>
              </a:rPr>
              <a:t>Stunting also affects society as a whole because of economic losses. </a:t>
            </a:r>
          </a:p>
          <a:p>
            <a:pPr marL="171450" lvl="0" indent="-171450">
              <a:buFont typeface="Arial" panose="020B0604020202020204" pitchFamily="34" charset="0"/>
              <a:buChar char="•"/>
            </a:pPr>
            <a:endParaRPr lang="en-PH"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PH" sz="1200" kern="1200" dirty="0">
                <a:solidFill>
                  <a:schemeClr val="tx1"/>
                </a:solidFill>
                <a:effectLst/>
                <a:latin typeface="+mn-lt"/>
                <a:ea typeface="+mn-ea"/>
                <a:cs typeface="+mn-cs"/>
              </a:rPr>
              <a:t>A one percent loss in adult height due to stunting is estimated to lead to a 1.4 percent loss in economic productivity</a:t>
            </a:r>
          </a:p>
          <a:p>
            <a:pPr marL="171450" lvl="0" indent="-171450">
              <a:buFont typeface="Arial" panose="020B0604020202020204" pitchFamily="34" charset="0"/>
              <a:buChar char="•"/>
            </a:pPr>
            <a:endParaRPr lang="en-PH"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PH" sz="1200" kern="1200" dirty="0">
                <a:solidFill>
                  <a:schemeClr val="tx1"/>
                </a:solidFill>
                <a:effectLst/>
                <a:latin typeface="+mn-lt"/>
                <a:ea typeface="+mn-ea"/>
                <a:cs typeface="+mn-cs"/>
              </a:rPr>
              <a:t>Across countries, it is estimated that stunting reduces income per capita by 7 percent</a:t>
            </a:r>
          </a:p>
          <a:p>
            <a:pPr marL="171450" lvl="0" indent="-171450">
              <a:buFont typeface="Arial" panose="020B0604020202020204" pitchFamily="34" charset="0"/>
              <a:buChar char="•"/>
            </a:pPr>
            <a:endParaRPr lang="en-PH"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PH" sz="1200" kern="1200" dirty="0">
                <a:solidFill>
                  <a:schemeClr val="tx1"/>
                </a:solidFill>
                <a:effectLst/>
                <a:latin typeface="+mn-lt"/>
                <a:ea typeface="+mn-ea"/>
                <a:cs typeface="+mn-cs"/>
              </a:rPr>
              <a:t>Recent studies suggest that the total costs of childhood undernutrition in the Philippines is in the range of 1.5 to 3% of the annual Gross Domestic Product or GDP. </a:t>
            </a:r>
          </a:p>
          <a:p>
            <a:pPr marL="171450" lvl="0" indent="-171450">
              <a:buFont typeface="Arial" panose="020B0604020202020204" pitchFamily="34" charset="0"/>
              <a:buChar char="•"/>
            </a:pPr>
            <a:endParaRPr lang="en-PH"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3E7D8A5-5426-4650-A6D3-6075809DF4A9}" type="slidenum">
              <a:rPr lang="en-US" smtClean="0"/>
              <a:t>18</a:t>
            </a:fld>
            <a:endParaRPr lang="en-US"/>
          </a:p>
        </p:txBody>
      </p:sp>
    </p:spTree>
    <p:extLst>
      <p:ext uri="{BB962C8B-B14F-4D97-AF65-F5344CB8AC3E}">
        <p14:creationId xmlns:p14="http://schemas.microsoft.com/office/powerpoint/2010/main" val="27203056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Stunting is a direct cause for short adult height and suboptimal function in later life</a:t>
            </a:r>
            <a:endParaRPr lang="en-PH" sz="14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PH" sz="1400" kern="1200" dirty="0">
                <a:solidFill>
                  <a:schemeClr val="tx1"/>
                </a:solidFill>
                <a:effectLst/>
                <a:latin typeface="+mn-lt"/>
                <a:ea typeface="+mn-ea"/>
                <a:cs typeface="+mn-cs"/>
              </a:rPr>
              <a:t>If we prevent stunting, the returns are enormous. Well-nourished children who are less affected by stunting in their early years have higher test scores on cognitive assessments and activity level and are 33 percent more likely to escape poverty as adults. </a:t>
            </a:r>
          </a:p>
          <a:p>
            <a:pPr marL="171450" lvl="0" indent="-171450">
              <a:buFont typeface="Arial" panose="020B0604020202020204" pitchFamily="34" charset="0"/>
              <a:buChar char="•"/>
            </a:pPr>
            <a:endParaRPr lang="en-PH" sz="1400" dirty="0"/>
          </a:p>
          <a:p>
            <a:pPr marL="171450" lvl="0" indent="-171450">
              <a:buFont typeface="Arial" panose="020B0604020202020204" pitchFamily="34" charset="0"/>
              <a:buChar char="•"/>
            </a:pPr>
            <a:endParaRPr lang="en-US" sz="1400" dirty="0"/>
          </a:p>
        </p:txBody>
      </p:sp>
      <p:sp>
        <p:nvSpPr>
          <p:cNvPr id="4" name="Slide Number Placeholder 3"/>
          <p:cNvSpPr>
            <a:spLocks noGrp="1"/>
          </p:cNvSpPr>
          <p:nvPr>
            <p:ph type="sldNum" sz="quarter" idx="5"/>
          </p:nvPr>
        </p:nvSpPr>
        <p:spPr/>
        <p:txBody>
          <a:bodyPr/>
          <a:lstStyle/>
          <a:p>
            <a:fld id="{A3E7D8A5-5426-4650-A6D3-6075809DF4A9}" type="slidenum">
              <a:rPr lang="en-US" smtClean="0"/>
              <a:t>19</a:t>
            </a:fld>
            <a:endParaRPr lang="en-US"/>
          </a:p>
        </p:txBody>
      </p:sp>
    </p:spTree>
    <p:extLst>
      <p:ext uri="{BB962C8B-B14F-4D97-AF65-F5344CB8AC3E}">
        <p14:creationId xmlns:p14="http://schemas.microsoft.com/office/powerpoint/2010/main" val="3149020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sz="1600" kern="1200" dirty="0">
                <a:solidFill>
                  <a:schemeClr val="tx1"/>
                </a:solidFill>
                <a:effectLst/>
                <a:latin typeface="+mn-lt"/>
                <a:ea typeface="+mn-ea"/>
                <a:cs typeface="+mn-cs"/>
              </a:rPr>
              <a:t>The campaign aims to catalyze actions to:</a:t>
            </a:r>
            <a:endParaRPr lang="en-US" sz="1600" kern="1200" dirty="0">
              <a:solidFill>
                <a:schemeClr val="tx1"/>
              </a:solidFill>
              <a:effectLst/>
              <a:latin typeface="+mn-lt"/>
              <a:ea typeface="+mn-ea"/>
              <a:cs typeface="+mn-cs"/>
            </a:endParaRPr>
          </a:p>
          <a:p>
            <a:r>
              <a:rPr lang="en-PH" sz="1600" kern="1200" dirty="0">
                <a:solidFill>
                  <a:schemeClr val="tx1"/>
                </a:solidFill>
                <a:effectLst/>
                <a:latin typeface="+mn-lt"/>
                <a:ea typeface="+mn-ea"/>
                <a:cs typeface="+mn-cs"/>
              </a:rPr>
              <a:t> </a:t>
            </a:r>
            <a:endParaRPr lang="en-US" sz="1600" kern="1200" dirty="0">
              <a:solidFill>
                <a:schemeClr val="tx1"/>
              </a:solidFill>
              <a:effectLst/>
              <a:latin typeface="+mn-lt"/>
              <a:ea typeface="+mn-ea"/>
              <a:cs typeface="+mn-cs"/>
            </a:endParaRPr>
          </a:p>
          <a:p>
            <a:pPr marL="228600" lvl="0" indent="-228600">
              <a:buFont typeface="+mj-lt"/>
              <a:buAutoNum type="arabicPeriod"/>
            </a:pPr>
            <a:r>
              <a:rPr lang="en-PH" sz="1600" u="none" strike="noStrike" kern="1200" dirty="0">
                <a:solidFill>
                  <a:schemeClr val="tx1"/>
                </a:solidFill>
                <a:effectLst/>
                <a:latin typeface="+mn-lt"/>
                <a:ea typeface="+mn-ea"/>
                <a:cs typeface="+mn-cs"/>
              </a:rPr>
              <a:t>raise awareness on the impact of stunting and evidence-based solutions among families and communities leading to change in behaviors to prevent stunting;</a:t>
            </a:r>
            <a:endParaRPr lang="en-US" sz="1600" u="none" strike="noStrike" kern="1200" dirty="0">
              <a:solidFill>
                <a:schemeClr val="tx1"/>
              </a:solidFill>
              <a:effectLst/>
              <a:latin typeface="+mn-lt"/>
              <a:ea typeface="+mn-ea"/>
              <a:cs typeface="+mn-cs"/>
            </a:endParaRPr>
          </a:p>
          <a:p>
            <a:pPr marL="228600" lvl="0" indent="-228600">
              <a:buFont typeface="+mj-lt"/>
              <a:buAutoNum type="arabicPeriod"/>
            </a:pPr>
            <a:r>
              <a:rPr lang="en-PH" sz="1600" u="none" strike="noStrike" kern="1200" dirty="0">
                <a:solidFill>
                  <a:schemeClr val="tx1"/>
                </a:solidFill>
                <a:effectLst/>
                <a:latin typeface="+mn-lt"/>
                <a:ea typeface="+mn-ea"/>
                <a:cs typeface="+mn-cs"/>
              </a:rPr>
              <a:t>stimulate national and local (including communities) discourse on stunting to understand its causes and the multi-sectoral solutions for increased investments in interventions; and</a:t>
            </a:r>
            <a:endParaRPr lang="en-US" sz="1600" u="none" strike="noStrike" kern="1200" dirty="0">
              <a:solidFill>
                <a:schemeClr val="tx1"/>
              </a:solidFill>
              <a:effectLst/>
              <a:latin typeface="+mn-lt"/>
              <a:ea typeface="+mn-ea"/>
              <a:cs typeface="+mn-cs"/>
            </a:endParaRPr>
          </a:p>
          <a:p>
            <a:pPr marL="228600" lvl="0" indent="-228600">
              <a:buFont typeface="+mj-lt"/>
              <a:buAutoNum type="arabicPeriod"/>
            </a:pPr>
            <a:r>
              <a:rPr lang="en-PH" sz="1600" u="none" strike="noStrike" kern="1200" dirty="0">
                <a:solidFill>
                  <a:schemeClr val="tx1"/>
                </a:solidFill>
                <a:effectLst/>
                <a:latin typeface="+mn-lt"/>
                <a:ea typeface="+mn-ea"/>
                <a:cs typeface="+mn-cs"/>
              </a:rPr>
              <a:t>generate concrete commitment among various stakeholders to scale-up nutrition actions. </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PH" sz="160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600" kern="1200" dirty="0">
                <a:solidFill>
                  <a:schemeClr val="tx1"/>
                </a:solidFill>
                <a:effectLst/>
                <a:latin typeface="+mn-lt"/>
                <a:ea typeface="+mn-ea"/>
                <a:cs typeface="+mn-cs"/>
              </a:rPr>
              <a:t>While July is designated as Nutrition Month, actions to achieve the objectives are expected to be sustained throughout the year. </a:t>
            </a:r>
          </a:p>
          <a:p>
            <a:pPr marL="228600" lvl="0" indent="-228600">
              <a:buFont typeface="+mj-lt"/>
              <a:buAutoNum type="arabicPeriod"/>
            </a:pPr>
            <a:endParaRPr lang="en-US" sz="1200" u="none" strike="noStrike"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A3E7D8A5-5426-4650-A6D3-6075809DF4A9}" type="slidenum">
              <a:rPr lang="en-US" smtClean="0"/>
              <a:t>2</a:t>
            </a:fld>
            <a:endParaRPr lang="en-US"/>
          </a:p>
        </p:txBody>
      </p:sp>
    </p:spTree>
    <p:extLst>
      <p:ext uri="{BB962C8B-B14F-4D97-AF65-F5344CB8AC3E}">
        <p14:creationId xmlns:p14="http://schemas.microsoft.com/office/powerpoint/2010/main" val="42875214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PH" sz="1400" kern="1200" dirty="0">
                <a:solidFill>
                  <a:schemeClr val="tx1"/>
                </a:solidFill>
                <a:effectLst/>
                <a:latin typeface="+mn-lt"/>
                <a:ea typeface="+mn-ea"/>
                <a:cs typeface="+mn-cs"/>
              </a:rPr>
              <a:t>What is the situation on stunting here in the country that is so alarming?</a:t>
            </a:r>
          </a:p>
          <a:p>
            <a:pPr marL="171450" indent="-171450">
              <a:buFont typeface="Arial" panose="020B0604020202020204" pitchFamily="34" charset="0"/>
              <a:buChar char="•"/>
            </a:pPr>
            <a:endParaRPr lang="en-PH" sz="14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PH" sz="1400" kern="1200" dirty="0">
                <a:solidFill>
                  <a:schemeClr val="tx1"/>
                </a:solidFill>
                <a:effectLst/>
                <a:latin typeface="+mn-lt"/>
                <a:ea typeface="+mn-ea"/>
                <a:cs typeface="+mn-cs"/>
              </a:rPr>
              <a:t>Latest data from the Expanded National Nutrition Survey conducted in 2018, one in three or 30.3% of children 0-59 months old were stunted.  FNRI is expected to release the results of the 2019 Expanded NNS in July so, we hope to see the figure improve. </a:t>
            </a:r>
            <a:endParaRPr lang="en-US" sz="1400" dirty="0"/>
          </a:p>
          <a:p>
            <a:pPr marL="171450" indent="-171450">
              <a:buFont typeface="Arial" panose="020B0604020202020204" pitchFamily="34" charset="0"/>
              <a:buChar char="•"/>
            </a:pPr>
            <a:endParaRPr lang="en-PH" sz="1400" kern="1200" dirty="0">
              <a:solidFill>
                <a:schemeClr val="tx1"/>
              </a:solidFill>
              <a:effectLst/>
              <a:latin typeface="+mn-lt"/>
              <a:ea typeface="+mn-ea"/>
              <a:cs typeface="+mn-cs"/>
            </a:endParaRPr>
          </a:p>
          <a:p>
            <a:pPr marL="171450" indent="-171450">
              <a:buFont typeface="Arial" panose="020B0604020202020204" pitchFamily="34" charset="0"/>
              <a:buChar char="•"/>
            </a:pPr>
            <a:r>
              <a:rPr lang="en-PH" sz="1400" kern="1200" dirty="0">
                <a:solidFill>
                  <a:schemeClr val="tx1"/>
                </a:solidFill>
                <a:effectLst/>
                <a:latin typeface="+mn-lt"/>
                <a:ea typeface="+mn-ea"/>
                <a:cs typeface="+mn-cs"/>
              </a:rPr>
              <a:t>At 30%, the WHO classifies the prevalence of stunting in the Philippines as a public health problem with a high in magnitude and severity.  This translates to about 3.5 to 4 million children (note data for verification). </a:t>
            </a:r>
          </a:p>
          <a:p>
            <a:pPr marL="171450" indent="-171450">
              <a:buFont typeface="Arial" panose="020B0604020202020204" pitchFamily="34" charset="0"/>
              <a:buChar char="•"/>
            </a:pPr>
            <a:endParaRPr lang="en-PH" sz="14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3E7D8A5-5426-4650-A6D3-6075809DF4A9}" type="slidenum">
              <a:rPr lang="en-US" smtClean="0"/>
              <a:t>20</a:t>
            </a:fld>
            <a:endParaRPr lang="en-US"/>
          </a:p>
        </p:txBody>
      </p:sp>
    </p:spTree>
    <p:extLst>
      <p:ext uri="{BB962C8B-B14F-4D97-AF65-F5344CB8AC3E}">
        <p14:creationId xmlns:p14="http://schemas.microsoft.com/office/powerpoint/2010/main" val="35975070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UNICEF in 2013 estimated that the 80% of the world’s stunted children live in 14 countries including the Philippines which ranked 9</a:t>
            </a:r>
            <a:r>
              <a:rPr lang="en-US" baseline="30000" dirty="0"/>
              <a:t>th</a:t>
            </a:r>
            <a:r>
              <a:rPr lang="en-US" dirty="0"/>
              <a:t>. </a:t>
            </a:r>
            <a:endParaRPr lang="en-PH" dirty="0"/>
          </a:p>
        </p:txBody>
      </p:sp>
      <p:sp>
        <p:nvSpPr>
          <p:cNvPr id="4" name="Slide Number Placeholder 3"/>
          <p:cNvSpPr>
            <a:spLocks noGrp="1"/>
          </p:cNvSpPr>
          <p:nvPr>
            <p:ph type="sldNum" sz="quarter" idx="5"/>
          </p:nvPr>
        </p:nvSpPr>
        <p:spPr/>
        <p:txBody>
          <a:bodyPr/>
          <a:lstStyle/>
          <a:p>
            <a:fld id="{A3E7D8A5-5426-4650-A6D3-6075809DF4A9}" type="slidenum">
              <a:rPr lang="en-US" smtClean="0"/>
              <a:t>21</a:t>
            </a:fld>
            <a:endParaRPr lang="en-US"/>
          </a:p>
        </p:txBody>
      </p:sp>
    </p:spTree>
    <p:extLst>
      <p:ext uri="{BB962C8B-B14F-4D97-AF65-F5344CB8AC3E}">
        <p14:creationId xmlns:p14="http://schemas.microsoft.com/office/powerpoint/2010/main" val="25259005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lang="en-PH" sz="1200" kern="1200" dirty="0">
                <a:solidFill>
                  <a:schemeClr val="tx1"/>
                </a:solidFill>
                <a:effectLst/>
                <a:latin typeface="+mn-lt"/>
                <a:ea typeface="+mn-ea"/>
                <a:cs typeface="+mn-cs"/>
              </a:rPr>
              <a:t>Let us look at the trend in stunting since 2003.  What do you notice?  Would you say that stunting rates are going down?  There has been a slight improvement from 2015 to 2018. </a:t>
            </a:r>
          </a:p>
          <a:p>
            <a:pPr marL="45720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endParaRPr lang="en-PH" sz="1200" kern="1200" dirty="0">
              <a:solidFill>
                <a:schemeClr val="tx1"/>
              </a:solidFill>
              <a:effectLst/>
              <a:latin typeface="+mn-lt"/>
              <a:ea typeface="+mn-ea"/>
              <a:cs typeface="+mn-cs"/>
            </a:endParaRPr>
          </a:p>
          <a:p>
            <a:pPr marL="45720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lang="en-PH" sz="1200" kern="1200" dirty="0">
                <a:solidFill>
                  <a:schemeClr val="tx1"/>
                </a:solidFill>
                <a:effectLst/>
                <a:latin typeface="+mn-lt"/>
                <a:ea typeface="+mn-ea"/>
                <a:cs typeface="+mn-cs"/>
              </a:rPr>
              <a:t>Though not in the chart. progress has been made in reducing stunting from 44.7 to 33.8 percent between 1987 and 2003 but since then little progress has been made. Stunting remained at a range of 30-33% in the last 15 </a:t>
            </a:r>
            <a:r>
              <a:rPr lang="en-PH" dirty="0"/>
              <a:t>years despite the economic growth and increased health budget.</a:t>
            </a:r>
            <a:endParaRPr lang="en-US" dirty="0"/>
          </a:p>
          <a:p>
            <a:pPr marL="45720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endParaRPr lang="en-PH" sz="1200" kern="1200" dirty="0">
              <a:solidFill>
                <a:schemeClr val="tx1"/>
              </a:solidFill>
              <a:effectLst/>
              <a:latin typeface="+mn-lt"/>
              <a:ea typeface="+mn-ea"/>
              <a:cs typeface="+mn-cs"/>
            </a:endParaRPr>
          </a:p>
          <a:p>
            <a:pPr marL="45720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lang="en-PH" sz="1200" kern="1200" dirty="0">
                <a:solidFill>
                  <a:schemeClr val="tx1"/>
                </a:solidFill>
                <a:effectLst/>
                <a:latin typeface="+mn-lt"/>
                <a:ea typeface="+mn-ea"/>
                <a:cs typeface="+mn-cs"/>
              </a:rPr>
              <a:t> </a:t>
            </a:r>
          </a:p>
          <a:p>
            <a:pPr marL="171450" indent="-171450">
              <a:buFont typeface="Arial" panose="020B0604020202020204" pitchFamily="34" charset="0"/>
              <a:buChar char="•"/>
            </a:pPr>
            <a:endParaRPr lang="en-US" sz="14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4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400" kern="1200" dirty="0">
              <a:solidFill>
                <a:schemeClr val="tx1"/>
              </a:solidFill>
              <a:effectLst/>
              <a:latin typeface="+mn-lt"/>
              <a:ea typeface="+mn-ea"/>
              <a:cs typeface="+mn-cs"/>
            </a:endParaRPr>
          </a:p>
          <a:p>
            <a:pPr marL="6286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endParaRPr lang="en-US" sz="1200" dirty="0">
              <a:effectLst/>
              <a:latin typeface="Ubuntu" panose="020B060402020202020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3E7D8A5-5426-4650-A6D3-6075809DF4A9}" type="slidenum">
              <a:rPr lang="en-US" smtClean="0"/>
              <a:t>22</a:t>
            </a:fld>
            <a:endParaRPr lang="en-US"/>
          </a:p>
        </p:txBody>
      </p:sp>
    </p:spTree>
    <p:extLst>
      <p:ext uri="{BB962C8B-B14F-4D97-AF65-F5344CB8AC3E}">
        <p14:creationId xmlns:p14="http://schemas.microsoft.com/office/powerpoint/2010/main" val="22281250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PH" sz="1200" kern="1200" dirty="0">
                <a:solidFill>
                  <a:schemeClr val="tx1"/>
                </a:solidFill>
                <a:effectLst/>
                <a:latin typeface="+mn-lt"/>
                <a:ea typeface="+mn-ea"/>
                <a:cs typeface="+mn-cs"/>
              </a:rPr>
              <a:t>It makes us wonder if it is even possible to reduce stunting.  Global data shows that from 2000 to 2017, stunting rates fell from 32.6 to 22.2. percent.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PH"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PH" sz="1200" kern="1200" dirty="0">
                <a:solidFill>
                  <a:schemeClr val="tx1"/>
                </a:solidFill>
                <a:effectLst/>
                <a:latin typeface="+mn-lt"/>
                <a:ea typeface="+mn-ea"/>
                <a:cs typeface="+mn-cs"/>
              </a:rPr>
              <a:t>Economic improvement does not appear to result to reductions in stunting rates.  Low to middle income countries such as Mongolia, Ghana, Cote D’Ivoire, Peru and Bolivia were able to remarkably reduce stunting levels. , we’ll see that they have made remarkable reductions in stunting which shows that positive policy and program interventions can reduce stunting even when economic growth is not as progressive.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PH"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3E7D8A5-5426-4650-A6D3-6075809DF4A9}" type="slidenum">
              <a:rPr lang="en-US" smtClean="0"/>
              <a:t>23</a:t>
            </a:fld>
            <a:endParaRPr lang="en-US"/>
          </a:p>
        </p:txBody>
      </p:sp>
    </p:spTree>
    <p:extLst>
      <p:ext uri="{BB962C8B-B14F-4D97-AF65-F5344CB8AC3E}">
        <p14:creationId xmlns:p14="http://schemas.microsoft.com/office/powerpoint/2010/main" val="10689704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PH" sz="1400" kern="1200" dirty="0">
                <a:solidFill>
                  <a:schemeClr val="tx1"/>
                </a:solidFill>
                <a:effectLst/>
                <a:latin typeface="+mn-lt"/>
                <a:ea typeface="+mn-ea"/>
                <a:cs typeface="+mn-cs"/>
              </a:rPr>
              <a:t>High levels of stunting reduction have been observed when positive policy and evidence-based program interventions were brought to scale and with high level political commitment and investment.  In the case of Peru, they were able to reduce stunting from 22.9% in 2005 to 17.9% in 2010.   This is attributed to the high-level political commitment, integration of nutrition into social protection strategies and an effective behavior change strategy that increased awareness of parents about the impact of undernutrition.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PH" sz="14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PH" sz="1400" kern="1200" dirty="0">
                <a:solidFill>
                  <a:schemeClr val="tx1"/>
                </a:solidFill>
                <a:effectLst/>
                <a:latin typeface="+mn-lt"/>
                <a:ea typeface="+mn-ea"/>
                <a:cs typeface="+mn-cs"/>
              </a:rPr>
              <a:t>Similarly, Bolivia, adopted a joint programming model focused on zero undernutrition -  a multi-sectoral approach from the national to the municipal levels. They integrated the promotion of breastfeeding in the first six months and use of fortified complementary foods from 6-23 months in interventions in food and nutrition security to eradicate undernutrition in the First 1000 days.  Their strategies were supplemented with provision of clean water, sanitation, education, health care and nutrition services.  </a:t>
            </a:r>
            <a:endParaRPr lang="en-US" sz="14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PH" sz="14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a:p>
        </p:txBody>
      </p:sp>
      <p:sp>
        <p:nvSpPr>
          <p:cNvPr id="4" name="Slide Number Placeholder 3"/>
          <p:cNvSpPr>
            <a:spLocks noGrp="1"/>
          </p:cNvSpPr>
          <p:nvPr>
            <p:ph type="sldNum" sz="quarter" idx="5"/>
          </p:nvPr>
        </p:nvSpPr>
        <p:spPr/>
        <p:txBody>
          <a:bodyPr/>
          <a:lstStyle/>
          <a:p>
            <a:fld id="{A3E7D8A5-5426-4650-A6D3-6075809DF4A9}" type="slidenum">
              <a:rPr lang="en-US" smtClean="0"/>
              <a:t>24</a:t>
            </a:fld>
            <a:endParaRPr lang="en-US"/>
          </a:p>
        </p:txBody>
      </p:sp>
    </p:spTree>
    <p:extLst>
      <p:ext uri="{BB962C8B-B14F-4D97-AF65-F5344CB8AC3E}">
        <p14:creationId xmlns:p14="http://schemas.microsoft.com/office/powerpoint/2010/main" val="5155984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be able to impact on stunting, we need to understand the problem better. </a:t>
            </a:r>
            <a:r>
              <a:rPr lang="en-US" dirty="0" err="1"/>
              <a:t>Agdeppa</a:t>
            </a:r>
            <a:r>
              <a:rPr lang="en-US" dirty="0"/>
              <a:t>, et. al determined the factors that drive stunting by following the 0-23 months old children who were included in the 2003 national nutrition surveys and were also included in the 2011 survey.   The study showed that stunting increased more than double as the children reached 8-9 years into middle childhood.  About 22.1% became stunted later while 13.1% remained stunted and only 4.1% became normal. </a:t>
            </a:r>
          </a:p>
          <a:p>
            <a:endParaRPr lang="en-PH" dirty="0"/>
          </a:p>
        </p:txBody>
      </p:sp>
      <p:sp>
        <p:nvSpPr>
          <p:cNvPr id="4" name="Slide Number Placeholder 3"/>
          <p:cNvSpPr>
            <a:spLocks noGrp="1"/>
          </p:cNvSpPr>
          <p:nvPr>
            <p:ph type="sldNum" sz="quarter" idx="5"/>
          </p:nvPr>
        </p:nvSpPr>
        <p:spPr/>
        <p:txBody>
          <a:bodyPr/>
          <a:lstStyle/>
          <a:p>
            <a:fld id="{A3E7D8A5-5426-4650-A6D3-6075809DF4A9}" type="slidenum">
              <a:rPr lang="en-US" smtClean="0"/>
              <a:t>25</a:t>
            </a:fld>
            <a:endParaRPr lang="en-US"/>
          </a:p>
        </p:txBody>
      </p:sp>
    </p:spTree>
    <p:extLst>
      <p:ext uri="{BB962C8B-B14F-4D97-AF65-F5344CB8AC3E}">
        <p14:creationId xmlns:p14="http://schemas.microsoft.com/office/powerpoint/2010/main" val="37942227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factors that drove the children into stunting later on were categorized as individual factors and household factors.  Family size, birth spacing, being underweight and poor living conditions. The study however, did not find any significant factor that moved children out of stunting. </a:t>
            </a:r>
          </a:p>
          <a:p>
            <a:endParaRPr lang="en-PH" dirty="0"/>
          </a:p>
          <a:p>
            <a:endParaRPr lang="en-PH" dirty="0"/>
          </a:p>
        </p:txBody>
      </p:sp>
      <p:sp>
        <p:nvSpPr>
          <p:cNvPr id="4" name="Slide Number Placeholder 3"/>
          <p:cNvSpPr>
            <a:spLocks noGrp="1"/>
          </p:cNvSpPr>
          <p:nvPr>
            <p:ph type="sldNum" sz="quarter" idx="5"/>
          </p:nvPr>
        </p:nvSpPr>
        <p:spPr/>
        <p:txBody>
          <a:bodyPr/>
          <a:lstStyle/>
          <a:p>
            <a:fld id="{A3E7D8A5-5426-4650-A6D3-6075809DF4A9}" type="slidenum">
              <a:rPr lang="en-US" smtClean="0"/>
              <a:t>26</a:t>
            </a:fld>
            <a:endParaRPr lang="en-US"/>
          </a:p>
        </p:txBody>
      </p:sp>
    </p:spTree>
    <p:extLst>
      <p:ext uri="{BB962C8B-B14F-4D97-AF65-F5344CB8AC3E}">
        <p14:creationId xmlns:p14="http://schemas.microsoft.com/office/powerpoint/2010/main" val="5610986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studies point out that stunting is cyclical. which means that </a:t>
            </a:r>
            <a:r>
              <a:rPr lang="en-US" sz="1200" b="0" i="0" u="none" strike="noStrike" kern="1200" baseline="0" dirty="0" smtClean="0">
                <a:solidFill>
                  <a:schemeClr val="tx1"/>
                </a:solidFill>
                <a:latin typeface="+mn-lt"/>
                <a:ea typeface="+mn-ea"/>
                <a:cs typeface="+mn-cs"/>
              </a:rPr>
              <a:t>mothers who were stunted as children tend to bear stunted children </a:t>
            </a:r>
            <a:r>
              <a:rPr lang="en-US" dirty="0" smtClean="0"/>
              <a:t>and </a:t>
            </a:r>
            <a:r>
              <a:rPr lang="en-US" dirty="0"/>
              <a:t>so on and so forth.  Unless the cycle is broken, the Philippines will likely continue to have high stunting rates. The likelihood of breaking the cycle is during the first 1000 days or from conception until the child is 2 years old. </a:t>
            </a:r>
          </a:p>
          <a:p>
            <a:endParaRPr lang="en-US" dirty="0"/>
          </a:p>
        </p:txBody>
      </p:sp>
      <p:sp>
        <p:nvSpPr>
          <p:cNvPr id="4" name="Slide Number Placeholder 3"/>
          <p:cNvSpPr>
            <a:spLocks noGrp="1"/>
          </p:cNvSpPr>
          <p:nvPr>
            <p:ph type="sldNum" sz="quarter" idx="5"/>
          </p:nvPr>
        </p:nvSpPr>
        <p:spPr/>
        <p:txBody>
          <a:bodyPr/>
          <a:lstStyle/>
          <a:p>
            <a:fld id="{A3E7D8A5-5426-4650-A6D3-6075809DF4A9}" type="slidenum">
              <a:rPr lang="en-US" smtClean="0"/>
              <a:t>27</a:t>
            </a:fld>
            <a:endParaRPr lang="en-US"/>
          </a:p>
        </p:txBody>
      </p:sp>
    </p:spTree>
    <p:extLst>
      <p:ext uri="{BB962C8B-B14F-4D97-AF65-F5344CB8AC3E}">
        <p14:creationId xmlns:p14="http://schemas.microsoft.com/office/powerpoint/2010/main" val="8240800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happens in the early years that drives high stunting rates in the country? Despite economic growth and improvement in health outcomes, stunting remains high.  The recent analysis made by the </a:t>
            </a:r>
            <a:r>
              <a:rPr lang="en-US" sz="1200" kern="1200" dirty="0">
                <a:solidFill>
                  <a:schemeClr val="tx1"/>
                </a:solidFill>
                <a:effectLst/>
                <a:latin typeface="+mn-lt"/>
                <a:ea typeface="+mn-ea"/>
                <a:cs typeface="+mn-cs"/>
              </a:rPr>
              <a:t>World Bank Group identifies the factors that increase stunting rates based on data from the 2015 National Nutrition Survey.  What appears to be the drivers of stunting based on the detailed analysis are affected by factors before birth and factors after birth.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Stunting is likely to happen with poor maternal health and nutrition which is likely to result in low birth weight babies and small for gestational age baby. The risk is higher with adolescent pregnancy which is increasing in the country.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After birth factors include poor dietary diversity of children that is driven by both feeding practices and high prices of nutrition foods. Low consumption of meat, eggs and milk is associated with high levels of stunting. Most of stunted children belong to families that are moderately or severely food insecure which would explain the poor diet diversity. Infants who do not have access to clean drinking water and during the first six months are raised by single mothers have higher risk of stunting. </a:t>
            </a:r>
            <a:endParaRPr lang="en-PH"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PH"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A3E7D8A5-5426-4650-A6D3-6075809DF4A9}" type="slidenum">
              <a:rPr lang="en-US" smtClean="0"/>
              <a:t>28</a:t>
            </a:fld>
            <a:endParaRPr lang="en-US"/>
          </a:p>
        </p:txBody>
      </p:sp>
    </p:spTree>
    <p:extLst>
      <p:ext uri="{BB962C8B-B14F-4D97-AF65-F5344CB8AC3E}">
        <p14:creationId xmlns:p14="http://schemas.microsoft.com/office/powerpoint/2010/main" val="20218064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PH" sz="1200" kern="1200" dirty="0">
                <a:solidFill>
                  <a:schemeClr val="tx1"/>
                </a:solidFill>
                <a:effectLst/>
                <a:latin typeface="+mn-lt"/>
                <a:ea typeface="+mn-ea"/>
                <a:cs typeface="+mn-cs"/>
              </a:rPr>
              <a:t>It is interesting to note that previous national plans of action for nutrition, particularly for 1993-1998 and 1999-2004 have not targeted reduction in stunting but rather targeted the reductions in protein-energy malnutrition with a focus on reducing the prevalence of underweight children.  The reduction in stunting became a target in the PPAN in the succeeding planning periods to the present plan.  Targets have been very ambitious as these were aligned with international commitments such as Millennium Development Goals for 2015 and the Sustainable Development Goals for 2030.  With the current updating of the Philippine Development Plan because of the COVID-19 pandemic, the stunting targets are being reviewed. </a:t>
            </a:r>
            <a:endParaRPr lang="en-PH" dirty="0"/>
          </a:p>
        </p:txBody>
      </p:sp>
      <p:sp>
        <p:nvSpPr>
          <p:cNvPr id="4" name="Slide Number Placeholder 3"/>
          <p:cNvSpPr>
            <a:spLocks noGrp="1"/>
          </p:cNvSpPr>
          <p:nvPr>
            <p:ph type="sldNum" sz="quarter" idx="5"/>
          </p:nvPr>
        </p:nvSpPr>
        <p:spPr/>
        <p:txBody>
          <a:bodyPr/>
          <a:lstStyle/>
          <a:p>
            <a:fld id="{A3E7D8A5-5426-4650-A6D3-6075809DF4A9}" type="slidenum">
              <a:rPr lang="en-US" smtClean="0"/>
              <a:t>29</a:t>
            </a:fld>
            <a:endParaRPr lang="en-US"/>
          </a:p>
        </p:txBody>
      </p:sp>
    </p:spTree>
    <p:extLst>
      <p:ext uri="{BB962C8B-B14F-4D97-AF65-F5344CB8AC3E}">
        <p14:creationId xmlns:p14="http://schemas.microsoft.com/office/powerpoint/2010/main" val="406533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are we concerned about height?  Height is useful in terms of determining development outcomes and the result of nutrition.   Stunted means shorter than normal as compared to being wasted which is being thinner than normal. It can also happen that one is both wasted and stunted.  </a:t>
            </a:r>
            <a:endParaRPr lang="en-PH" dirty="0"/>
          </a:p>
        </p:txBody>
      </p:sp>
      <p:sp>
        <p:nvSpPr>
          <p:cNvPr id="4" name="Slide Number Placeholder 3"/>
          <p:cNvSpPr>
            <a:spLocks noGrp="1"/>
          </p:cNvSpPr>
          <p:nvPr>
            <p:ph type="sldNum" sz="quarter" idx="5"/>
          </p:nvPr>
        </p:nvSpPr>
        <p:spPr/>
        <p:txBody>
          <a:bodyPr/>
          <a:lstStyle/>
          <a:p>
            <a:fld id="{A3E7D8A5-5426-4650-A6D3-6075809DF4A9}" type="slidenum">
              <a:rPr lang="en-US" smtClean="0"/>
              <a:t>3</a:t>
            </a:fld>
            <a:endParaRPr lang="en-US"/>
          </a:p>
        </p:txBody>
      </p:sp>
    </p:spTree>
    <p:extLst>
      <p:ext uri="{BB962C8B-B14F-4D97-AF65-F5344CB8AC3E}">
        <p14:creationId xmlns:p14="http://schemas.microsoft.com/office/powerpoint/2010/main" val="40824133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A3E7D8A5-5426-4650-A6D3-6075809DF4A9}" type="slidenum">
              <a:rPr lang="en-US" smtClean="0"/>
              <a:t>30</a:t>
            </a:fld>
            <a:endParaRPr lang="en-US"/>
          </a:p>
        </p:txBody>
      </p:sp>
    </p:spTree>
    <p:extLst>
      <p:ext uri="{BB962C8B-B14F-4D97-AF65-F5344CB8AC3E}">
        <p14:creationId xmlns:p14="http://schemas.microsoft.com/office/powerpoint/2010/main" val="17914782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PPAN recommends focusing on the First 1000 Days with interventions to improve maternal health and nutrition; behavior change communication; improving food security through dietary supplementation of pregnant women in the third trimester and among 6-23 months old children and older children.  Regular growth monitoring is also key to prevent early growth faltering. </a:t>
            </a:r>
            <a:endParaRPr lang="en-PH" dirty="0"/>
          </a:p>
        </p:txBody>
      </p:sp>
      <p:sp>
        <p:nvSpPr>
          <p:cNvPr id="4" name="Slide Number Placeholder 3"/>
          <p:cNvSpPr>
            <a:spLocks noGrp="1"/>
          </p:cNvSpPr>
          <p:nvPr>
            <p:ph type="sldNum" sz="quarter" idx="5"/>
          </p:nvPr>
        </p:nvSpPr>
        <p:spPr/>
        <p:txBody>
          <a:bodyPr/>
          <a:lstStyle/>
          <a:p>
            <a:fld id="{A3E7D8A5-5426-4650-A6D3-6075809DF4A9}" type="slidenum">
              <a:rPr lang="en-US" smtClean="0"/>
              <a:t>31</a:t>
            </a:fld>
            <a:endParaRPr lang="en-US"/>
          </a:p>
        </p:txBody>
      </p:sp>
    </p:spTree>
    <p:extLst>
      <p:ext uri="{BB962C8B-B14F-4D97-AF65-F5344CB8AC3E}">
        <p14:creationId xmlns:p14="http://schemas.microsoft.com/office/powerpoint/2010/main" val="333991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 legislative measures have been passed by Congress to provide the enabling environment for nutrition.  RA 11148 or the </a:t>
            </a:r>
            <a:r>
              <a:rPr lang="en-US" dirty="0" err="1"/>
              <a:t>Kalusugan</a:t>
            </a:r>
            <a:r>
              <a:rPr lang="en-US" dirty="0"/>
              <a:t> at </a:t>
            </a:r>
            <a:r>
              <a:rPr lang="en-US" dirty="0" err="1"/>
              <a:t>Nutrisyon</a:t>
            </a:r>
            <a:r>
              <a:rPr lang="en-US" dirty="0"/>
              <a:t> ng Mag-</a:t>
            </a:r>
            <a:r>
              <a:rPr lang="en-US" dirty="0" err="1"/>
              <a:t>Nanay</a:t>
            </a:r>
            <a:r>
              <a:rPr lang="en-US" dirty="0"/>
              <a:t> Act or the First 1000 Days law provides for the scaling-up of health, nutrition and related services.  RA 11223 or the law that institutionalizes the </a:t>
            </a:r>
            <a:r>
              <a:rPr lang="en-US" dirty="0" err="1"/>
              <a:t>Pantawid</a:t>
            </a:r>
            <a:r>
              <a:rPr lang="en-US" dirty="0"/>
              <a:t> </a:t>
            </a:r>
            <a:r>
              <a:rPr lang="en-US" dirty="0" err="1"/>
              <a:t>Pamilyang</a:t>
            </a:r>
            <a:r>
              <a:rPr lang="en-US" dirty="0"/>
              <a:t> Pilipino Program includes nutrition as an objective as well. </a:t>
            </a:r>
            <a:endParaRPr lang="en-PH" dirty="0"/>
          </a:p>
        </p:txBody>
      </p:sp>
      <p:sp>
        <p:nvSpPr>
          <p:cNvPr id="4" name="Slide Number Placeholder 3"/>
          <p:cNvSpPr>
            <a:spLocks noGrp="1"/>
          </p:cNvSpPr>
          <p:nvPr>
            <p:ph type="sldNum" sz="quarter" idx="5"/>
          </p:nvPr>
        </p:nvSpPr>
        <p:spPr/>
        <p:txBody>
          <a:bodyPr/>
          <a:lstStyle/>
          <a:p>
            <a:fld id="{A3E7D8A5-5426-4650-A6D3-6075809DF4A9}" type="slidenum">
              <a:rPr lang="en-US" smtClean="0"/>
              <a:t>32</a:t>
            </a:fld>
            <a:endParaRPr lang="en-US"/>
          </a:p>
        </p:txBody>
      </p:sp>
    </p:spTree>
    <p:extLst>
      <p:ext uri="{BB962C8B-B14F-4D97-AF65-F5344CB8AC3E}">
        <p14:creationId xmlns:p14="http://schemas.microsoft.com/office/powerpoint/2010/main" val="33254026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Aside from direct interventions and </a:t>
            </a:r>
            <a:r>
              <a:rPr lang="en-US" dirty="0" err="1"/>
              <a:t>legislatio</a:t>
            </a:r>
            <a:r>
              <a:rPr lang="en-US" dirty="0"/>
              <a:t>,  the thrust has been on improving governance of nutrition programs.  A key strategy is the mobilization of local government units to invest in nutrition.  Priority provinces have also benefited from assistance in crafting local nutrition action plans with an impetus from issuances made by the DILG and DBM to require LNAPs from LGUs as part of their local development plans and annual investment plans.   Aside from government, other stakeholders are being mobilized through the Scaling Up Nutrition Movement that include the United Nations, Academe, Business Sector and Civil Society.  The PPAN too has adopted a focus on the First 1000 Days and this has been pushed with the passage of the First 1000 Days Act or RA 11148. </a:t>
            </a:r>
            <a:endParaRPr lang="en-PH" dirty="0"/>
          </a:p>
        </p:txBody>
      </p:sp>
      <p:sp>
        <p:nvSpPr>
          <p:cNvPr id="4" name="Slide Number Placeholder 3"/>
          <p:cNvSpPr>
            <a:spLocks noGrp="1"/>
          </p:cNvSpPr>
          <p:nvPr>
            <p:ph type="sldNum" sz="quarter" idx="5"/>
          </p:nvPr>
        </p:nvSpPr>
        <p:spPr/>
        <p:txBody>
          <a:bodyPr/>
          <a:lstStyle/>
          <a:p>
            <a:fld id="{A3E7D8A5-5426-4650-A6D3-6075809DF4A9}" type="slidenum">
              <a:rPr lang="en-US" smtClean="0"/>
              <a:t>33</a:t>
            </a:fld>
            <a:endParaRPr lang="en-US"/>
          </a:p>
        </p:txBody>
      </p:sp>
    </p:spTree>
    <p:extLst>
      <p:ext uri="{BB962C8B-B14F-4D97-AF65-F5344CB8AC3E}">
        <p14:creationId xmlns:p14="http://schemas.microsoft.com/office/powerpoint/2010/main" val="24358929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PH" sz="1200" kern="1200" dirty="0">
                <a:solidFill>
                  <a:schemeClr val="tx1"/>
                </a:solidFill>
                <a:effectLst/>
                <a:latin typeface="+mn-lt"/>
                <a:ea typeface="+mn-ea"/>
                <a:cs typeface="+mn-cs"/>
              </a:rPr>
              <a:t>But in order to drastically reduce stunting, we need to push harder.  We can reduce stunting if </a:t>
            </a:r>
            <a:r>
              <a:rPr lang="en-PH" sz="1200" kern="1200" dirty="0" err="1">
                <a:solidFill>
                  <a:schemeClr val="tx1"/>
                </a:solidFill>
                <a:effectLst/>
                <a:latin typeface="+mn-lt"/>
                <a:ea typeface="+mn-ea"/>
                <a:cs typeface="+mn-cs"/>
              </a:rPr>
              <a:t>sama</a:t>
            </a:r>
            <a:r>
              <a:rPr lang="en-PH" sz="1200" kern="1200" dirty="0">
                <a:solidFill>
                  <a:schemeClr val="tx1"/>
                </a:solidFill>
                <a:effectLst/>
                <a:latin typeface="+mn-lt"/>
                <a:ea typeface="+mn-ea"/>
                <a:cs typeface="+mn-cs"/>
              </a:rPr>
              <a:t> all.  Through the Nutrition Month campaign we hope to raise awareness on stunting that it is not just a health issue but an economic one as well and a major impediment to human development.  We need to push for increased investments. According to UNICEF for peso spent on health and nutrition, the return is 30 times.   Filipinos too need to realize that we are not short because it is our </a:t>
            </a:r>
            <a:r>
              <a:rPr lang="en-PH" sz="1200" kern="1200" dirty="0" err="1">
                <a:solidFill>
                  <a:schemeClr val="tx1"/>
                </a:solidFill>
                <a:effectLst/>
                <a:latin typeface="+mn-lt"/>
                <a:ea typeface="+mn-ea"/>
                <a:cs typeface="+mn-cs"/>
              </a:rPr>
              <a:t>lahi</a:t>
            </a:r>
            <a:r>
              <a:rPr lang="en-PH" sz="1200" kern="1200" dirty="0">
                <a:solidFill>
                  <a:schemeClr val="tx1"/>
                </a:solidFill>
                <a:effectLst/>
                <a:latin typeface="+mn-lt"/>
                <a:ea typeface="+mn-ea"/>
                <a:cs typeface="+mn-cs"/>
              </a:rPr>
              <a:t>. There should be no forever in stunting.  A whole of government approach is needed because the problem extends beyond the health and nutrition sector but also in agriculture, gender and development, education, local governance and so on. </a:t>
            </a:r>
          </a:p>
        </p:txBody>
      </p:sp>
      <p:sp>
        <p:nvSpPr>
          <p:cNvPr id="4" name="Slide Number Placeholder 3"/>
          <p:cNvSpPr>
            <a:spLocks noGrp="1"/>
          </p:cNvSpPr>
          <p:nvPr>
            <p:ph type="sldNum" sz="quarter" idx="5"/>
          </p:nvPr>
        </p:nvSpPr>
        <p:spPr/>
        <p:txBody>
          <a:bodyPr/>
          <a:lstStyle/>
          <a:p>
            <a:fld id="{A3E7D8A5-5426-4650-A6D3-6075809DF4A9}" type="slidenum">
              <a:rPr lang="en-US" smtClean="0"/>
              <a:t>34</a:t>
            </a:fld>
            <a:endParaRPr lang="en-US" dirty="0"/>
          </a:p>
        </p:txBody>
      </p:sp>
    </p:spTree>
    <p:extLst>
      <p:ext uri="{BB962C8B-B14F-4D97-AF65-F5344CB8AC3E}">
        <p14:creationId xmlns:p14="http://schemas.microsoft.com/office/powerpoint/2010/main" val="22151408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need to address the gaps based on the analysis of the drivers of stunting. Significant reduction in stunting would occur when there are improvements in the health and nutrition of pregnant women and adolescents and in food security and diversity. Pregnant adolescents and women should have access to nutrition and health services to improve birth outcomes as well as responsible parenting to manage fertility.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Children must also have access to a variety of foods especially those that rich in protein such as meat, fish, poultry and eggs. This will entail improving access and availability of nutritious food.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Attention should also be given to ensure that households have access to clean drinking water supply and sanitation and wastewater systems. </a:t>
            </a:r>
            <a:endParaRPr lang="en-PH"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3E7D8A5-5426-4650-A6D3-6075809DF4A9}" type="slidenum">
              <a:rPr lang="en-US" smtClean="0"/>
              <a:t>35</a:t>
            </a:fld>
            <a:endParaRPr lang="en-US" dirty="0"/>
          </a:p>
        </p:txBody>
      </p:sp>
    </p:spTree>
    <p:extLst>
      <p:ext uri="{BB962C8B-B14F-4D97-AF65-F5344CB8AC3E}">
        <p14:creationId xmlns:p14="http://schemas.microsoft.com/office/powerpoint/2010/main" val="6413002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2020 Nutrition Month celebration highlights the importance of preventing stunting through a multi-sectoral approach.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 are some key actions to prevent stunting: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mothers and family members especially to bring their child for growth monitoring. They should remember these numbers – 80 centimeters at 2 and 110 at 5.  Promote, protect and support breastfeeding and provide complementary food that includes animal-source protein. </a:t>
            </a:r>
          </a:p>
          <a:p>
            <a:endParaRPr lang="en-US" dirty="0"/>
          </a:p>
        </p:txBody>
      </p:sp>
      <p:sp>
        <p:nvSpPr>
          <p:cNvPr id="4" name="Slide Number Placeholder 3"/>
          <p:cNvSpPr>
            <a:spLocks noGrp="1"/>
          </p:cNvSpPr>
          <p:nvPr>
            <p:ph type="sldNum" sz="quarter" idx="5"/>
          </p:nvPr>
        </p:nvSpPr>
        <p:spPr/>
        <p:txBody>
          <a:bodyPr/>
          <a:lstStyle/>
          <a:p>
            <a:fld id="{A3E7D8A5-5426-4650-A6D3-6075809DF4A9}" type="slidenum">
              <a:rPr lang="en-US" smtClean="0"/>
              <a:t>36</a:t>
            </a:fld>
            <a:endParaRPr lang="en-US"/>
          </a:p>
        </p:txBody>
      </p:sp>
    </p:spTree>
    <p:extLst>
      <p:ext uri="{BB962C8B-B14F-4D97-AF65-F5344CB8AC3E}">
        <p14:creationId xmlns:p14="http://schemas.microsoft.com/office/powerpoint/2010/main" val="37097929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prevent teen pregnancy and provide support to single mothers as they are more likely to have stunted children. </a:t>
            </a:r>
          </a:p>
        </p:txBody>
      </p:sp>
      <p:sp>
        <p:nvSpPr>
          <p:cNvPr id="4" name="Slide Number Placeholder 3"/>
          <p:cNvSpPr>
            <a:spLocks noGrp="1"/>
          </p:cNvSpPr>
          <p:nvPr>
            <p:ph type="sldNum" sz="quarter" idx="5"/>
          </p:nvPr>
        </p:nvSpPr>
        <p:spPr/>
        <p:txBody>
          <a:bodyPr/>
          <a:lstStyle/>
          <a:p>
            <a:fld id="{A3E7D8A5-5426-4650-A6D3-6075809DF4A9}" type="slidenum">
              <a:rPr lang="en-US" smtClean="0"/>
              <a:t>37</a:t>
            </a:fld>
            <a:endParaRPr lang="en-US"/>
          </a:p>
        </p:txBody>
      </p:sp>
    </p:spTree>
    <p:extLst>
      <p:ext uri="{BB962C8B-B14F-4D97-AF65-F5344CB8AC3E}">
        <p14:creationId xmlns:p14="http://schemas.microsoft.com/office/powerpoint/2010/main" val="5134303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Actions from the community should include actions that scale-up the first 1000 days. </a:t>
            </a:r>
          </a:p>
        </p:txBody>
      </p:sp>
      <p:sp>
        <p:nvSpPr>
          <p:cNvPr id="4" name="Slide Number Placeholder 3"/>
          <p:cNvSpPr>
            <a:spLocks noGrp="1"/>
          </p:cNvSpPr>
          <p:nvPr>
            <p:ph type="sldNum" sz="quarter" idx="5"/>
          </p:nvPr>
        </p:nvSpPr>
        <p:spPr/>
        <p:txBody>
          <a:bodyPr/>
          <a:lstStyle/>
          <a:p>
            <a:fld id="{A3E7D8A5-5426-4650-A6D3-6075809DF4A9}" type="slidenum">
              <a:rPr lang="en-US" smtClean="0"/>
              <a:t>38</a:t>
            </a:fld>
            <a:endParaRPr lang="en-US"/>
          </a:p>
        </p:txBody>
      </p:sp>
    </p:spTree>
    <p:extLst>
      <p:ext uri="{BB962C8B-B14F-4D97-AF65-F5344CB8AC3E}">
        <p14:creationId xmlns:p14="http://schemas.microsoft.com/office/powerpoint/2010/main" val="36242405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Actions from government include…</a:t>
            </a:r>
          </a:p>
          <a:p>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strike="noStrike" kern="1200" dirty="0">
                <a:solidFill>
                  <a:schemeClr val="tx1"/>
                </a:solidFill>
                <a:effectLst/>
                <a:latin typeface="+mn-lt"/>
                <a:ea typeface="+mn-ea"/>
                <a:cs typeface="+mn-cs"/>
              </a:rPr>
              <a:t>The local governments to ensure that nutrition action plans of LGUs are aligned with the PPAN and budgeted.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strike="noStrike" kern="1200" dirty="0">
                <a:solidFill>
                  <a:schemeClr val="tx1"/>
                </a:solidFill>
                <a:effectLst/>
                <a:latin typeface="+mn-lt"/>
                <a:ea typeface="+mn-ea"/>
                <a:cs typeface="+mn-cs"/>
              </a:rPr>
              <a:t>National and regional agencies to review and update sectoral programs to have an impact on nutrition.  For example, the </a:t>
            </a:r>
            <a:r>
              <a:rPr lang="en-US" sz="1200" i="1" u="none" strike="noStrike" kern="1200" dirty="0" err="1">
                <a:solidFill>
                  <a:schemeClr val="tx1"/>
                </a:solidFill>
                <a:effectLst/>
                <a:latin typeface="+mn-lt"/>
                <a:ea typeface="+mn-ea"/>
                <a:cs typeface="+mn-cs"/>
              </a:rPr>
              <a:t>Pantawid</a:t>
            </a:r>
            <a:r>
              <a:rPr lang="en-US" sz="1200" i="1" u="none" strike="noStrike" kern="1200" dirty="0">
                <a:solidFill>
                  <a:schemeClr val="tx1"/>
                </a:solidFill>
                <a:effectLst/>
                <a:latin typeface="+mn-lt"/>
                <a:ea typeface="+mn-ea"/>
                <a:cs typeface="+mn-cs"/>
              </a:rPr>
              <a:t> </a:t>
            </a:r>
            <a:r>
              <a:rPr lang="en-US" sz="1200" i="1" u="none" strike="noStrike" kern="1200" dirty="0" err="1">
                <a:solidFill>
                  <a:schemeClr val="tx1"/>
                </a:solidFill>
                <a:effectLst/>
                <a:latin typeface="+mn-lt"/>
                <a:ea typeface="+mn-ea"/>
                <a:cs typeface="+mn-cs"/>
              </a:rPr>
              <a:t>Pamilya</a:t>
            </a:r>
            <a:r>
              <a:rPr lang="en-US" sz="1200" i="1" u="none" strike="noStrike" kern="1200" dirty="0">
                <a:solidFill>
                  <a:schemeClr val="tx1"/>
                </a:solidFill>
                <a:effectLst/>
                <a:latin typeface="+mn-lt"/>
                <a:ea typeface="+mn-ea"/>
                <a:cs typeface="+mn-cs"/>
              </a:rPr>
              <a:t> Pilipino </a:t>
            </a:r>
            <a:r>
              <a:rPr lang="en-US" sz="1200" u="none" strike="noStrike" kern="1200" dirty="0">
                <a:solidFill>
                  <a:schemeClr val="tx1"/>
                </a:solidFill>
                <a:effectLst/>
                <a:latin typeface="+mn-lt"/>
                <a:ea typeface="+mn-ea"/>
                <a:cs typeface="+mn-cs"/>
              </a:rPr>
              <a:t>Program can impact on stunting with the inclusion of families with pregnant adolescents and women and children 0-24 months.  The Family Development Sessions can also contribute with the inclusion of nutrition topics particularly on the first 1000 days. The agriculture sector to ensure access to affordable nutritious food so that families can feed their child varied diet.  </a:t>
            </a:r>
          </a:p>
          <a:p>
            <a:endParaRPr lang="en-PH" dirty="0"/>
          </a:p>
        </p:txBody>
      </p:sp>
      <p:sp>
        <p:nvSpPr>
          <p:cNvPr id="4" name="Slide Number Placeholder 3"/>
          <p:cNvSpPr>
            <a:spLocks noGrp="1"/>
          </p:cNvSpPr>
          <p:nvPr>
            <p:ph type="sldNum" sz="quarter" idx="5"/>
          </p:nvPr>
        </p:nvSpPr>
        <p:spPr/>
        <p:txBody>
          <a:bodyPr/>
          <a:lstStyle/>
          <a:p>
            <a:fld id="{A3E7D8A5-5426-4650-A6D3-6075809DF4A9}" type="slidenum">
              <a:rPr lang="en-US" smtClean="0"/>
              <a:t>39</a:t>
            </a:fld>
            <a:endParaRPr lang="en-US"/>
          </a:p>
        </p:txBody>
      </p:sp>
    </p:spTree>
    <p:extLst>
      <p:ext uri="{BB962C8B-B14F-4D97-AF65-F5344CB8AC3E}">
        <p14:creationId xmlns:p14="http://schemas.microsoft.com/office/powerpoint/2010/main" val="1015179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PH" sz="1400" dirty="0"/>
              <a:t>Most people think that we Filipinos are just naturally short.  A father or mother might say that their son is short because </a:t>
            </a:r>
            <a:r>
              <a:rPr lang="en-PH" sz="1400" i="1" dirty="0" err="1"/>
              <a:t>nasa</a:t>
            </a:r>
            <a:r>
              <a:rPr lang="en-PH" sz="1400" i="1" dirty="0"/>
              <a:t> </a:t>
            </a:r>
            <a:r>
              <a:rPr lang="en-PH" sz="1400" i="1" dirty="0" err="1"/>
              <a:t>lahi</a:t>
            </a:r>
            <a:r>
              <a:rPr lang="en-PH" sz="1400" i="1" dirty="0"/>
              <a:t> </a:t>
            </a:r>
            <a:r>
              <a:rPr lang="en-PH" sz="1400" i="1" dirty="0" err="1"/>
              <a:t>namin</a:t>
            </a:r>
            <a:r>
              <a:rPr lang="en-PH" sz="1400" i="1" dirty="0"/>
              <a:t> </a:t>
            </a:r>
            <a:r>
              <a:rPr lang="en-PH" sz="1400" i="0" dirty="0"/>
              <a:t>or it is in our genes.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PH" sz="1400" i="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PH" sz="1400" dirty="0"/>
              <a:t>How about you, do you think that stunting is hereditary? (pause) Are Filipino children naturally born short? (pause)</a:t>
            </a:r>
          </a:p>
          <a:p>
            <a:pPr marL="0" indent="0">
              <a:buFont typeface="Arial" panose="020B0604020202020204" pitchFamily="34" charset="0"/>
              <a:buNone/>
            </a:pPr>
            <a:r>
              <a:rPr lang="en-US" sz="1400" dirty="0"/>
              <a:t>True or false?</a:t>
            </a:r>
          </a:p>
          <a:p>
            <a:pPr marL="171450" indent="-171450">
              <a:buFont typeface="Arial" panose="020B0604020202020204" pitchFamily="34" charset="0"/>
              <a:buChar char="•"/>
            </a:pP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A3E7D8A5-5426-4650-A6D3-6075809DF4A9}" type="slidenum">
              <a:rPr lang="en-US" smtClean="0"/>
              <a:t>4</a:t>
            </a:fld>
            <a:endParaRPr lang="en-US"/>
          </a:p>
        </p:txBody>
      </p:sp>
    </p:spTree>
    <p:extLst>
      <p:ext uri="{BB962C8B-B14F-4D97-AF65-F5344CB8AC3E}">
        <p14:creationId xmlns:p14="http://schemas.microsoft.com/office/powerpoint/2010/main" val="40767367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Implement the First 1000 Days law by scaling up interventions for adolescent females, pregnant and lactating women and children 0-24 months old.  LGUs to ensure that they have the capacity to generate data on stunting and to monitor the height of children to prevent growth faltering. </a:t>
            </a:r>
            <a:endParaRPr lang="en-PH" dirty="0"/>
          </a:p>
        </p:txBody>
      </p:sp>
      <p:sp>
        <p:nvSpPr>
          <p:cNvPr id="4" name="Slide Number Placeholder 3"/>
          <p:cNvSpPr>
            <a:spLocks noGrp="1"/>
          </p:cNvSpPr>
          <p:nvPr>
            <p:ph type="sldNum" sz="quarter" idx="5"/>
          </p:nvPr>
        </p:nvSpPr>
        <p:spPr/>
        <p:txBody>
          <a:bodyPr/>
          <a:lstStyle/>
          <a:p>
            <a:fld id="{A3E7D8A5-5426-4650-A6D3-6075809DF4A9}" type="slidenum">
              <a:rPr lang="en-US" smtClean="0"/>
              <a:t>40</a:t>
            </a:fld>
            <a:endParaRPr lang="en-US"/>
          </a:p>
        </p:txBody>
      </p:sp>
    </p:spTree>
    <p:extLst>
      <p:ext uri="{BB962C8B-B14F-4D97-AF65-F5344CB8AC3E}">
        <p14:creationId xmlns:p14="http://schemas.microsoft.com/office/powerpoint/2010/main" val="41598418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Actions from the academe can be through online and can be beyond July as classes are deferred in the meantime. </a:t>
            </a:r>
          </a:p>
        </p:txBody>
      </p:sp>
      <p:sp>
        <p:nvSpPr>
          <p:cNvPr id="4" name="Slide Number Placeholder 3"/>
          <p:cNvSpPr>
            <a:spLocks noGrp="1"/>
          </p:cNvSpPr>
          <p:nvPr>
            <p:ph type="sldNum" sz="quarter" idx="5"/>
          </p:nvPr>
        </p:nvSpPr>
        <p:spPr/>
        <p:txBody>
          <a:bodyPr/>
          <a:lstStyle/>
          <a:p>
            <a:fld id="{A3E7D8A5-5426-4650-A6D3-6075809DF4A9}" type="slidenum">
              <a:rPr lang="en-US" smtClean="0"/>
              <a:t>41</a:t>
            </a:fld>
            <a:endParaRPr lang="en-US"/>
          </a:p>
        </p:txBody>
      </p:sp>
    </p:spTree>
    <p:extLst>
      <p:ext uri="{BB962C8B-B14F-4D97-AF65-F5344CB8AC3E}">
        <p14:creationId xmlns:p14="http://schemas.microsoft.com/office/powerpoint/2010/main" val="20434557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Government cannot do it alone and so we count on the private sector to complement government efforts in scaling up first 1000 days interventions. </a:t>
            </a:r>
          </a:p>
        </p:txBody>
      </p:sp>
      <p:sp>
        <p:nvSpPr>
          <p:cNvPr id="4" name="Slide Number Placeholder 3"/>
          <p:cNvSpPr>
            <a:spLocks noGrp="1"/>
          </p:cNvSpPr>
          <p:nvPr>
            <p:ph type="sldNum" sz="quarter" idx="5"/>
          </p:nvPr>
        </p:nvSpPr>
        <p:spPr/>
        <p:txBody>
          <a:bodyPr/>
          <a:lstStyle/>
          <a:p>
            <a:fld id="{A3E7D8A5-5426-4650-A6D3-6075809DF4A9}" type="slidenum">
              <a:rPr lang="en-US" smtClean="0"/>
              <a:t>42</a:t>
            </a:fld>
            <a:endParaRPr lang="en-US"/>
          </a:p>
        </p:txBody>
      </p:sp>
    </p:spTree>
    <p:extLst>
      <p:ext uri="{BB962C8B-B14F-4D97-AF65-F5344CB8AC3E}">
        <p14:creationId xmlns:p14="http://schemas.microsoft.com/office/powerpoint/2010/main" val="34360763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are in a pandemic and a health emergency, we should continue to prioritize nutrition because good nutrition is key to build immunity and resilience; we need to ensure food and nutrition security to prevent widespread hunger and third continue services on the First 1000 days while maintaining health protocols.  </a:t>
            </a:r>
          </a:p>
        </p:txBody>
      </p:sp>
      <p:sp>
        <p:nvSpPr>
          <p:cNvPr id="4" name="Slide Number Placeholder 3"/>
          <p:cNvSpPr>
            <a:spLocks noGrp="1"/>
          </p:cNvSpPr>
          <p:nvPr>
            <p:ph type="sldNum" sz="quarter" idx="5"/>
          </p:nvPr>
        </p:nvSpPr>
        <p:spPr/>
        <p:txBody>
          <a:bodyPr/>
          <a:lstStyle/>
          <a:p>
            <a:fld id="{A3E7D8A5-5426-4650-A6D3-6075809DF4A9}" type="slidenum">
              <a:rPr lang="en-US" smtClean="0"/>
              <a:t>43</a:t>
            </a:fld>
            <a:endParaRPr lang="en-US"/>
          </a:p>
        </p:txBody>
      </p:sp>
    </p:spTree>
    <p:extLst>
      <p:ext uri="{BB962C8B-B14F-4D97-AF65-F5344CB8AC3E}">
        <p14:creationId xmlns:p14="http://schemas.microsoft.com/office/powerpoint/2010/main" val="27796017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And as I close, here is our call this Nutrition Month. Be one with us  to ensure the SANA TALL, kaya SAMA ALL. Here are some ways to support the Nutrition Month campaign  </a:t>
            </a:r>
            <a:r>
              <a:rPr lang="en-US" dirty="0"/>
              <a:t>while adhering to health protocols</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3E7D8A5-5426-4650-A6D3-6075809DF4A9}" type="slidenum">
              <a:rPr lang="en-US" smtClean="0"/>
              <a:t>44</a:t>
            </a:fld>
            <a:endParaRPr lang="en-US"/>
          </a:p>
        </p:txBody>
      </p:sp>
    </p:spTree>
    <p:extLst>
      <p:ext uri="{BB962C8B-B14F-4D97-AF65-F5344CB8AC3E}">
        <p14:creationId xmlns:p14="http://schemas.microsoft.com/office/powerpoint/2010/main" val="29775368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And for more information, please check our contact details.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Thank you for listening.  Happy Nutrition Month and keep safe and have a good day. </a:t>
            </a:r>
          </a:p>
          <a:p>
            <a:pPr marL="171450" indent="-171450">
              <a:buFont typeface="Arial" panose="020B0604020202020204" pitchFamily="34" charset="0"/>
              <a:buChar char="•"/>
            </a:pPr>
            <a:endParaRPr lang="en-PH" dirty="0"/>
          </a:p>
        </p:txBody>
      </p:sp>
      <p:sp>
        <p:nvSpPr>
          <p:cNvPr id="4" name="Slide Number Placeholder 3"/>
          <p:cNvSpPr>
            <a:spLocks noGrp="1"/>
          </p:cNvSpPr>
          <p:nvPr>
            <p:ph type="sldNum" sz="quarter" idx="5"/>
          </p:nvPr>
        </p:nvSpPr>
        <p:spPr/>
        <p:txBody>
          <a:bodyPr/>
          <a:lstStyle/>
          <a:p>
            <a:fld id="{A3E7D8A5-5426-4650-A6D3-6075809DF4A9}" type="slidenum">
              <a:rPr lang="en-US" smtClean="0"/>
              <a:t>45</a:t>
            </a:fld>
            <a:endParaRPr lang="en-US"/>
          </a:p>
        </p:txBody>
      </p:sp>
    </p:spTree>
    <p:extLst>
      <p:ext uri="{BB962C8B-B14F-4D97-AF65-F5344CB8AC3E}">
        <p14:creationId xmlns:p14="http://schemas.microsoft.com/office/powerpoint/2010/main" val="3131573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is data to compare Filipinos from other nationalities.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PH" sz="1200" b="0" i="0" kern="1200" dirty="0">
                <a:solidFill>
                  <a:schemeClr val="tx1"/>
                </a:solidFill>
                <a:effectLst/>
                <a:latin typeface="+mn-lt"/>
                <a:ea typeface="+mn-ea"/>
                <a:cs typeface="+mn-cs"/>
              </a:rPr>
              <a:t>The NCD Risk Factor Collaboration (NCD-</a:t>
            </a:r>
            <a:r>
              <a:rPr lang="en-PH" sz="1200" b="0" i="0" kern="1200" dirty="0" err="1">
                <a:solidFill>
                  <a:schemeClr val="tx1"/>
                </a:solidFill>
                <a:effectLst/>
                <a:latin typeface="+mn-lt"/>
                <a:ea typeface="+mn-ea"/>
                <a:cs typeface="+mn-cs"/>
              </a:rPr>
              <a:t>RisC</a:t>
            </a:r>
            <a:r>
              <a:rPr lang="en-PH" sz="1200" b="0" i="0" kern="1200" dirty="0">
                <a:solidFill>
                  <a:schemeClr val="tx1"/>
                </a:solidFill>
                <a:effectLst/>
                <a:latin typeface="+mn-lt"/>
                <a:ea typeface="+mn-ea"/>
                <a:cs typeface="+mn-cs"/>
              </a:rPr>
              <a:t>), a network of health scientists around the world that provides rigorous and timely data on major risk factors for non-communicable diseases for all of the world’s countries, compiled the mean or average height of men and women from different countries in the last 100 years.  When I start the data visualization, take note of the red line which is the mean height of the Philippines. The one on top is data for women and the one below is data for men from 1986 to 1996.  </a:t>
            </a:r>
            <a:endParaRPr lang="en-PH" dirty="0"/>
          </a:p>
          <a:p>
            <a:endParaRPr lang="en-US" dirty="0"/>
          </a:p>
          <a:p>
            <a:r>
              <a:rPr lang="en-US" dirty="0"/>
              <a:t>Now watch… (click picture then click play arrow at the bottom to start animation). </a:t>
            </a:r>
          </a:p>
          <a:p>
            <a:endParaRPr lang="en-US" dirty="0"/>
          </a:p>
          <a:p>
            <a:r>
              <a:rPr lang="en-US" dirty="0"/>
              <a:t>While playing,  note that as years pass, other nationals are actually growing taller. But the Philippines? So, are Filipinos short because we are naturally short? </a:t>
            </a:r>
          </a:p>
        </p:txBody>
      </p:sp>
      <p:sp>
        <p:nvSpPr>
          <p:cNvPr id="4" name="Slide Number Placeholder 3"/>
          <p:cNvSpPr>
            <a:spLocks noGrp="1"/>
          </p:cNvSpPr>
          <p:nvPr>
            <p:ph type="sldNum" sz="quarter" idx="5"/>
          </p:nvPr>
        </p:nvSpPr>
        <p:spPr/>
        <p:txBody>
          <a:bodyPr/>
          <a:lstStyle/>
          <a:p>
            <a:fld id="{A3E7D8A5-5426-4650-A6D3-6075809DF4A9}" type="slidenum">
              <a:rPr lang="en-US" smtClean="0"/>
              <a:t>5</a:t>
            </a:fld>
            <a:endParaRPr lang="en-US"/>
          </a:p>
        </p:txBody>
      </p:sp>
    </p:spTree>
    <p:extLst>
      <p:ext uri="{BB962C8B-B14F-4D97-AF65-F5344CB8AC3E}">
        <p14:creationId xmlns:p14="http://schemas.microsoft.com/office/powerpoint/2010/main" val="4030353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are some nationalities taller than others?  Let’s watch this video.  </a:t>
            </a:r>
          </a:p>
          <a:p>
            <a:endParaRPr lang="en-US" dirty="0"/>
          </a:p>
          <a:p>
            <a:r>
              <a:rPr lang="en-US" dirty="0"/>
              <a:t>(After video is shown).</a:t>
            </a:r>
          </a:p>
          <a:p>
            <a:endParaRPr lang="en-US" dirty="0"/>
          </a:p>
          <a:p>
            <a:r>
              <a:rPr lang="en-US" dirty="0"/>
              <a:t>Height among races is not static and therefore genes do not have much to do with it.  We can become taller and nutrition, better health and sanitation have something to do with it. </a:t>
            </a:r>
            <a:endParaRPr lang="en-PH" dirty="0"/>
          </a:p>
        </p:txBody>
      </p:sp>
      <p:sp>
        <p:nvSpPr>
          <p:cNvPr id="4" name="Slide Number Placeholder 3"/>
          <p:cNvSpPr>
            <a:spLocks noGrp="1"/>
          </p:cNvSpPr>
          <p:nvPr>
            <p:ph type="sldNum" sz="quarter" idx="5"/>
          </p:nvPr>
        </p:nvSpPr>
        <p:spPr/>
        <p:txBody>
          <a:bodyPr/>
          <a:lstStyle/>
          <a:p>
            <a:fld id="{A3E7D8A5-5426-4650-A6D3-6075809DF4A9}" type="slidenum">
              <a:rPr lang="en-US" smtClean="0"/>
              <a:t>6</a:t>
            </a:fld>
            <a:endParaRPr lang="en-US"/>
          </a:p>
        </p:txBody>
      </p:sp>
    </p:spTree>
    <p:extLst>
      <p:ext uri="{BB962C8B-B14F-4D97-AF65-F5344CB8AC3E}">
        <p14:creationId xmlns:p14="http://schemas.microsoft.com/office/powerpoint/2010/main" val="2499909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0000"/>
                </a:solidFill>
                <a:latin typeface="Ubuntu"/>
              </a:rPr>
              <a:t>We talked about adult height.  Evidence shows that adult height is influenced by height while still inside the womb and in the early years.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0000"/>
                </a:solidFill>
                <a:latin typeface="Ubuntu"/>
              </a:rPr>
              <a:t>So why are Filipinos short? But first let us define stunting. When we refer to stunting or linear growth failure, we define it </a:t>
            </a:r>
            <a:r>
              <a:rPr lang="en-PH" sz="1400" kern="1200" dirty="0">
                <a:solidFill>
                  <a:schemeClr val="tx1"/>
                </a:solidFill>
                <a:effectLst/>
                <a:latin typeface="+mn-lt"/>
                <a:ea typeface="+mn-ea"/>
                <a:cs typeface="+mn-cs"/>
              </a:rPr>
              <a:t>as the percentage of children aged 0 to 59 months (under 5 years old) whose height for age is below -2 standard deviation (moderate and severe stunting) and -3 standard deviations (severe stunting) from the median of the World Health Organization (WHO) child growth standards [9, 10].  Quite a mouthful especially those who hate statistics or math.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PH" sz="1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0000"/>
                </a:solidFill>
                <a:latin typeface="Ubuntu"/>
              </a:rPr>
              <a:t>Simply put, it is being short for one’s age when compared to a standard which is the WHO Child Growth Standards.  The standards are a result of very extensive multi-country study on child growth patterns which showed that children </a:t>
            </a:r>
            <a:r>
              <a:rPr lang="en-PH" sz="1200" kern="1200" dirty="0">
                <a:solidFill>
                  <a:schemeClr val="tx1"/>
                </a:solidFill>
                <a:effectLst/>
                <a:latin typeface="+mn-lt"/>
                <a:ea typeface="+mn-ea"/>
                <a:cs typeface="+mn-cs"/>
              </a:rPr>
              <a:t>anywhere in the world will experience the same growth potential when provided with the same optimum care.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PH"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0000"/>
                </a:solidFill>
                <a:latin typeface="Ubuntu"/>
              </a:rPr>
              <a:t>This also clarifies that stunting in our context is for children and not for adults.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000000"/>
              </a:solidFill>
              <a:latin typeface="Ubuntu"/>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000000"/>
              </a:solidFill>
              <a:latin typeface="Ubuntu"/>
            </a:endParaRPr>
          </a:p>
          <a:p>
            <a:endParaRPr lang="en-US" dirty="0"/>
          </a:p>
        </p:txBody>
      </p:sp>
      <p:sp>
        <p:nvSpPr>
          <p:cNvPr id="4" name="Slide Number Placeholder 3"/>
          <p:cNvSpPr>
            <a:spLocks noGrp="1"/>
          </p:cNvSpPr>
          <p:nvPr>
            <p:ph type="sldNum" sz="quarter" idx="5"/>
          </p:nvPr>
        </p:nvSpPr>
        <p:spPr/>
        <p:txBody>
          <a:bodyPr/>
          <a:lstStyle/>
          <a:p>
            <a:fld id="{A3E7D8A5-5426-4650-A6D3-6075809DF4A9}" type="slidenum">
              <a:rPr lang="en-US" smtClean="0"/>
              <a:t>7</a:t>
            </a:fld>
            <a:endParaRPr lang="en-US"/>
          </a:p>
        </p:txBody>
      </p:sp>
    </p:spTree>
    <p:extLst>
      <p:ext uri="{BB962C8B-B14F-4D97-AF65-F5344CB8AC3E}">
        <p14:creationId xmlns:p14="http://schemas.microsoft.com/office/powerpoint/2010/main" val="14480833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PH" sz="1200" kern="1200" dirty="0">
                <a:solidFill>
                  <a:schemeClr val="tx1"/>
                </a:solidFill>
                <a:effectLst/>
                <a:latin typeface="+mn-lt"/>
                <a:ea typeface="+mn-ea"/>
                <a:cs typeface="+mn-cs"/>
              </a:rPr>
              <a:t>Based on the WHO Growth Standards, an average boy should have reached a height of 110 cm when he is 5 years old.  When his height is between 96.1 cm to 110.7 cm, then he is considered to have moderate stunting. If his height measures less than 96.1 cm., he would be classified as severely stunted.  For girls, it is the same but slightly lower by about a centimeter.  </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endParaRPr lang="en-PH" dirty="0"/>
          </a:p>
        </p:txBody>
      </p:sp>
      <p:sp>
        <p:nvSpPr>
          <p:cNvPr id="4" name="Slide Number Placeholder 3"/>
          <p:cNvSpPr>
            <a:spLocks noGrp="1"/>
          </p:cNvSpPr>
          <p:nvPr>
            <p:ph type="sldNum" sz="quarter" idx="5"/>
          </p:nvPr>
        </p:nvSpPr>
        <p:spPr/>
        <p:txBody>
          <a:bodyPr/>
          <a:lstStyle/>
          <a:p>
            <a:fld id="{A3E7D8A5-5426-4650-A6D3-6075809DF4A9}" type="slidenum">
              <a:rPr lang="en-US" smtClean="0"/>
              <a:t>8</a:t>
            </a:fld>
            <a:endParaRPr lang="en-US"/>
          </a:p>
        </p:txBody>
      </p:sp>
    </p:spTree>
    <p:extLst>
      <p:ext uri="{BB962C8B-B14F-4D97-AF65-F5344CB8AC3E}">
        <p14:creationId xmlns:p14="http://schemas.microsoft.com/office/powerpoint/2010/main" val="42848653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defRPr/>
            </a:pPr>
            <a:r>
              <a:rPr lang="en-PH" sz="1400" dirty="0"/>
              <a:t>How should we view stunting?  Stunting reflects the cumulative effects of undernutrition and infections since and even before birth which can be interpreted as an indication of poor environmental conditions or long-term restriction of a child’s growth potential. </a:t>
            </a:r>
            <a:endParaRPr lang="en-PH" sz="1400" kern="1200" dirty="0">
              <a:solidFill>
                <a:schemeClr val="tx1"/>
              </a:solidFill>
              <a:effectLst/>
              <a:latin typeface="+mn-lt"/>
              <a:ea typeface="+mn-ea"/>
              <a:cs typeface="+mn-cs"/>
            </a:endParaRPr>
          </a:p>
          <a:p>
            <a:pPr marL="0" lvl="0" indent="0">
              <a:buFont typeface="Arial" panose="020B0604020202020204" pitchFamily="34" charset="0"/>
              <a:buNone/>
              <a:defRPr/>
            </a:pPr>
            <a:endParaRPr lang="en-PH" sz="1400" kern="1200" dirty="0">
              <a:solidFill>
                <a:schemeClr val="tx1"/>
              </a:solidFill>
              <a:effectLst/>
              <a:latin typeface="+mn-lt"/>
              <a:ea typeface="+mn-ea"/>
              <a:cs typeface="+mn-cs"/>
            </a:endParaRPr>
          </a:p>
          <a:p>
            <a:pPr marL="0" lvl="0" indent="0">
              <a:buFont typeface="Arial" panose="020B0604020202020204" pitchFamily="34" charset="0"/>
              <a:buNone/>
              <a:defRPr/>
            </a:pPr>
            <a:r>
              <a:rPr lang="en-PH" sz="1400" kern="1200" dirty="0">
                <a:solidFill>
                  <a:schemeClr val="tx1"/>
                </a:solidFill>
                <a:effectLst/>
                <a:latin typeface="+mn-lt"/>
                <a:ea typeface="+mn-ea"/>
                <a:cs typeface="+mn-cs"/>
              </a:rPr>
              <a:t>Stunting reflects long-term outcomes, such as frequent and high disease burden, limited access to food supply, poor feeding practices and/or low household economic status in a population. </a:t>
            </a:r>
            <a:r>
              <a:rPr lang="en-PH" sz="1400" dirty="0"/>
              <a:t> Thus, stunting is more of a population-based indicator. </a:t>
            </a:r>
            <a:endParaRPr lang="en-US" sz="1400" dirty="0"/>
          </a:p>
        </p:txBody>
      </p:sp>
      <p:sp>
        <p:nvSpPr>
          <p:cNvPr id="4" name="Slide Number Placeholder 3"/>
          <p:cNvSpPr>
            <a:spLocks noGrp="1"/>
          </p:cNvSpPr>
          <p:nvPr>
            <p:ph type="sldNum" sz="quarter" idx="5"/>
          </p:nvPr>
        </p:nvSpPr>
        <p:spPr/>
        <p:txBody>
          <a:bodyPr/>
          <a:lstStyle/>
          <a:p>
            <a:fld id="{A3E7D8A5-5426-4650-A6D3-6075809DF4A9}" type="slidenum">
              <a:rPr lang="en-US" smtClean="0"/>
              <a:t>9</a:t>
            </a:fld>
            <a:endParaRPr lang="en-US"/>
          </a:p>
        </p:txBody>
      </p:sp>
    </p:spTree>
    <p:extLst>
      <p:ext uri="{BB962C8B-B14F-4D97-AF65-F5344CB8AC3E}">
        <p14:creationId xmlns:p14="http://schemas.microsoft.com/office/powerpoint/2010/main" val="2175012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5C8D49-DF76-4C0C-9403-5916649DCE64}" type="datetime1">
              <a:rPr lang="en-US" smtClean="0"/>
              <a:t>7/10/2020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7C5D39-10B4-4849-AB2B-AD0484D7C1B2}" type="datetime1">
              <a:rPr lang="en-US" smtClean="0"/>
              <a:t>7/10/2020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427B-FC5A-49E1-A503-0857A2BAA7B3}" type="datetime1">
              <a:rPr lang="en-US" smtClean="0"/>
              <a:t>7/10/2020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D866D1-FA0E-48FB-AFC7-7374CDE7450C}" type="datetime1">
              <a:rPr lang="en-US" smtClean="0"/>
              <a:t>7/10/2020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B1A39C-8A66-4615-A793-50E0FFC07DC1}" type="datetime1">
              <a:rPr lang="en-US" smtClean="0"/>
              <a:t>7/10/2020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752ACD3-8EA7-4B23-92FD-D33804B2E796}" type="datetime1">
              <a:rPr lang="en-US" smtClean="0"/>
              <a:t>7/10/2020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6DFA68-AA74-4BA4-AB2F-16558A13E73B}" type="datetime1">
              <a:rPr lang="en-US" smtClean="0"/>
              <a:t>7/10/2020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826D9FA-2863-4DAD-9048-7DE6B74BAFC9}" type="datetime1">
              <a:rPr lang="en-US" smtClean="0"/>
              <a:t>7/10/2020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ADCBA6-3A75-4DD1-B670-EBA0F663B0DF}" type="datetime1">
              <a:rPr lang="en-US" smtClean="0"/>
              <a:t>7/10/2020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15087600" y="9410700"/>
            <a:ext cx="2133600" cy="365125"/>
          </a:xfrm>
        </p:spPr>
        <p:txBody>
          <a:bodyPr/>
          <a:lstStyle>
            <a:lvl1pPr>
              <a:defRPr sz="2800">
                <a:solidFill>
                  <a:schemeClr val="tx1"/>
                </a:solidFill>
              </a:defRPr>
            </a:lvl1p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3CB979-CCDC-4E51-9E1E-CC257E938E38}" type="datetime1">
              <a:rPr lang="en-US" smtClean="0"/>
              <a:t>7/10/2020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1C2E036-7CB3-469E-8B1C-D7ABA74F4415}" type="datetime1">
              <a:rPr lang="en-US" smtClean="0"/>
              <a:t>7/10/2020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CE4C7B-4287-4DCA-9EE3-C9DCD621735B}" type="datetime1">
              <a:rPr lang="en-US" smtClean="0"/>
              <a:t>7/10/2020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5.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31.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42.jpeg"/></Relationships>
</file>

<file path=ppt/slides/_rels/slide25.xml.rels><?xml version="1.0" encoding="UTF-8" standalone="yes"?>
<Relationships xmlns="http://schemas.openxmlformats.org/package/2006/relationships"><Relationship Id="rId3" Type="http://schemas.openxmlformats.org/officeDocument/2006/relationships/hyperlink" Target="http://www.lifescienceglobal.com/pms/index.php/ijchn/article/view/6091"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3" Type="http://schemas.openxmlformats.org/officeDocument/2006/relationships/hyperlink" Target="http://www.lifescienceglobal.com/pms/index.php/ijchn/article/view/6091" TargetMode="External"/><Relationship Id="rId7"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43.png"/><Relationship Id="rId5" Type="http://schemas.openxmlformats.org/officeDocument/2006/relationships/image" Target="../media/image44.png"/><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1.png"/><Relationship Id="rId4" Type="http://schemas.openxmlformats.org/officeDocument/2006/relationships/image" Target="../media/image50.png"/></Relationships>
</file>

<file path=ppt/slides/_rels/slide35.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5.jpe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4.png"/><Relationship Id="rId4" Type="http://schemas.openxmlformats.org/officeDocument/2006/relationships/image" Target="../media/image53.png"/></Relationships>
</file>

<file path=ppt/slides/_rels/slide3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png"/><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1.xml"/><Relationship Id="rId1" Type="http://schemas.openxmlformats.org/officeDocument/2006/relationships/slideLayout" Target="../slideLayouts/slideLayout7.xml"/><Relationship Id="rId5" Type="http://schemas.openxmlformats.org/officeDocument/2006/relationships/image" Target="../media/image3.png"/><Relationship Id="rId4" Type="http://schemas.microsoft.com/office/2007/relationships/hdphoto" Target="../media/hdphoto3.wdp"/></Relationships>
</file>

<file path=ppt/slides/_rels/slide4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62.png"/><Relationship Id="rId4" Type="http://schemas.openxmlformats.org/officeDocument/2006/relationships/image" Target="../media/image61.png"/></Relationships>
</file>

<file path=ppt/slides/_rels/slide43.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64.jpeg"/></Relationships>
</file>

<file path=ppt/slides/_rels/slide45.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5.png"/><Relationship Id="rId7" Type="http://schemas.openxmlformats.org/officeDocument/2006/relationships/image" Target="../media/image67.png"/><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image" Target="../media/image2.png"/><Relationship Id="rId10" Type="http://schemas.openxmlformats.org/officeDocument/2006/relationships/image" Target="../media/image70.png"/><Relationship Id="rId4" Type="http://schemas.openxmlformats.org/officeDocument/2006/relationships/image" Target="../media/image1.jpeg"/><Relationship Id="rId9" Type="http://schemas.openxmlformats.org/officeDocument/2006/relationships/image" Target="../media/image69.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3.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hyperlink" Target="http://ncdrisc.org/height-mean-distribution.html" TargetMode="External"/><Relationship Id="rId5" Type="http://schemas.openxmlformats.org/officeDocument/2006/relationships/image" Target="../media/image6.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ideo" Target="https://www.youtube.com/embed/3erdjnrYQsk?feature=oembed" TargetMode="External"/><Relationship Id="rId6" Type="http://schemas.openxmlformats.org/officeDocument/2006/relationships/image" Target="../media/image3.png"/><Relationship Id="rId5" Type="http://schemas.openxmlformats.org/officeDocument/2006/relationships/hyperlink" Target="https://www.youtube.com/watch?v=3erdjnrYQsk" TargetMode="Externa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rotWithShape="1">
          <a:blip r:embed="rId3"/>
          <a:srcRect l="12165" t="8226" r="12404" b="27454"/>
          <a:stretch/>
        </p:blipFill>
        <p:spPr>
          <a:xfrm>
            <a:off x="5236073" y="378681"/>
            <a:ext cx="7815853" cy="7505699"/>
          </a:xfrm>
          <a:prstGeom prst="rect">
            <a:avLst/>
          </a:prstGeom>
        </p:spPr>
      </p:pic>
      <p:grpSp>
        <p:nvGrpSpPr>
          <p:cNvPr id="6" name="Group 6"/>
          <p:cNvGrpSpPr/>
          <p:nvPr/>
        </p:nvGrpSpPr>
        <p:grpSpPr>
          <a:xfrm>
            <a:off x="6096000" y="4177186"/>
            <a:ext cx="12587657" cy="5424782"/>
            <a:chOff x="-3789559" y="601110"/>
            <a:chExt cx="9493796" cy="4718376"/>
          </a:xfrm>
        </p:grpSpPr>
        <p:pic>
          <p:nvPicPr>
            <p:cNvPr id="7" name="Picture 7"/>
            <p:cNvPicPr>
              <a:picLocks noChangeAspect="1"/>
            </p:cNvPicPr>
            <p:nvPr/>
          </p:nvPicPr>
          <p:blipFill>
            <a:blip r:embed="rId4"/>
            <a:srcRect/>
            <a:stretch>
              <a:fillRect/>
            </a:stretch>
          </p:blipFill>
          <p:spPr>
            <a:xfrm>
              <a:off x="-3789559" y="4077129"/>
              <a:ext cx="1115251" cy="1242357"/>
            </a:xfrm>
            <a:prstGeom prst="rect">
              <a:avLst/>
            </a:prstGeom>
          </p:spPr>
        </p:pic>
        <p:sp>
          <p:nvSpPr>
            <p:cNvPr id="8" name="TextBox 8"/>
            <p:cNvSpPr txBox="1"/>
            <p:nvPr/>
          </p:nvSpPr>
          <p:spPr>
            <a:xfrm>
              <a:off x="-2984963" y="4269991"/>
              <a:ext cx="4206004" cy="856635"/>
            </a:xfrm>
            <a:prstGeom prst="rect">
              <a:avLst/>
            </a:prstGeom>
          </p:spPr>
          <p:txBody>
            <a:bodyPr lIns="0" tIns="0" rIns="0" bIns="0" rtlCol="0" anchor="t">
              <a:spAutoFit/>
            </a:bodyPr>
            <a:lstStyle/>
            <a:p>
              <a:pPr algn="ctr"/>
              <a:r>
                <a:rPr lang="en-US" sz="3200" dirty="0">
                  <a:solidFill>
                    <a:srgbClr val="000000"/>
                  </a:solidFill>
                  <a:latin typeface="Open Sans Bold"/>
                </a:rPr>
                <a:t>46</a:t>
              </a:r>
              <a:r>
                <a:rPr lang="en-US" sz="3200" baseline="30000" dirty="0">
                  <a:solidFill>
                    <a:srgbClr val="000000"/>
                  </a:solidFill>
                  <a:latin typeface="Open Sans Bold"/>
                </a:rPr>
                <a:t>th</a:t>
              </a:r>
              <a:r>
                <a:rPr lang="en-US" sz="3200" dirty="0">
                  <a:solidFill>
                    <a:srgbClr val="000000"/>
                  </a:solidFill>
                  <a:latin typeface="Open Sans Bold"/>
                </a:rPr>
                <a:t> Nutrition Month</a:t>
              </a:r>
            </a:p>
            <a:p>
              <a:pPr algn="ctr"/>
              <a:r>
                <a:rPr lang="en-US" sz="3200" dirty="0">
                  <a:solidFill>
                    <a:srgbClr val="000000"/>
                  </a:solidFill>
                  <a:latin typeface="Open Sans Bold"/>
                </a:rPr>
                <a:t>July 2020</a:t>
              </a:r>
            </a:p>
          </p:txBody>
        </p:sp>
        <p:sp>
          <p:nvSpPr>
            <p:cNvPr id="9" name="TextBox 9"/>
            <p:cNvSpPr txBox="1"/>
            <p:nvPr/>
          </p:nvSpPr>
          <p:spPr>
            <a:xfrm flipH="1">
              <a:off x="2268897" y="601110"/>
              <a:ext cx="3435340" cy="284693"/>
            </a:xfrm>
            <a:prstGeom prst="rect">
              <a:avLst/>
            </a:prstGeom>
          </p:spPr>
          <p:txBody>
            <a:bodyPr wrap="square" lIns="0" tIns="0" rIns="0" bIns="0" rtlCol="0" anchor="t">
              <a:spAutoFit/>
            </a:bodyPr>
            <a:lstStyle/>
            <a:p>
              <a:pPr>
                <a:lnSpc>
                  <a:spcPts val="1611"/>
                </a:lnSpc>
              </a:pPr>
              <a:endParaRPr lang="en-US" dirty="0">
                <a:solidFill>
                  <a:srgbClr val="000000"/>
                </a:solidFill>
                <a:latin typeface="Open Sans Bold"/>
              </a:endParaRPr>
            </a:p>
          </p:txBody>
        </p:sp>
      </p:grpSp>
      <p:sp>
        <p:nvSpPr>
          <p:cNvPr id="2" name="Slide Number Placeholder 1">
            <a:extLst>
              <a:ext uri="{FF2B5EF4-FFF2-40B4-BE49-F238E27FC236}">
                <a16:creationId xmlns:a16="http://schemas.microsoft.com/office/drawing/2014/main" id="{EECEA4AA-BD3B-4AFB-BA80-4083629C57E3}"/>
              </a:ext>
            </a:extLst>
          </p:cNvPr>
          <p:cNvSpPr>
            <a:spLocks noGrp="1"/>
          </p:cNvSpPr>
          <p:nvPr>
            <p:ph type="sldNum" sz="quarter" idx="12"/>
          </p:nvPr>
        </p:nvSpPr>
        <p:spPr/>
        <p:txBody>
          <a:bodyPr/>
          <a:lstStyle/>
          <a:p>
            <a:fld id="{B6F15528-21DE-4FAA-801E-634DDDAF4B2B}"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1">
            <a:extLst>
              <a:ext uri="{FF2B5EF4-FFF2-40B4-BE49-F238E27FC236}">
                <a16:creationId xmlns:a16="http://schemas.microsoft.com/office/drawing/2014/main" id="{90CD8844-5226-4EDA-B2FE-F2A2A33E0C29}"/>
              </a:ext>
            </a:extLst>
          </p:cNvPr>
          <p:cNvSpPr txBox="1"/>
          <p:nvPr/>
        </p:nvSpPr>
        <p:spPr>
          <a:xfrm>
            <a:off x="6477000" y="4381500"/>
            <a:ext cx="10210800" cy="1846659"/>
          </a:xfrm>
          <a:prstGeom prst="rect">
            <a:avLst/>
          </a:prstGeom>
        </p:spPr>
        <p:txBody>
          <a:bodyPr wrap="square" lIns="0" tIns="0" rIns="0" bIns="0" rtlCol="0" anchor="t">
            <a:spAutoFit/>
          </a:bodyPr>
          <a:lstStyle/>
          <a:p>
            <a:pPr>
              <a:lnSpc>
                <a:spcPts val="3608"/>
              </a:lnSpc>
            </a:pPr>
            <a:r>
              <a:rPr lang="en-US" sz="4000" dirty="0">
                <a:latin typeface="Ubuntu" panose="020B0604020202020204" charset="0"/>
              </a:rPr>
              <a:t>A decrease in stunting rates is a long-term indicator of </a:t>
            </a:r>
            <a:r>
              <a:rPr lang="en-US" sz="4000" b="1" dirty="0">
                <a:latin typeface="Ubuntu" panose="020B0604020202020204" charset="0"/>
              </a:rPr>
              <a:t>fair social development</a:t>
            </a:r>
          </a:p>
          <a:p>
            <a:pPr>
              <a:lnSpc>
                <a:spcPts val="3608"/>
              </a:lnSpc>
            </a:pPr>
            <a:endParaRPr lang="en-US" sz="4000" dirty="0">
              <a:latin typeface="Ubuntu" panose="020B0604020202020204" charset="0"/>
            </a:endParaRPr>
          </a:p>
          <a:p>
            <a:pPr>
              <a:lnSpc>
                <a:spcPts val="3608"/>
              </a:lnSpc>
            </a:pPr>
            <a:endParaRPr lang="en-US" sz="4000" dirty="0">
              <a:latin typeface="Ubuntu" panose="020B0604020202020204" charset="0"/>
            </a:endParaRPr>
          </a:p>
        </p:txBody>
      </p:sp>
      <p:pic>
        <p:nvPicPr>
          <p:cNvPr id="3" name="Picture 2">
            <a:extLst>
              <a:ext uri="{FF2B5EF4-FFF2-40B4-BE49-F238E27FC236}">
                <a16:creationId xmlns:a16="http://schemas.microsoft.com/office/drawing/2014/main" id="{D98D7477-369F-4FC2-98D1-654A26E3CF4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996" t="34444" r="5996" b="25555"/>
          <a:stretch/>
        </p:blipFill>
        <p:spPr>
          <a:xfrm>
            <a:off x="2297473" y="3798147"/>
            <a:ext cx="3435991" cy="2208851"/>
          </a:xfrm>
          <a:prstGeom prst="rect">
            <a:avLst/>
          </a:prstGeom>
        </p:spPr>
      </p:pic>
      <p:pic>
        <p:nvPicPr>
          <p:cNvPr id="5" name="Picture 4">
            <a:extLst>
              <a:ext uri="{FF2B5EF4-FFF2-40B4-BE49-F238E27FC236}">
                <a16:creationId xmlns:a16="http://schemas.microsoft.com/office/drawing/2014/main" id="{C0D55C13-D643-41B1-8ED2-3B8200BC207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360" t="25555" r="11532" b="26273"/>
          <a:stretch/>
        </p:blipFill>
        <p:spPr>
          <a:xfrm>
            <a:off x="2408276" y="6308676"/>
            <a:ext cx="3214383" cy="2667389"/>
          </a:xfrm>
          <a:prstGeom prst="rect">
            <a:avLst/>
          </a:prstGeom>
        </p:spPr>
      </p:pic>
      <p:sp>
        <p:nvSpPr>
          <p:cNvPr id="22" name="TextBox 11">
            <a:extLst>
              <a:ext uri="{FF2B5EF4-FFF2-40B4-BE49-F238E27FC236}">
                <a16:creationId xmlns:a16="http://schemas.microsoft.com/office/drawing/2014/main" id="{30948377-79F6-4832-8027-A445629A0CF4}"/>
              </a:ext>
            </a:extLst>
          </p:cNvPr>
          <p:cNvSpPr txBox="1"/>
          <p:nvPr/>
        </p:nvSpPr>
        <p:spPr>
          <a:xfrm>
            <a:off x="6448319" y="7148806"/>
            <a:ext cx="9067800" cy="1384995"/>
          </a:xfrm>
          <a:prstGeom prst="rect">
            <a:avLst/>
          </a:prstGeom>
        </p:spPr>
        <p:txBody>
          <a:bodyPr wrap="square" lIns="0" tIns="0" rIns="0" bIns="0" rtlCol="0" anchor="t">
            <a:spAutoFit/>
          </a:bodyPr>
          <a:lstStyle/>
          <a:p>
            <a:pPr>
              <a:lnSpc>
                <a:spcPts val="3608"/>
              </a:lnSpc>
            </a:pPr>
            <a:r>
              <a:rPr lang="en-US" sz="4000" dirty="0">
                <a:latin typeface="Ubuntu" panose="020B0604020202020204" charset="0"/>
              </a:rPr>
              <a:t>Stunting as an indicator is</a:t>
            </a:r>
            <a:r>
              <a:rPr lang="en-US" sz="4000" b="1" dirty="0">
                <a:latin typeface="Ubuntu" panose="020B0604020202020204" charset="0"/>
              </a:rPr>
              <a:t> best for use in evaluation </a:t>
            </a:r>
            <a:r>
              <a:rPr lang="en-US" sz="4000" dirty="0">
                <a:latin typeface="Ubuntu" panose="020B0604020202020204" charset="0"/>
              </a:rPr>
              <a:t>and not for monitoring</a:t>
            </a:r>
          </a:p>
          <a:p>
            <a:pPr>
              <a:lnSpc>
                <a:spcPts val="3608"/>
              </a:lnSpc>
            </a:pPr>
            <a:endParaRPr lang="en-US" sz="4000" dirty="0">
              <a:latin typeface="Ubuntu" panose="020B0604020202020204" charset="0"/>
            </a:endParaRPr>
          </a:p>
        </p:txBody>
      </p:sp>
      <p:sp>
        <p:nvSpPr>
          <p:cNvPr id="9" name="TextBox 3">
            <a:extLst>
              <a:ext uri="{FF2B5EF4-FFF2-40B4-BE49-F238E27FC236}">
                <a16:creationId xmlns:a16="http://schemas.microsoft.com/office/drawing/2014/main" id="{5923F05E-0BF8-4648-948D-816E0DABB77D}"/>
              </a:ext>
            </a:extLst>
          </p:cNvPr>
          <p:cNvSpPr txBox="1"/>
          <p:nvPr/>
        </p:nvSpPr>
        <p:spPr>
          <a:xfrm>
            <a:off x="3200400" y="1552714"/>
            <a:ext cx="12877800" cy="1022716"/>
          </a:xfrm>
          <a:prstGeom prst="rect">
            <a:avLst/>
          </a:prstGeom>
        </p:spPr>
        <p:txBody>
          <a:bodyPr wrap="square" lIns="0" tIns="0" rIns="0" bIns="0" rtlCol="0" anchor="t">
            <a:spAutoFit/>
          </a:bodyPr>
          <a:lstStyle/>
          <a:p>
            <a:pPr>
              <a:lnSpc>
                <a:spcPts val="7680"/>
              </a:lnSpc>
            </a:pPr>
            <a:r>
              <a:rPr lang="en-US" sz="7200" dirty="0">
                <a:solidFill>
                  <a:srgbClr val="2C3891"/>
                </a:solidFill>
                <a:latin typeface="Glacial Indifference Bold"/>
              </a:rPr>
              <a:t>Stunting as an Indicator</a:t>
            </a:r>
          </a:p>
        </p:txBody>
      </p:sp>
      <p:sp>
        <p:nvSpPr>
          <p:cNvPr id="2" name="Slide Number Placeholder 1">
            <a:extLst>
              <a:ext uri="{FF2B5EF4-FFF2-40B4-BE49-F238E27FC236}">
                <a16:creationId xmlns:a16="http://schemas.microsoft.com/office/drawing/2014/main" id="{9FBCDBEE-3194-49C6-A205-D0F7C7924898}"/>
              </a:ext>
            </a:extLst>
          </p:cNvPr>
          <p:cNvSpPr>
            <a:spLocks noGrp="1"/>
          </p:cNvSpPr>
          <p:nvPr>
            <p:ph type="sldNum" sz="quarter" idx="12"/>
          </p:nvPr>
        </p:nvSpPr>
        <p:spPr/>
        <p:txBody>
          <a:bodyPr/>
          <a:lstStyle/>
          <a:p>
            <a:fld id="{B6F15528-21DE-4FAA-801E-634DDDAF4B2B}" type="slidenum">
              <a:rPr lang="en-US" smtClean="0"/>
              <a:pPr/>
              <a:t>10</a:t>
            </a:fld>
            <a:endParaRPr lang="en-US"/>
          </a:p>
        </p:txBody>
      </p:sp>
      <p:pic>
        <p:nvPicPr>
          <p:cNvPr id="10" name="Picture 9">
            <a:extLst>
              <a:ext uri="{FF2B5EF4-FFF2-40B4-BE49-F238E27FC236}">
                <a16:creationId xmlns:a16="http://schemas.microsoft.com/office/drawing/2014/main" id="{CDC1C892-C6A3-45E8-AA18-9C9C403584EF}"/>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1309" y="8194431"/>
            <a:ext cx="2176463" cy="2092569"/>
          </a:xfrm>
          <a:prstGeom prst="rect">
            <a:avLst/>
          </a:prstGeom>
          <a:noFill/>
          <a:ln>
            <a:noFill/>
          </a:ln>
        </p:spPr>
      </p:pic>
    </p:spTree>
    <p:extLst>
      <p:ext uri="{BB962C8B-B14F-4D97-AF65-F5344CB8AC3E}">
        <p14:creationId xmlns:p14="http://schemas.microsoft.com/office/powerpoint/2010/main" val="752008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21EBEF5-77E1-4F30-81A6-879024175EC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949" t="29477" r="1804" b="29477"/>
          <a:stretch/>
        </p:blipFill>
        <p:spPr>
          <a:xfrm>
            <a:off x="381000" y="1257300"/>
            <a:ext cx="3771900" cy="2348378"/>
          </a:xfrm>
          <a:prstGeom prst="rect">
            <a:avLst/>
          </a:prstGeom>
        </p:spPr>
      </p:pic>
      <p:sp>
        <p:nvSpPr>
          <p:cNvPr id="4" name="TextBox 11">
            <a:extLst>
              <a:ext uri="{FF2B5EF4-FFF2-40B4-BE49-F238E27FC236}">
                <a16:creationId xmlns:a16="http://schemas.microsoft.com/office/drawing/2014/main" id="{6E2C0201-11D1-416D-BE9C-4403618FB8E3}"/>
              </a:ext>
            </a:extLst>
          </p:cNvPr>
          <p:cNvSpPr txBox="1"/>
          <p:nvPr/>
        </p:nvSpPr>
        <p:spPr>
          <a:xfrm>
            <a:off x="3276600" y="3605678"/>
            <a:ext cx="11506200" cy="3693319"/>
          </a:xfrm>
          <a:prstGeom prst="rect">
            <a:avLst/>
          </a:prstGeom>
        </p:spPr>
        <p:txBody>
          <a:bodyPr wrap="square" lIns="0" tIns="0" rIns="0" bIns="0" rtlCol="0" anchor="t">
            <a:spAutoFit/>
          </a:bodyPr>
          <a:lstStyle/>
          <a:p>
            <a:r>
              <a:rPr lang="en-US" sz="4000" dirty="0">
                <a:latin typeface="Ubuntu" panose="020B0604020202020204" charset="0"/>
              </a:rPr>
              <a:t>“Childhood stunting is one of the most significant impediments to human development, globally affecting approximately 162 million children under the age of 5 years.” </a:t>
            </a:r>
          </a:p>
          <a:p>
            <a:endParaRPr lang="en-US" sz="4000" dirty="0">
              <a:latin typeface="Ubuntu" panose="020B0604020202020204" charset="0"/>
            </a:endParaRPr>
          </a:p>
          <a:p>
            <a:r>
              <a:rPr lang="en-US" sz="4000" dirty="0">
                <a:latin typeface="Ubuntu" panose="020B0604020202020204" charset="0"/>
              </a:rPr>
              <a:t>- World Health Organization (WHO), 2014</a:t>
            </a:r>
          </a:p>
        </p:txBody>
      </p:sp>
      <p:sp>
        <p:nvSpPr>
          <p:cNvPr id="6" name="TextBox 3">
            <a:extLst>
              <a:ext uri="{FF2B5EF4-FFF2-40B4-BE49-F238E27FC236}">
                <a16:creationId xmlns:a16="http://schemas.microsoft.com/office/drawing/2014/main" id="{9CCBEB16-4115-4F0B-8436-1AE0D04CFF27}"/>
              </a:ext>
            </a:extLst>
          </p:cNvPr>
          <p:cNvSpPr txBox="1"/>
          <p:nvPr/>
        </p:nvSpPr>
        <p:spPr>
          <a:xfrm>
            <a:off x="3276600" y="1958231"/>
            <a:ext cx="16623356" cy="1022716"/>
          </a:xfrm>
          <a:prstGeom prst="rect">
            <a:avLst/>
          </a:prstGeom>
        </p:spPr>
        <p:txBody>
          <a:bodyPr wrap="square" lIns="0" tIns="0" rIns="0" bIns="0" rtlCol="0" anchor="t">
            <a:spAutoFit/>
          </a:bodyPr>
          <a:lstStyle/>
          <a:p>
            <a:pPr>
              <a:lnSpc>
                <a:spcPts val="7680"/>
              </a:lnSpc>
            </a:pPr>
            <a:r>
              <a:rPr lang="en-US" sz="6600" dirty="0">
                <a:solidFill>
                  <a:srgbClr val="2C3891"/>
                </a:solidFill>
                <a:latin typeface="Glacial Indifference Bold"/>
              </a:rPr>
              <a:t>Child Stunting: A Global Issue</a:t>
            </a:r>
          </a:p>
        </p:txBody>
      </p:sp>
      <p:sp>
        <p:nvSpPr>
          <p:cNvPr id="2" name="Slide Number Placeholder 1">
            <a:extLst>
              <a:ext uri="{FF2B5EF4-FFF2-40B4-BE49-F238E27FC236}">
                <a16:creationId xmlns:a16="http://schemas.microsoft.com/office/drawing/2014/main" id="{999DD263-3F6C-4C96-80FE-F6C3ABBCA19E}"/>
              </a:ext>
            </a:extLst>
          </p:cNvPr>
          <p:cNvSpPr>
            <a:spLocks noGrp="1"/>
          </p:cNvSpPr>
          <p:nvPr>
            <p:ph type="sldNum" sz="quarter" idx="12"/>
          </p:nvPr>
        </p:nvSpPr>
        <p:spPr/>
        <p:txBody>
          <a:bodyPr/>
          <a:lstStyle/>
          <a:p>
            <a:fld id="{B6F15528-21DE-4FAA-801E-634DDDAF4B2B}" type="slidenum">
              <a:rPr lang="en-US" smtClean="0"/>
              <a:pPr/>
              <a:t>11</a:t>
            </a:fld>
            <a:endParaRPr lang="en-US"/>
          </a:p>
        </p:txBody>
      </p:sp>
      <p:pic>
        <p:nvPicPr>
          <p:cNvPr id="8" name="Picture 7">
            <a:extLst>
              <a:ext uri="{FF2B5EF4-FFF2-40B4-BE49-F238E27FC236}">
                <a16:creationId xmlns:a16="http://schemas.microsoft.com/office/drawing/2014/main" id="{9E5E030A-C829-4F35-9A57-5A03BE93EF03}"/>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1309" y="8194431"/>
            <a:ext cx="2176463" cy="2092569"/>
          </a:xfrm>
          <a:prstGeom prst="rect">
            <a:avLst/>
          </a:prstGeom>
          <a:noFill/>
          <a:ln>
            <a:noFill/>
          </a:ln>
        </p:spPr>
      </p:pic>
    </p:spTree>
    <p:extLst>
      <p:ext uri="{BB962C8B-B14F-4D97-AF65-F5344CB8AC3E}">
        <p14:creationId xmlns:p14="http://schemas.microsoft.com/office/powerpoint/2010/main" val="2383608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a:extLst>
              <a:ext uri="{FF2B5EF4-FFF2-40B4-BE49-F238E27FC236}">
                <a16:creationId xmlns:a16="http://schemas.microsoft.com/office/drawing/2014/main" id="{6E2C0201-11D1-416D-BE9C-4403618FB8E3}"/>
              </a:ext>
            </a:extLst>
          </p:cNvPr>
          <p:cNvSpPr txBox="1"/>
          <p:nvPr/>
        </p:nvSpPr>
        <p:spPr>
          <a:xfrm>
            <a:off x="6477001" y="3877695"/>
            <a:ext cx="8686799" cy="1846659"/>
          </a:xfrm>
          <a:prstGeom prst="rect">
            <a:avLst/>
          </a:prstGeom>
        </p:spPr>
        <p:txBody>
          <a:bodyPr wrap="square" lIns="0" tIns="0" rIns="0" bIns="0" rtlCol="0" anchor="t">
            <a:spAutoFit/>
          </a:bodyPr>
          <a:lstStyle/>
          <a:p>
            <a:r>
              <a:rPr lang="en-PH" sz="4000" dirty="0"/>
              <a:t>Stunting is an </a:t>
            </a:r>
            <a:r>
              <a:rPr lang="en-PH" sz="4000" b="1" dirty="0"/>
              <a:t>irreversible outcome </a:t>
            </a:r>
            <a:r>
              <a:rPr lang="en-PH" sz="4000" dirty="0"/>
              <a:t>of </a:t>
            </a:r>
            <a:r>
              <a:rPr lang="en-US" sz="4000" dirty="0"/>
              <a:t>inadequate nutrition and repeated bouts of infection during the </a:t>
            </a:r>
            <a:r>
              <a:rPr lang="en-US" sz="4000" b="1" dirty="0"/>
              <a:t>First 1000 days</a:t>
            </a:r>
            <a:r>
              <a:rPr lang="en-PH" sz="4000" b="1" dirty="0"/>
              <a:t>.</a:t>
            </a:r>
            <a:endParaRPr lang="en-US" sz="4000" b="1" dirty="0">
              <a:latin typeface="Ubuntu" panose="020B0604020202020204" charset="0"/>
            </a:endParaRPr>
          </a:p>
        </p:txBody>
      </p:sp>
      <p:sp>
        <p:nvSpPr>
          <p:cNvPr id="5" name="TextBox 11">
            <a:extLst>
              <a:ext uri="{FF2B5EF4-FFF2-40B4-BE49-F238E27FC236}">
                <a16:creationId xmlns:a16="http://schemas.microsoft.com/office/drawing/2014/main" id="{E798E9C0-5347-4B9B-AEE2-F72700B6BF35}"/>
              </a:ext>
            </a:extLst>
          </p:cNvPr>
          <p:cNvSpPr txBox="1"/>
          <p:nvPr/>
        </p:nvSpPr>
        <p:spPr>
          <a:xfrm>
            <a:off x="6477001" y="6829594"/>
            <a:ext cx="8305800" cy="1231106"/>
          </a:xfrm>
          <a:prstGeom prst="rect">
            <a:avLst/>
          </a:prstGeom>
        </p:spPr>
        <p:txBody>
          <a:bodyPr wrap="square" lIns="0" tIns="0" rIns="0" bIns="0" rtlCol="0" anchor="t">
            <a:spAutoFit/>
          </a:bodyPr>
          <a:lstStyle/>
          <a:p>
            <a:r>
              <a:rPr lang="en-PH" sz="4000" dirty="0"/>
              <a:t>By 2025, </a:t>
            </a:r>
            <a:r>
              <a:rPr lang="en-PH" sz="4000" b="1" dirty="0"/>
              <a:t>about 127 million children </a:t>
            </a:r>
            <a:r>
              <a:rPr lang="en-PH" sz="4000" dirty="0"/>
              <a:t>under 5 years will be stunted.</a:t>
            </a:r>
            <a:endParaRPr lang="en-US" sz="4000" dirty="0"/>
          </a:p>
        </p:txBody>
      </p:sp>
      <p:pic>
        <p:nvPicPr>
          <p:cNvPr id="6" name="Picture 5">
            <a:extLst>
              <a:ext uri="{FF2B5EF4-FFF2-40B4-BE49-F238E27FC236}">
                <a16:creationId xmlns:a16="http://schemas.microsoft.com/office/drawing/2014/main" id="{12D6927E-05E1-483A-B482-E362B49E68D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949" t="29477" r="1804" b="29477"/>
          <a:stretch/>
        </p:blipFill>
        <p:spPr>
          <a:xfrm>
            <a:off x="381000" y="1257300"/>
            <a:ext cx="3771900" cy="2348378"/>
          </a:xfrm>
          <a:prstGeom prst="rect">
            <a:avLst/>
          </a:prstGeom>
        </p:spPr>
      </p:pic>
      <p:pic>
        <p:nvPicPr>
          <p:cNvPr id="8" name="Picture 7">
            <a:extLst>
              <a:ext uri="{FF2B5EF4-FFF2-40B4-BE49-F238E27FC236}">
                <a16:creationId xmlns:a16="http://schemas.microsoft.com/office/drawing/2014/main" id="{DFEA6E8A-12B9-4852-8B09-0CDA3292888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778" b="35185"/>
          <a:stretch/>
        </p:blipFill>
        <p:spPr>
          <a:xfrm>
            <a:off x="3338456" y="3825969"/>
            <a:ext cx="2417254" cy="1950113"/>
          </a:xfrm>
          <a:prstGeom prst="rect">
            <a:avLst/>
          </a:prstGeom>
        </p:spPr>
      </p:pic>
      <p:pic>
        <p:nvPicPr>
          <p:cNvPr id="3" name="Picture 2">
            <a:extLst>
              <a:ext uri="{FF2B5EF4-FFF2-40B4-BE49-F238E27FC236}">
                <a16:creationId xmlns:a16="http://schemas.microsoft.com/office/drawing/2014/main" id="{C8E26FBE-23F6-4FD7-8606-B8861EFB146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05199" y="6188762"/>
            <a:ext cx="2618563" cy="2618563"/>
          </a:xfrm>
          <a:prstGeom prst="rect">
            <a:avLst/>
          </a:prstGeom>
        </p:spPr>
      </p:pic>
      <p:sp>
        <p:nvSpPr>
          <p:cNvPr id="11" name="TextBox 3">
            <a:extLst>
              <a:ext uri="{FF2B5EF4-FFF2-40B4-BE49-F238E27FC236}">
                <a16:creationId xmlns:a16="http://schemas.microsoft.com/office/drawing/2014/main" id="{4835D838-8EDD-428E-9475-1192C57D74BC}"/>
              </a:ext>
            </a:extLst>
          </p:cNvPr>
          <p:cNvSpPr txBox="1"/>
          <p:nvPr/>
        </p:nvSpPr>
        <p:spPr>
          <a:xfrm>
            <a:off x="3338456" y="1738987"/>
            <a:ext cx="12791046" cy="1718419"/>
          </a:xfrm>
          <a:prstGeom prst="rect">
            <a:avLst/>
          </a:prstGeom>
        </p:spPr>
        <p:txBody>
          <a:bodyPr wrap="square" lIns="0" tIns="0" rIns="0" bIns="0" rtlCol="0" anchor="t">
            <a:spAutoFit/>
          </a:bodyPr>
          <a:lstStyle/>
          <a:p>
            <a:pPr>
              <a:lnSpc>
                <a:spcPts val="6719"/>
              </a:lnSpc>
            </a:pPr>
            <a:r>
              <a:rPr lang="en-US" sz="5500" dirty="0">
                <a:solidFill>
                  <a:srgbClr val="2C3891"/>
                </a:solidFill>
                <a:latin typeface="Glacial Indifference Bold"/>
              </a:rPr>
              <a:t>Child Stunting: A National </a:t>
            </a:r>
          </a:p>
          <a:p>
            <a:pPr>
              <a:lnSpc>
                <a:spcPts val="6719"/>
              </a:lnSpc>
            </a:pPr>
            <a:r>
              <a:rPr lang="en-US" sz="5500" dirty="0">
                <a:solidFill>
                  <a:srgbClr val="2C3891"/>
                </a:solidFill>
                <a:latin typeface="Glacial Indifference Bold"/>
              </a:rPr>
              <a:t>and Global Issue</a:t>
            </a:r>
          </a:p>
        </p:txBody>
      </p:sp>
      <p:sp>
        <p:nvSpPr>
          <p:cNvPr id="2" name="Slide Number Placeholder 1">
            <a:extLst>
              <a:ext uri="{FF2B5EF4-FFF2-40B4-BE49-F238E27FC236}">
                <a16:creationId xmlns:a16="http://schemas.microsoft.com/office/drawing/2014/main" id="{1F97AC87-EE9B-4296-BC3A-6C6B83ACDB25}"/>
              </a:ext>
            </a:extLst>
          </p:cNvPr>
          <p:cNvSpPr>
            <a:spLocks noGrp="1"/>
          </p:cNvSpPr>
          <p:nvPr>
            <p:ph type="sldNum" sz="quarter" idx="12"/>
          </p:nvPr>
        </p:nvSpPr>
        <p:spPr/>
        <p:txBody>
          <a:bodyPr/>
          <a:lstStyle/>
          <a:p>
            <a:fld id="{B6F15528-21DE-4FAA-801E-634DDDAF4B2B}" type="slidenum">
              <a:rPr lang="en-US" smtClean="0"/>
              <a:pPr/>
              <a:t>12</a:t>
            </a:fld>
            <a:endParaRPr lang="en-US"/>
          </a:p>
        </p:txBody>
      </p:sp>
      <p:pic>
        <p:nvPicPr>
          <p:cNvPr id="9" name="Picture 8">
            <a:extLst>
              <a:ext uri="{FF2B5EF4-FFF2-40B4-BE49-F238E27FC236}">
                <a16:creationId xmlns:a16="http://schemas.microsoft.com/office/drawing/2014/main" id="{1AF07618-2A30-4F4B-AE9A-49A2B96FF5F2}"/>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1309" y="8194431"/>
            <a:ext cx="2176463" cy="2092569"/>
          </a:xfrm>
          <a:prstGeom prst="rect">
            <a:avLst/>
          </a:prstGeom>
          <a:noFill/>
          <a:ln>
            <a:noFill/>
          </a:ln>
        </p:spPr>
      </p:pic>
    </p:spTree>
    <p:extLst>
      <p:ext uri="{BB962C8B-B14F-4D97-AF65-F5344CB8AC3E}">
        <p14:creationId xmlns:p14="http://schemas.microsoft.com/office/powerpoint/2010/main" val="1375514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016479" y="2684583"/>
            <a:ext cx="6980881" cy="6411792"/>
            <a:chOff x="0" y="-3385608"/>
            <a:chExt cx="9760897" cy="8605118"/>
          </a:xfrm>
        </p:grpSpPr>
        <p:pic>
          <p:nvPicPr>
            <p:cNvPr id="4" name="Picture 4"/>
            <p:cNvPicPr>
              <a:picLocks noChangeAspect="1"/>
            </p:cNvPicPr>
            <p:nvPr/>
          </p:nvPicPr>
          <p:blipFill rotWithShape="1">
            <a:blip r:embed="rId3"/>
            <a:srcRect l="39550" b="22037"/>
            <a:stretch/>
          </p:blipFill>
          <p:spPr>
            <a:xfrm>
              <a:off x="3882778" y="-3385608"/>
              <a:ext cx="5878119" cy="7581080"/>
            </a:xfrm>
            <a:prstGeom prst="rect">
              <a:avLst/>
            </a:prstGeom>
          </p:spPr>
        </p:pic>
        <p:grpSp>
          <p:nvGrpSpPr>
            <p:cNvPr id="5" name="Group 5"/>
            <p:cNvGrpSpPr/>
            <p:nvPr/>
          </p:nvGrpSpPr>
          <p:grpSpPr>
            <a:xfrm>
              <a:off x="0" y="2406416"/>
              <a:ext cx="1971584" cy="2103804"/>
              <a:chOff x="0" y="0"/>
              <a:chExt cx="1913890" cy="2042240"/>
            </a:xfrm>
          </p:grpSpPr>
          <p:sp>
            <p:nvSpPr>
              <p:cNvPr id="6" name="Freeform 6"/>
              <p:cNvSpPr/>
              <p:nvPr/>
            </p:nvSpPr>
            <p:spPr>
              <a:xfrm>
                <a:off x="0" y="0"/>
                <a:ext cx="1913890" cy="2042240"/>
              </a:xfrm>
              <a:custGeom>
                <a:avLst/>
                <a:gdLst/>
                <a:ahLst/>
                <a:cxnLst/>
                <a:rect l="l" t="t" r="r" b="b"/>
                <a:pathLst>
                  <a:path w="1913890" h="2042240">
                    <a:moveTo>
                      <a:pt x="0" y="0"/>
                    </a:moveTo>
                    <a:lnTo>
                      <a:pt x="1913890" y="0"/>
                    </a:lnTo>
                    <a:lnTo>
                      <a:pt x="1913890" y="2042240"/>
                    </a:lnTo>
                    <a:lnTo>
                      <a:pt x="0" y="2042240"/>
                    </a:lnTo>
                    <a:close/>
                  </a:path>
                </a:pathLst>
              </a:custGeom>
              <a:solidFill>
                <a:srgbClr val="FFFFFF"/>
              </a:solidFill>
            </p:spPr>
          </p:sp>
        </p:grpSp>
        <p:grpSp>
          <p:nvGrpSpPr>
            <p:cNvPr id="7" name="Group 7"/>
            <p:cNvGrpSpPr/>
            <p:nvPr/>
          </p:nvGrpSpPr>
          <p:grpSpPr>
            <a:xfrm>
              <a:off x="634653" y="4510220"/>
              <a:ext cx="1971584" cy="233656"/>
              <a:chOff x="0" y="0"/>
              <a:chExt cx="1913890" cy="226819"/>
            </a:xfrm>
          </p:grpSpPr>
          <p:sp>
            <p:nvSpPr>
              <p:cNvPr id="8" name="Freeform 8"/>
              <p:cNvSpPr/>
              <p:nvPr/>
            </p:nvSpPr>
            <p:spPr>
              <a:xfrm>
                <a:off x="0" y="0"/>
                <a:ext cx="1913890" cy="226818"/>
              </a:xfrm>
              <a:custGeom>
                <a:avLst/>
                <a:gdLst/>
                <a:ahLst/>
                <a:cxnLst/>
                <a:rect l="l" t="t" r="r" b="b"/>
                <a:pathLst>
                  <a:path w="1913890" h="226818">
                    <a:moveTo>
                      <a:pt x="0" y="0"/>
                    </a:moveTo>
                    <a:lnTo>
                      <a:pt x="1913890" y="0"/>
                    </a:lnTo>
                    <a:lnTo>
                      <a:pt x="1913890" y="226818"/>
                    </a:lnTo>
                    <a:lnTo>
                      <a:pt x="0" y="226818"/>
                    </a:lnTo>
                    <a:close/>
                  </a:path>
                </a:pathLst>
              </a:custGeom>
              <a:solidFill>
                <a:srgbClr val="FFFFFF"/>
              </a:solidFill>
            </p:spPr>
          </p:sp>
        </p:grpSp>
        <p:grpSp>
          <p:nvGrpSpPr>
            <p:cNvPr id="9" name="Group 9"/>
            <p:cNvGrpSpPr/>
            <p:nvPr/>
          </p:nvGrpSpPr>
          <p:grpSpPr>
            <a:xfrm>
              <a:off x="387844" y="4560938"/>
              <a:ext cx="5557017" cy="658572"/>
              <a:chOff x="0" y="0"/>
              <a:chExt cx="1913890" cy="226819"/>
            </a:xfrm>
          </p:grpSpPr>
          <p:sp>
            <p:nvSpPr>
              <p:cNvPr id="10" name="Freeform 10"/>
              <p:cNvSpPr/>
              <p:nvPr/>
            </p:nvSpPr>
            <p:spPr>
              <a:xfrm>
                <a:off x="0" y="0"/>
                <a:ext cx="1913890" cy="226818"/>
              </a:xfrm>
              <a:custGeom>
                <a:avLst/>
                <a:gdLst/>
                <a:ahLst/>
                <a:cxnLst/>
                <a:rect l="l" t="t" r="r" b="b"/>
                <a:pathLst>
                  <a:path w="1913890" h="226818">
                    <a:moveTo>
                      <a:pt x="0" y="0"/>
                    </a:moveTo>
                    <a:lnTo>
                      <a:pt x="1913890" y="0"/>
                    </a:lnTo>
                    <a:lnTo>
                      <a:pt x="1913890" y="226818"/>
                    </a:lnTo>
                    <a:lnTo>
                      <a:pt x="0" y="226818"/>
                    </a:lnTo>
                    <a:close/>
                  </a:path>
                </a:pathLst>
              </a:custGeom>
              <a:solidFill>
                <a:srgbClr val="FFFFFF"/>
              </a:solidFill>
            </p:spPr>
          </p:sp>
        </p:grpSp>
        <p:pic>
          <p:nvPicPr>
            <p:cNvPr id="11" name="Picture 11"/>
            <p:cNvPicPr>
              <a:picLocks noChangeAspect="1"/>
            </p:cNvPicPr>
            <p:nvPr/>
          </p:nvPicPr>
          <p:blipFill rotWithShape="1">
            <a:blip r:embed="rId4"/>
            <a:srcRect t="35799" r="38068" b="18630"/>
            <a:stretch/>
          </p:blipFill>
          <p:spPr>
            <a:xfrm>
              <a:off x="1908423" y="-299352"/>
              <a:ext cx="4953863" cy="4885856"/>
            </a:xfrm>
            <a:prstGeom prst="rect">
              <a:avLst/>
            </a:prstGeom>
          </p:spPr>
        </p:pic>
      </p:grpSp>
      <p:sp>
        <p:nvSpPr>
          <p:cNvPr id="14" name="TextBox 14"/>
          <p:cNvSpPr txBox="1"/>
          <p:nvPr/>
        </p:nvSpPr>
        <p:spPr>
          <a:xfrm>
            <a:off x="8272270" y="3924300"/>
            <a:ext cx="8539603" cy="5386090"/>
          </a:xfrm>
          <a:prstGeom prst="rect">
            <a:avLst/>
          </a:prstGeom>
        </p:spPr>
        <p:txBody>
          <a:bodyPr wrap="square" lIns="0" tIns="0" rIns="0" bIns="0" rtlCol="0" anchor="t">
            <a:spAutoFit/>
          </a:bodyPr>
          <a:lstStyle/>
          <a:p>
            <a:r>
              <a:rPr lang="en-US" sz="5000" b="1" dirty="0">
                <a:latin typeface="Ubuntu"/>
              </a:rPr>
              <a:t>Reduced learning capacity</a:t>
            </a:r>
          </a:p>
          <a:p>
            <a:pPr marL="685800" indent="-685800">
              <a:buFont typeface="Arial" panose="020B0604020202020204" pitchFamily="34" charset="0"/>
              <a:buChar char="•"/>
            </a:pPr>
            <a:endParaRPr lang="en-US" sz="4000" b="1" dirty="0">
              <a:latin typeface="Ubuntu"/>
            </a:endParaRPr>
          </a:p>
          <a:p>
            <a:pPr marL="685800" indent="-685800">
              <a:buFont typeface="Arial" panose="020B0604020202020204" pitchFamily="34" charset="0"/>
              <a:buChar char="•"/>
            </a:pPr>
            <a:r>
              <a:rPr lang="en-US" sz="4000" dirty="0">
                <a:latin typeface="Ubuntu"/>
              </a:rPr>
              <a:t>Poor school performance</a:t>
            </a:r>
          </a:p>
          <a:p>
            <a:pPr marL="685800" indent="-685800">
              <a:buFont typeface="Arial" panose="020B0604020202020204" pitchFamily="34" charset="0"/>
              <a:buChar char="•"/>
            </a:pPr>
            <a:r>
              <a:rPr lang="en-US" sz="4000" dirty="0">
                <a:latin typeface="Ubuntu"/>
              </a:rPr>
              <a:t>Delayed enrollment in school </a:t>
            </a:r>
          </a:p>
          <a:p>
            <a:pPr marL="685800" indent="-685800">
              <a:buFont typeface="Arial" panose="020B0604020202020204" pitchFamily="34" charset="0"/>
              <a:buChar char="•"/>
            </a:pPr>
            <a:r>
              <a:rPr lang="en-US" sz="4000" dirty="0">
                <a:latin typeface="Ubuntu"/>
              </a:rPr>
              <a:t>Higher absenteeism </a:t>
            </a:r>
          </a:p>
          <a:p>
            <a:pPr marL="685800" indent="-685800">
              <a:buFont typeface="Arial" panose="020B0604020202020204" pitchFamily="34" charset="0"/>
              <a:buChar char="•"/>
            </a:pPr>
            <a:r>
              <a:rPr lang="en-US" sz="4000" dirty="0">
                <a:latin typeface="Ubuntu"/>
              </a:rPr>
              <a:t>Repetition of grades</a:t>
            </a:r>
          </a:p>
          <a:p>
            <a:pPr marL="685800" indent="-685800">
              <a:buFont typeface="Arial" panose="020B0604020202020204" pitchFamily="34" charset="0"/>
              <a:buChar char="•"/>
            </a:pPr>
            <a:r>
              <a:rPr lang="en-US" sz="4000" dirty="0">
                <a:latin typeface="Ubuntu"/>
              </a:rPr>
              <a:t>One less year of schooling</a:t>
            </a:r>
            <a:endParaRPr lang="en-US" sz="5000" dirty="0">
              <a:latin typeface="Ubuntu"/>
            </a:endParaRPr>
          </a:p>
          <a:p>
            <a:endParaRPr lang="en-US" sz="5000" b="1" dirty="0">
              <a:latin typeface="Ubuntu"/>
            </a:endParaRPr>
          </a:p>
        </p:txBody>
      </p:sp>
      <p:pic>
        <p:nvPicPr>
          <p:cNvPr id="19" name="Picture 2">
            <a:extLst>
              <a:ext uri="{FF2B5EF4-FFF2-40B4-BE49-F238E27FC236}">
                <a16:creationId xmlns:a16="http://schemas.microsoft.com/office/drawing/2014/main" id="{E2816F68-68C3-4AC8-A8A8-684B89C6ACCA}"/>
              </a:ext>
            </a:extLst>
          </p:cNvPr>
          <p:cNvPicPr>
            <a:picLocks noChangeAspect="1"/>
          </p:cNvPicPr>
          <p:nvPr/>
        </p:nvPicPr>
        <p:blipFill>
          <a:blip r:embed="rId4"/>
          <a:srcRect/>
          <a:stretch>
            <a:fillRect/>
          </a:stretch>
        </p:blipFill>
        <p:spPr>
          <a:xfrm>
            <a:off x="12725400" y="723900"/>
            <a:ext cx="963165" cy="1375131"/>
          </a:xfrm>
          <a:prstGeom prst="rect">
            <a:avLst/>
          </a:prstGeom>
        </p:spPr>
      </p:pic>
      <p:sp>
        <p:nvSpPr>
          <p:cNvPr id="15" name="TextBox 3">
            <a:extLst>
              <a:ext uri="{FF2B5EF4-FFF2-40B4-BE49-F238E27FC236}">
                <a16:creationId xmlns:a16="http://schemas.microsoft.com/office/drawing/2014/main" id="{7CFAFB65-9724-405F-8A8D-CB8441431D61}"/>
              </a:ext>
            </a:extLst>
          </p:cNvPr>
          <p:cNvSpPr txBox="1"/>
          <p:nvPr/>
        </p:nvSpPr>
        <p:spPr>
          <a:xfrm>
            <a:off x="1281829" y="870331"/>
            <a:ext cx="12877800" cy="1974900"/>
          </a:xfrm>
          <a:prstGeom prst="rect">
            <a:avLst/>
          </a:prstGeom>
        </p:spPr>
        <p:txBody>
          <a:bodyPr wrap="square" lIns="0" tIns="0" rIns="0" bIns="0" rtlCol="0" anchor="t">
            <a:spAutoFit/>
          </a:bodyPr>
          <a:lstStyle/>
          <a:p>
            <a:pPr>
              <a:lnSpc>
                <a:spcPts val="7680"/>
              </a:lnSpc>
            </a:pPr>
            <a:r>
              <a:rPr lang="en-US" sz="7200" dirty="0">
                <a:solidFill>
                  <a:srgbClr val="2C3891"/>
                </a:solidFill>
                <a:latin typeface="Glacial Indifference Bold"/>
              </a:rPr>
              <a:t>Consequences of Stunting</a:t>
            </a:r>
          </a:p>
          <a:p>
            <a:pPr>
              <a:lnSpc>
                <a:spcPts val="7680"/>
              </a:lnSpc>
            </a:pPr>
            <a:r>
              <a:rPr lang="en-US" sz="7200" dirty="0">
                <a:solidFill>
                  <a:schemeClr val="bg1">
                    <a:lumMod val="50000"/>
                  </a:schemeClr>
                </a:solidFill>
                <a:latin typeface="Glacial Indifference Bold"/>
              </a:rPr>
              <a:t>(Individual)</a:t>
            </a:r>
          </a:p>
        </p:txBody>
      </p:sp>
      <p:sp>
        <p:nvSpPr>
          <p:cNvPr id="2" name="Slide Number Placeholder 1">
            <a:extLst>
              <a:ext uri="{FF2B5EF4-FFF2-40B4-BE49-F238E27FC236}">
                <a16:creationId xmlns:a16="http://schemas.microsoft.com/office/drawing/2014/main" id="{B1CBF15C-92A2-40E6-8130-FED9FA54B1EE}"/>
              </a:ext>
            </a:extLst>
          </p:cNvPr>
          <p:cNvSpPr>
            <a:spLocks noGrp="1"/>
          </p:cNvSpPr>
          <p:nvPr>
            <p:ph type="sldNum" sz="quarter" idx="12"/>
          </p:nvPr>
        </p:nvSpPr>
        <p:spPr/>
        <p:txBody>
          <a:bodyPr/>
          <a:lstStyle/>
          <a:p>
            <a:fld id="{B6F15528-21DE-4FAA-801E-634DDDAF4B2B}" type="slidenum">
              <a:rPr lang="en-US" smtClean="0"/>
              <a:pPr/>
              <a:t>13</a:t>
            </a:fld>
            <a:endParaRPr lang="en-US"/>
          </a:p>
        </p:txBody>
      </p:sp>
      <p:pic>
        <p:nvPicPr>
          <p:cNvPr id="16" name="Picture 15">
            <a:extLst>
              <a:ext uri="{FF2B5EF4-FFF2-40B4-BE49-F238E27FC236}">
                <a16:creationId xmlns:a16="http://schemas.microsoft.com/office/drawing/2014/main" id="{9DF182F9-A156-4CC9-B329-E5E5E7BEA1F5}"/>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1309" y="8194431"/>
            <a:ext cx="2176463" cy="2092569"/>
          </a:xfrm>
          <a:prstGeom prst="rect">
            <a:avLst/>
          </a:prstGeom>
          <a:noFill/>
          <a:ln>
            <a:noFill/>
          </a:ln>
        </p:spPr>
      </p:pic>
    </p:spTree>
    <p:extLst>
      <p:ext uri="{BB962C8B-B14F-4D97-AF65-F5344CB8AC3E}">
        <p14:creationId xmlns:p14="http://schemas.microsoft.com/office/powerpoint/2010/main" val="29688885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6199233" y="6428640"/>
            <a:ext cx="1767867" cy="867911"/>
            <a:chOff x="0" y="2406416"/>
            <a:chExt cx="5944861" cy="2813094"/>
          </a:xfrm>
        </p:grpSpPr>
        <p:grpSp>
          <p:nvGrpSpPr>
            <p:cNvPr id="5" name="Group 5"/>
            <p:cNvGrpSpPr/>
            <p:nvPr/>
          </p:nvGrpSpPr>
          <p:grpSpPr>
            <a:xfrm>
              <a:off x="0" y="2406416"/>
              <a:ext cx="1971584" cy="2103804"/>
              <a:chOff x="0" y="0"/>
              <a:chExt cx="1913890" cy="2042240"/>
            </a:xfrm>
          </p:grpSpPr>
          <p:sp>
            <p:nvSpPr>
              <p:cNvPr id="6" name="Freeform 6"/>
              <p:cNvSpPr/>
              <p:nvPr/>
            </p:nvSpPr>
            <p:spPr>
              <a:xfrm>
                <a:off x="0" y="0"/>
                <a:ext cx="1913890" cy="2042240"/>
              </a:xfrm>
              <a:custGeom>
                <a:avLst/>
                <a:gdLst/>
                <a:ahLst/>
                <a:cxnLst/>
                <a:rect l="l" t="t" r="r" b="b"/>
                <a:pathLst>
                  <a:path w="1913890" h="2042240">
                    <a:moveTo>
                      <a:pt x="0" y="0"/>
                    </a:moveTo>
                    <a:lnTo>
                      <a:pt x="1913890" y="0"/>
                    </a:lnTo>
                    <a:lnTo>
                      <a:pt x="1913890" y="2042240"/>
                    </a:lnTo>
                    <a:lnTo>
                      <a:pt x="0" y="2042240"/>
                    </a:lnTo>
                    <a:close/>
                  </a:path>
                </a:pathLst>
              </a:custGeom>
              <a:solidFill>
                <a:srgbClr val="FFFFFF"/>
              </a:solidFill>
            </p:spPr>
          </p:sp>
        </p:grpSp>
        <p:grpSp>
          <p:nvGrpSpPr>
            <p:cNvPr id="7" name="Group 7"/>
            <p:cNvGrpSpPr/>
            <p:nvPr/>
          </p:nvGrpSpPr>
          <p:grpSpPr>
            <a:xfrm>
              <a:off x="634653" y="4510220"/>
              <a:ext cx="1971584" cy="233656"/>
              <a:chOff x="0" y="0"/>
              <a:chExt cx="1913890" cy="226819"/>
            </a:xfrm>
          </p:grpSpPr>
          <p:sp>
            <p:nvSpPr>
              <p:cNvPr id="8" name="Freeform 8"/>
              <p:cNvSpPr/>
              <p:nvPr/>
            </p:nvSpPr>
            <p:spPr>
              <a:xfrm>
                <a:off x="0" y="0"/>
                <a:ext cx="1913890" cy="226818"/>
              </a:xfrm>
              <a:custGeom>
                <a:avLst/>
                <a:gdLst/>
                <a:ahLst/>
                <a:cxnLst/>
                <a:rect l="l" t="t" r="r" b="b"/>
                <a:pathLst>
                  <a:path w="1913890" h="226818">
                    <a:moveTo>
                      <a:pt x="0" y="0"/>
                    </a:moveTo>
                    <a:lnTo>
                      <a:pt x="1913890" y="0"/>
                    </a:lnTo>
                    <a:lnTo>
                      <a:pt x="1913890" y="226818"/>
                    </a:lnTo>
                    <a:lnTo>
                      <a:pt x="0" y="226818"/>
                    </a:lnTo>
                    <a:close/>
                  </a:path>
                </a:pathLst>
              </a:custGeom>
              <a:solidFill>
                <a:srgbClr val="FFFFFF"/>
              </a:solidFill>
            </p:spPr>
          </p:sp>
        </p:grpSp>
        <p:grpSp>
          <p:nvGrpSpPr>
            <p:cNvPr id="9" name="Group 9"/>
            <p:cNvGrpSpPr/>
            <p:nvPr/>
          </p:nvGrpSpPr>
          <p:grpSpPr>
            <a:xfrm>
              <a:off x="387844" y="4560938"/>
              <a:ext cx="5557017" cy="658572"/>
              <a:chOff x="0" y="0"/>
              <a:chExt cx="1913890" cy="226819"/>
            </a:xfrm>
          </p:grpSpPr>
          <p:sp>
            <p:nvSpPr>
              <p:cNvPr id="10" name="Freeform 10"/>
              <p:cNvSpPr/>
              <p:nvPr/>
            </p:nvSpPr>
            <p:spPr>
              <a:xfrm>
                <a:off x="0" y="0"/>
                <a:ext cx="1913890" cy="226818"/>
              </a:xfrm>
              <a:custGeom>
                <a:avLst/>
                <a:gdLst/>
                <a:ahLst/>
                <a:cxnLst/>
                <a:rect l="l" t="t" r="r" b="b"/>
                <a:pathLst>
                  <a:path w="1913890" h="226818">
                    <a:moveTo>
                      <a:pt x="0" y="0"/>
                    </a:moveTo>
                    <a:lnTo>
                      <a:pt x="1913890" y="0"/>
                    </a:lnTo>
                    <a:lnTo>
                      <a:pt x="1913890" y="226818"/>
                    </a:lnTo>
                    <a:lnTo>
                      <a:pt x="0" y="226818"/>
                    </a:lnTo>
                    <a:close/>
                  </a:path>
                </a:pathLst>
              </a:custGeom>
              <a:solidFill>
                <a:srgbClr val="FFFFFF"/>
              </a:solidFill>
            </p:spPr>
          </p:sp>
        </p:grpSp>
      </p:grpSp>
      <p:sp>
        <p:nvSpPr>
          <p:cNvPr id="14" name="TextBox 14"/>
          <p:cNvSpPr txBox="1"/>
          <p:nvPr/>
        </p:nvSpPr>
        <p:spPr>
          <a:xfrm>
            <a:off x="8258971" y="4505036"/>
            <a:ext cx="6427162" cy="3847207"/>
          </a:xfrm>
          <a:prstGeom prst="rect">
            <a:avLst/>
          </a:prstGeom>
        </p:spPr>
        <p:txBody>
          <a:bodyPr wrap="square" lIns="0" tIns="0" rIns="0" bIns="0" rtlCol="0" anchor="t">
            <a:spAutoFit/>
          </a:bodyPr>
          <a:lstStyle/>
          <a:p>
            <a:r>
              <a:rPr lang="en-US" sz="5000" b="1" dirty="0">
                <a:latin typeface="Ubuntu"/>
              </a:rPr>
              <a:t>Less income</a:t>
            </a:r>
          </a:p>
          <a:p>
            <a:endParaRPr lang="en-US" sz="4000" b="1" dirty="0">
              <a:latin typeface="Ubuntu"/>
            </a:endParaRPr>
          </a:p>
          <a:p>
            <a:r>
              <a:rPr lang="en-US" sz="4000" dirty="0">
                <a:latin typeface="Ubuntu"/>
              </a:rPr>
              <a:t>Stunted children earn 20% less as adults than their non-stunted counterparts </a:t>
            </a:r>
          </a:p>
          <a:p>
            <a:r>
              <a:rPr lang="en-US" sz="4000" dirty="0">
                <a:latin typeface="Ubuntu"/>
              </a:rPr>
              <a:t>      </a:t>
            </a:r>
            <a:endParaRPr lang="en-US" sz="5000" b="1" dirty="0">
              <a:latin typeface="Ubuntu"/>
            </a:endParaRPr>
          </a:p>
        </p:txBody>
      </p:sp>
      <p:grpSp>
        <p:nvGrpSpPr>
          <p:cNvPr id="15" name="Group 9">
            <a:extLst>
              <a:ext uri="{FF2B5EF4-FFF2-40B4-BE49-F238E27FC236}">
                <a16:creationId xmlns:a16="http://schemas.microsoft.com/office/drawing/2014/main" id="{9E0EBED5-D693-4252-B939-BCA449009A14}"/>
              </a:ext>
            </a:extLst>
          </p:cNvPr>
          <p:cNvGrpSpPr/>
          <p:nvPr/>
        </p:nvGrpSpPr>
        <p:grpSpPr>
          <a:xfrm>
            <a:off x="2514600" y="3543300"/>
            <a:ext cx="4814784" cy="5368489"/>
            <a:chOff x="0" y="0"/>
            <a:chExt cx="4045707" cy="4806976"/>
          </a:xfrm>
        </p:grpSpPr>
        <p:pic>
          <p:nvPicPr>
            <p:cNvPr id="19" name="Picture 10">
              <a:extLst>
                <a:ext uri="{FF2B5EF4-FFF2-40B4-BE49-F238E27FC236}">
                  <a16:creationId xmlns:a16="http://schemas.microsoft.com/office/drawing/2014/main" id="{D9EC458B-758D-4430-A162-E3C85C578C91}"/>
                </a:ext>
              </a:extLst>
            </p:cNvPr>
            <p:cNvPicPr>
              <a:picLocks noChangeAspect="1"/>
            </p:cNvPicPr>
            <p:nvPr/>
          </p:nvPicPr>
          <p:blipFill>
            <a:blip r:embed="rId3"/>
            <a:srcRect/>
            <a:stretch>
              <a:fillRect/>
            </a:stretch>
          </p:blipFill>
          <p:spPr>
            <a:xfrm>
              <a:off x="0" y="12064"/>
              <a:ext cx="4045707" cy="4794912"/>
            </a:xfrm>
            <a:prstGeom prst="rect">
              <a:avLst/>
            </a:prstGeom>
          </p:spPr>
        </p:pic>
        <p:pic>
          <p:nvPicPr>
            <p:cNvPr id="20" name="Picture 11">
              <a:extLst>
                <a:ext uri="{FF2B5EF4-FFF2-40B4-BE49-F238E27FC236}">
                  <a16:creationId xmlns:a16="http://schemas.microsoft.com/office/drawing/2014/main" id="{60508EDB-FD1A-42B3-873B-C3B0FDEBF072}"/>
                </a:ext>
              </a:extLst>
            </p:cNvPr>
            <p:cNvPicPr>
              <a:picLocks noChangeAspect="1"/>
            </p:cNvPicPr>
            <p:nvPr/>
          </p:nvPicPr>
          <p:blipFill>
            <a:blip r:embed="rId4"/>
            <a:srcRect/>
            <a:stretch>
              <a:fillRect/>
            </a:stretch>
          </p:blipFill>
          <p:spPr>
            <a:xfrm>
              <a:off x="308130" y="0"/>
              <a:ext cx="1714724" cy="1631131"/>
            </a:xfrm>
            <a:prstGeom prst="rect">
              <a:avLst/>
            </a:prstGeom>
          </p:spPr>
        </p:pic>
        <p:pic>
          <p:nvPicPr>
            <p:cNvPr id="21" name="Picture 12">
              <a:extLst>
                <a:ext uri="{FF2B5EF4-FFF2-40B4-BE49-F238E27FC236}">
                  <a16:creationId xmlns:a16="http://schemas.microsoft.com/office/drawing/2014/main" id="{578A198B-DE17-46FF-9208-31B8B2B30E7A}"/>
                </a:ext>
              </a:extLst>
            </p:cNvPr>
            <p:cNvPicPr>
              <a:picLocks noChangeAspect="1"/>
            </p:cNvPicPr>
            <p:nvPr/>
          </p:nvPicPr>
          <p:blipFill>
            <a:blip r:embed="rId5">
              <a:duotone>
                <a:prstClr val="black"/>
                <a:schemeClr val="accent2">
                  <a:tint val="45000"/>
                  <a:satMod val="400000"/>
                </a:schemeClr>
              </a:duotone>
            </a:blip>
            <a:srcRect/>
            <a:stretch>
              <a:fillRect/>
            </a:stretch>
          </p:blipFill>
          <p:spPr>
            <a:xfrm>
              <a:off x="2022854" y="0"/>
              <a:ext cx="1714724" cy="1631131"/>
            </a:xfrm>
            <a:prstGeom prst="rect">
              <a:avLst/>
            </a:prstGeom>
          </p:spPr>
        </p:pic>
      </p:grpSp>
      <p:sp>
        <p:nvSpPr>
          <p:cNvPr id="2" name="Rectangle 1">
            <a:extLst>
              <a:ext uri="{FF2B5EF4-FFF2-40B4-BE49-F238E27FC236}">
                <a16:creationId xmlns:a16="http://schemas.microsoft.com/office/drawing/2014/main" id="{F53A20C7-1BDF-422C-82B2-77E69DF0CFEE}"/>
              </a:ext>
            </a:extLst>
          </p:cNvPr>
          <p:cNvSpPr/>
          <p:nvPr/>
        </p:nvSpPr>
        <p:spPr>
          <a:xfrm>
            <a:off x="8265768" y="8680956"/>
            <a:ext cx="8068234" cy="461665"/>
          </a:xfrm>
          <a:prstGeom prst="rect">
            <a:avLst/>
          </a:prstGeom>
        </p:spPr>
        <p:txBody>
          <a:bodyPr wrap="none">
            <a:spAutoFit/>
          </a:bodyPr>
          <a:lstStyle/>
          <a:p>
            <a:r>
              <a:rPr lang="en-PH" sz="2400" i="1" dirty="0">
                <a:latin typeface="Ubuntu" panose="020B0604020202020204" charset="0"/>
              </a:rPr>
              <a:t>(Source: Grantham-McGregor, Cheung, Cueto et al. 2007)</a:t>
            </a:r>
            <a:endParaRPr lang="en-US" sz="2400" i="1" dirty="0">
              <a:latin typeface="Ubuntu" panose="020B0604020202020204" charset="0"/>
            </a:endParaRPr>
          </a:p>
        </p:txBody>
      </p:sp>
      <p:pic>
        <p:nvPicPr>
          <p:cNvPr id="17" name="Picture 2">
            <a:extLst>
              <a:ext uri="{FF2B5EF4-FFF2-40B4-BE49-F238E27FC236}">
                <a16:creationId xmlns:a16="http://schemas.microsoft.com/office/drawing/2014/main" id="{F5148BFD-84BC-45C3-9BF7-37BF37875D1A}"/>
              </a:ext>
            </a:extLst>
          </p:cNvPr>
          <p:cNvPicPr>
            <a:picLocks noChangeAspect="1"/>
          </p:cNvPicPr>
          <p:nvPr/>
        </p:nvPicPr>
        <p:blipFill>
          <a:blip r:embed="rId6"/>
          <a:srcRect/>
          <a:stretch>
            <a:fillRect/>
          </a:stretch>
        </p:blipFill>
        <p:spPr>
          <a:xfrm>
            <a:off x="12725400" y="723900"/>
            <a:ext cx="963165" cy="1375131"/>
          </a:xfrm>
          <a:prstGeom prst="rect">
            <a:avLst/>
          </a:prstGeom>
        </p:spPr>
      </p:pic>
      <p:sp>
        <p:nvSpPr>
          <p:cNvPr id="18" name="TextBox 3">
            <a:extLst>
              <a:ext uri="{FF2B5EF4-FFF2-40B4-BE49-F238E27FC236}">
                <a16:creationId xmlns:a16="http://schemas.microsoft.com/office/drawing/2014/main" id="{7F4A6937-7D9A-45A7-BE13-AAA9DAE87388}"/>
              </a:ext>
            </a:extLst>
          </p:cNvPr>
          <p:cNvSpPr txBox="1"/>
          <p:nvPr/>
        </p:nvSpPr>
        <p:spPr>
          <a:xfrm>
            <a:off x="1281829" y="870331"/>
            <a:ext cx="12877800" cy="1974900"/>
          </a:xfrm>
          <a:prstGeom prst="rect">
            <a:avLst/>
          </a:prstGeom>
        </p:spPr>
        <p:txBody>
          <a:bodyPr wrap="square" lIns="0" tIns="0" rIns="0" bIns="0" rtlCol="0" anchor="t">
            <a:spAutoFit/>
          </a:bodyPr>
          <a:lstStyle/>
          <a:p>
            <a:pPr>
              <a:lnSpc>
                <a:spcPts val="7680"/>
              </a:lnSpc>
            </a:pPr>
            <a:r>
              <a:rPr lang="en-US" sz="7200" dirty="0">
                <a:solidFill>
                  <a:srgbClr val="2C3891"/>
                </a:solidFill>
                <a:latin typeface="Glacial Indifference Bold"/>
              </a:rPr>
              <a:t>Consequences of Stunting</a:t>
            </a:r>
          </a:p>
          <a:p>
            <a:pPr>
              <a:lnSpc>
                <a:spcPts val="7680"/>
              </a:lnSpc>
            </a:pPr>
            <a:r>
              <a:rPr lang="en-US" sz="7200" dirty="0">
                <a:solidFill>
                  <a:schemeClr val="bg1">
                    <a:lumMod val="50000"/>
                  </a:schemeClr>
                </a:solidFill>
                <a:latin typeface="Glacial Indifference Bold"/>
              </a:rPr>
              <a:t>(Individual)</a:t>
            </a:r>
          </a:p>
        </p:txBody>
      </p:sp>
      <p:sp>
        <p:nvSpPr>
          <p:cNvPr id="4" name="Slide Number Placeholder 3">
            <a:extLst>
              <a:ext uri="{FF2B5EF4-FFF2-40B4-BE49-F238E27FC236}">
                <a16:creationId xmlns:a16="http://schemas.microsoft.com/office/drawing/2014/main" id="{BBA6562B-68DA-4707-916F-471121B06880}"/>
              </a:ext>
            </a:extLst>
          </p:cNvPr>
          <p:cNvSpPr>
            <a:spLocks noGrp="1"/>
          </p:cNvSpPr>
          <p:nvPr>
            <p:ph type="sldNum" sz="quarter" idx="12"/>
          </p:nvPr>
        </p:nvSpPr>
        <p:spPr/>
        <p:txBody>
          <a:bodyPr/>
          <a:lstStyle/>
          <a:p>
            <a:fld id="{B6F15528-21DE-4FAA-801E-634DDDAF4B2B}" type="slidenum">
              <a:rPr lang="en-US" smtClean="0"/>
              <a:pPr/>
              <a:t>14</a:t>
            </a:fld>
            <a:endParaRPr lang="en-US" dirty="0"/>
          </a:p>
        </p:txBody>
      </p:sp>
      <p:pic>
        <p:nvPicPr>
          <p:cNvPr id="22" name="Picture 21">
            <a:extLst>
              <a:ext uri="{FF2B5EF4-FFF2-40B4-BE49-F238E27FC236}">
                <a16:creationId xmlns:a16="http://schemas.microsoft.com/office/drawing/2014/main" id="{4A3E28E7-08A3-4265-9A39-4891D619267E}"/>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1309" y="8194431"/>
            <a:ext cx="2176463" cy="2092569"/>
          </a:xfrm>
          <a:prstGeom prst="rect">
            <a:avLst/>
          </a:prstGeom>
          <a:noFill/>
          <a:ln>
            <a:noFill/>
          </a:ln>
        </p:spPr>
      </p:pic>
    </p:spTree>
    <p:extLst>
      <p:ext uri="{BB962C8B-B14F-4D97-AF65-F5344CB8AC3E}">
        <p14:creationId xmlns:p14="http://schemas.microsoft.com/office/powerpoint/2010/main" val="9666988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4"/>
          <p:cNvSpPr txBox="1"/>
          <p:nvPr/>
        </p:nvSpPr>
        <p:spPr>
          <a:xfrm>
            <a:off x="8122472" y="3771900"/>
            <a:ext cx="8866493" cy="5232202"/>
          </a:xfrm>
          <a:prstGeom prst="rect">
            <a:avLst/>
          </a:prstGeom>
        </p:spPr>
        <p:txBody>
          <a:bodyPr wrap="square" lIns="0" tIns="0" rIns="0" bIns="0" rtlCol="0" anchor="t">
            <a:spAutoFit/>
          </a:bodyPr>
          <a:lstStyle/>
          <a:p>
            <a:endParaRPr lang="en-US" sz="5000" b="1" dirty="0">
              <a:latin typeface="Ubuntu"/>
            </a:endParaRPr>
          </a:p>
          <a:p>
            <a:endParaRPr lang="en-US" sz="4000" b="1" dirty="0">
              <a:latin typeface="Ubuntu"/>
            </a:endParaRPr>
          </a:p>
          <a:p>
            <a:pPr marL="685800" indent="-685800">
              <a:buFont typeface="Arial" panose="020B0604020202020204" pitchFamily="34" charset="0"/>
              <a:buChar char="•"/>
            </a:pPr>
            <a:r>
              <a:rPr lang="en-US" sz="4000" dirty="0">
                <a:latin typeface="Ubuntu"/>
              </a:rPr>
              <a:t>Greater risk of becoming overweight or obese</a:t>
            </a:r>
          </a:p>
          <a:p>
            <a:pPr marL="685800" indent="-685800">
              <a:buFont typeface="Arial" panose="020B0604020202020204" pitchFamily="34" charset="0"/>
              <a:buChar char="•"/>
            </a:pPr>
            <a:r>
              <a:rPr lang="en-US" sz="4000" dirty="0">
                <a:latin typeface="Ubuntu"/>
              </a:rPr>
              <a:t>Increased risk to coronary heart disease, stroke, hypertension </a:t>
            </a:r>
          </a:p>
          <a:p>
            <a:r>
              <a:rPr lang="en-US" sz="4000" dirty="0">
                <a:latin typeface="Ubuntu"/>
              </a:rPr>
              <a:t>      and diabetes</a:t>
            </a:r>
            <a:endParaRPr lang="en-US" sz="5000" dirty="0">
              <a:latin typeface="Ubuntu"/>
            </a:endParaRPr>
          </a:p>
          <a:p>
            <a:endParaRPr lang="en-US" sz="5000" b="1" dirty="0">
              <a:latin typeface="Ubuntu"/>
            </a:endParaRPr>
          </a:p>
        </p:txBody>
      </p:sp>
      <p:pic>
        <p:nvPicPr>
          <p:cNvPr id="20" name="Picture 2">
            <a:extLst>
              <a:ext uri="{FF2B5EF4-FFF2-40B4-BE49-F238E27FC236}">
                <a16:creationId xmlns:a16="http://schemas.microsoft.com/office/drawing/2014/main" id="{3A9F6ED2-4986-4796-AA6C-DD9A37CDAB51}"/>
              </a:ext>
            </a:extLst>
          </p:cNvPr>
          <p:cNvPicPr>
            <a:picLocks noChangeAspect="1"/>
          </p:cNvPicPr>
          <p:nvPr/>
        </p:nvPicPr>
        <p:blipFill>
          <a:blip r:embed="rId3"/>
          <a:srcRect/>
          <a:stretch>
            <a:fillRect/>
          </a:stretch>
        </p:blipFill>
        <p:spPr>
          <a:xfrm>
            <a:off x="4806851" y="5544556"/>
            <a:ext cx="2826454" cy="2826454"/>
          </a:xfrm>
          <a:prstGeom prst="rect">
            <a:avLst/>
          </a:prstGeom>
        </p:spPr>
      </p:pic>
      <p:pic>
        <p:nvPicPr>
          <p:cNvPr id="6" name="Picture 2">
            <a:extLst>
              <a:ext uri="{FF2B5EF4-FFF2-40B4-BE49-F238E27FC236}">
                <a16:creationId xmlns:a16="http://schemas.microsoft.com/office/drawing/2014/main" id="{DBE07164-356D-46E3-905C-B7BCE75FFD3D}"/>
              </a:ext>
            </a:extLst>
          </p:cNvPr>
          <p:cNvPicPr>
            <a:picLocks noChangeAspect="1"/>
          </p:cNvPicPr>
          <p:nvPr/>
        </p:nvPicPr>
        <p:blipFill>
          <a:blip r:embed="rId4"/>
          <a:srcRect/>
          <a:stretch>
            <a:fillRect/>
          </a:stretch>
        </p:blipFill>
        <p:spPr>
          <a:xfrm>
            <a:off x="12725400" y="723900"/>
            <a:ext cx="963165" cy="1375131"/>
          </a:xfrm>
          <a:prstGeom prst="rect">
            <a:avLst/>
          </a:prstGeom>
        </p:spPr>
      </p:pic>
      <p:sp>
        <p:nvSpPr>
          <p:cNvPr id="7" name="TextBox 3">
            <a:extLst>
              <a:ext uri="{FF2B5EF4-FFF2-40B4-BE49-F238E27FC236}">
                <a16:creationId xmlns:a16="http://schemas.microsoft.com/office/drawing/2014/main" id="{6EEF3696-BA40-47B2-8D93-117CE28634E5}"/>
              </a:ext>
            </a:extLst>
          </p:cNvPr>
          <p:cNvSpPr txBox="1"/>
          <p:nvPr/>
        </p:nvSpPr>
        <p:spPr>
          <a:xfrm>
            <a:off x="1281829" y="870331"/>
            <a:ext cx="12877800" cy="1974900"/>
          </a:xfrm>
          <a:prstGeom prst="rect">
            <a:avLst/>
          </a:prstGeom>
        </p:spPr>
        <p:txBody>
          <a:bodyPr wrap="square" lIns="0" tIns="0" rIns="0" bIns="0" rtlCol="0" anchor="t">
            <a:spAutoFit/>
          </a:bodyPr>
          <a:lstStyle/>
          <a:p>
            <a:pPr>
              <a:lnSpc>
                <a:spcPts val="7680"/>
              </a:lnSpc>
            </a:pPr>
            <a:r>
              <a:rPr lang="en-US" sz="7200" dirty="0">
                <a:solidFill>
                  <a:srgbClr val="2C3891"/>
                </a:solidFill>
                <a:latin typeface="Glacial Indifference Bold"/>
              </a:rPr>
              <a:t>Consequences of Stunting</a:t>
            </a:r>
          </a:p>
          <a:p>
            <a:pPr>
              <a:lnSpc>
                <a:spcPts val="7680"/>
              </a:lnSpc>
            </a:pPr>
            <a:r>
              <a:rPr lang="en-US" sz="7200" dirty="0">
                <a:solidFill>
                  <a:schemeClr val="bg1">
                    <a:lumMod val="50000"/>
                  </a:schemeClr>
                </a:solidFill>
                <a:latin typeface="Glacial Indifference Bold"/>
              </a:rPr>
              <a:t>(Individual)</a:t>
            </a:r>
          </a:p>
        </p:txBody>
      </p:sp>
      <p:pic>
        <p:nvPicPr>
          <p:cNvPr id="3" name="Picture 2" descr="A picture containing drawing&#10;&#10;Description automatically generated">
            <a:extLst>
              <a:ext uri="{FF2B5EF4-FFF2-40B4-BE49-F238E27FC236}">
                <a16:creationId xmlns:a16="http://schemas.microsoft.com/office/drawing/2014/main" id="{4AB67387-850A-4704-A605-8FB76BC67A2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4441" t="3327" r="12957" b="2586"/>
          <a:stretch/>
        </p:blipFill>
        <p:spPr>
          <a:xfrm>
            <a:off x="1159587" y="4911464"/>
            <a:ext cx="3158098" cy="4092638"/>
          </a:xfrm>
          <a:prstGeom prst="rect">
            <a:avLst/>
          </a:prstGeom>
        </p:spPr>
      </p:pic>
      <p:sp>
        <p:nvSpPr>
          <p:cNvPr id="8" name="TextBox 14">
            <a:extLst>
              <a:ext uri="{FF2B5EF4-FFF2-40B4-BE49-F238E27FC236}">
                <a16:creationId xmlns:a16="http://schemas.microsoft.com/office/drawing/2014/main" id="{49A89599-2A86-4EC0-975F-5F6840014E65}"/>
              </a:ext>
            </a:extLst>
          </p:cNvPr>
          <p:cNvSpPr txBox="1"/>
          <p:nvPr/>
        </p:nvSpPr>
        <p:spPr>
          <a:xfrm>
            <a:off x="1299035" y="3528417"/>
            <a:ext cx="13675858" cy="1538883"/>
          </a:xfrm>
          <a:prstGeom prst="rect">
            <a:avLst/>
          </a:prstGeom>
        </p:spPr>
        <p:txBody>
          <a:bodyPr wrap="square" lIns="0" tIns="0" rIns="0" bIns="0" rtlCol="0" anchor="t">
            <a:spAutoFit/>
          </a:bodyPr>
          <a:lstStyle/>
          <a:p>
            <a:r>
              <a:rPr lang="en-US" sz="5000" b="1" dirty="0">
                <a:latin typeface="Ubuntu"/>
              </a:rPr>
              <a:t>More prone to non-communicable diseases</a:t>
            </a:r>
            <a:endParaRPr lang="en-US" sz="5000" dirty="0">
              <a:latin typeface="Ubuntu"/>
            </a:endParaRPr>
          </a:p>
          <a:p>
            <a:endParaRPr lang="en-US" sz="5000" b="1" dirty="0">
              <a:latin typeface="Ubuntu"/>
            </a:endParaRPr>
          </a:p>
        </p:txBody>
      </p:sp>
      <p:sp>
        <p:nvSpPr>
          <p:cNvPr id="2" name="Slide Number Placeholder 1">
            <a:extLst>
              <a:ext uri="{FF2B5EF4-FFF2-40B4-BE49-F238E27FC236}">
                <a16:creationId xmlns:a16="http://schemas.microsoft.com/office/drawing/2014/main" id="{635151E5-39EA-4C75-8FC4-B5269374F87E}"/>
              </a:ext>
            </a:extLst>
          </p:cNvPr>
          <p:cNvSpPr>
            <a:spLocks noGrp="1"/>
          </p:cNvSpPr>
          <p:nvPr>
            <p:ph type="sldNum" sz="quarter" idx="12"/>
          </p:nvPr>
        </p:nvSpPr>
        <p:spPr/>
        <p:txBody>
          <a:bodyPr/>
          <a:lstStyle/>
          <a:p>
            <a:fld id="{B6F15528-21DE-4FAA-801E-634DDDAF4B2B}" type="slidenum">
              <a:rPr lang="en-US" smtClean="0"/>
              <a:pPr/>
              <a:t>15</a:t>
            </a:fld>
            <a:endParaRPr lang="en-US"/>
          </a:p>
        </p:txBody>
      </p:sp>
      <p:pic>
        <p:nvPicPr>
          <p:cNvPr id="9" name="Picture 8">
            <a:extLst>
              <a:ext uri="{FF2B5EF4-FFF2-40B4-BE49-F238E27FC236}">
                <a16:creationId xmlns:a16="http://schemas.microsoft.com/office/drawing/2014/main" id="{BC0FEFB4-1332-4133-B3D5-B0274AD50860}"/>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1309" y="8194431"/>
            <a:ext cx="2176463" cy="2092569"/>
          </a:xfrm>
          <a:prstGeom prst="rect">
            <a:avLst/>
          </a:prstGeom>
          <a:noFill/>
          <a:ln>
            <a:noFill/>
          </a:ln>
        </p:spPr>
      </p:pic>
    </p:spTree>
    <p:extLst>
      <p:ext uri="{BB962C8B-B14F-4D97-AF65-F5344CB8AC3E}">
        <p14:creationId xmlns:p14="http://schemas.microsoft.com/office/powerpoint/2010/main" val="16496431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4"/>
          <p:cNvSpPr txBox="1"/>
          <p:nvPr/>
        </p:nvSpPr>
        <p:spPr>
          <a:xfrm>
            <a:off x="6553200" y="3136191"/>
            <a:ext cx="10972800" cy="5232202"/>
          </a:xfrm>
          <a:prstGeom prst="rect">
            <a:avLst/>
          </a:prstGeom>
        </p:spPr>
        <p:txBody>
          <a:bodyPr wrap="square" lIns="0" tIns="0" rIns="0" bIns="0" rtlCol="0" anchor="t">
            <a:spAutoFit/>
          </a:bodyPr>
          <a:lstStyle/>
          <a:p>
            <a:r>
              <a:rPr lang="en-US" sz="5000" b="1" dirty="0">
                <a:latin typeface="Ubuntu"/>
              </a:rPr>
              <a:t>Impact on behavioral development</a:t>
            </a:r>
          </a:p>
          <a:p>
            <a:endParaRPr lang="en-US" sz="4000" b="1" dirty="0">
              <a:latin typeface="Ubuntu"/>
            </a:endParaRPr>
          </a:p>
          <a:p>
            <a:pPr marL="571500" indent="-571500">
              <a:buFont typeface="Arial" panose="020B0604020202020204" pitchFamily="34" charset="0"/>
              <a:buChar char="•"/>
            </a:pPr>
            <a:r>
              <a:rPr lang="en-US" sz="4000" dirty="0"/>
              <a:t>Stunted children are more apathetic, display less exploratory behavior, have altered physiological arousal</a:t>
            </a:r>
          </a:p>
          <a:p>
            <a:pPr marL="571500" indent="-571500">
              <a:buFont typeface="Arial" panose="020B0604020202020204" pitchFamily="34" charset="0"/>
              <a:buChar char="•"/>
            </a:pPr>
            <a:r>
              <a:rPr lang="en-US" sz="4000" dirty="0"/>
              <a:t>Tend to have more anxiety, depression, and lower self-esteem compared to non-stunted children</a:t>
            </a:r>
          </a:p>
          <a:p>
            <a:pPr marL="685800" indent="-685800">
              <a:buFont typeface="Arial" panose="020B0604020202020204" pitchFamily="34" charset="0"/>
              <a:buChar char="•"/>
            </a:pPr>
            <a:endParaRPr lang="en-US" sz="5000" b="1" dirty="0">
              <a:latin typeface="Ubuntu"/>
            </a:endParaRPr>
          </a:p>
        </p:txBody>
      </p:sp>
      <p:pic>
        <p:nvPicPr>
          <p:cNvPr id="6" name="Picture 2">
            <a:extLst>
              <a:ext uri="{FF2B5EF4-FFF2-40B4-BE49-F238E27FC236}">
                <a16:creationId xmlns:a16="http://schemas.microsoft.com/office/drawing/2014/main" id="{DBE07164-356D-46E3-905C-B7BCE75FFD3D}"/>
              </a:ext>
            </a:extLst>
          </p:cNvPr>
          <p:cNvPicPr>
            <a:picLocks noChangeAspect="1"/>
          </p:cNvPicPr>
          <p:nvPr/>
        </p:nvPicPr>
        <p:blipFill>
          <a:blip r:embed="rId3"/>
          <a:srcRect/>
          <a:stretch>
            <a:fillRect/>
          </a:stretch>
        </p:blipFill>
        <p:spPr>
          <a:xfrm>
            <a:off x="12725400" y="723900"/>
            <a:ext cx="963165" cy="1375131"/>
          </a:xfrm>
          <a:prstGeom prst="rect">
            <a:avLst/>
          </a:prstGeom>
        </p:spPr>
      </p:pic>
      <p:sp>
        <p:nvSpPr>
          <p:cNvPr id="7" name="TextBox 3">
            <a:extLst>
              <a:ext uri="{FF2B5EF4-FFF2-40B4-BE49-F238E27FC236}">
                <a16:creationId xmlns:a16="http://schemas.microsoft.com/office/drawing/2014/main" id="{6EEF3696-BA40-47B2-8D93-117CE28634E5}"/>
              </a:ext>
            </a:extLst>
          </p:cNvPr>
          <p:cNvSpPr txBox="1"/>
          <p:nvPr/>
        </p:nvSpPr>
        <p:spPr>
          <a:xfrm>
            <a:off x="1281829" y="870331"/>
            <a:ext cx="12877800" cy="1974900"/>
          </a:xfrm>
          <a:prstGeom prst="rect">
            <a:avLst/>
          </a:prstGeom>
        </p:spPr>
        <p:txBody>
          <a:bodyPr wrap="square" lIns="0" tIns="0" rIns="0" bIns="0" rtlCol="0" anchor="t">
            <a:spAutoFit/>
          </a:bodyPr>
          <a:lstStyle/>
          <a:p>
            <a:pPr>
              <a:lnSpc>
                <a:spcPts val="7680"/>
              </a:lnSpc>
            </a:pPr>
            <a:r>
              <a:rPr lang="en-US" sz="7200" dirty="0">
                <a:solidFill>
                  <a:srgbClr val="2C3891"/>
                </a:solidFill>
                <a:latin typeface="Glacial Indifference Bold"/>
              </a:rPr>
              <a:t>Consequences of Stunting</a:t>
            </a:r>
          </a:p>
          <a:p>
            <a:pPr>
              <a:lnSpc>
                <a:spcPts val="7680"/>
              </a:lnSpc>
            </a:pPr>
            <a:r>
              <a:rPr lang="en-US" sz="7200" dirty="0">
                <a:solidFill>
                  <a:schemeClr val="bg1">
                    <a:lumMod val="50000"/>
                  </a:schemeClr>
                </a:solidFill>
                <a:latin typeface="Glacial Indifference Bold"/>
              </a:rPr>
              <a:t>(Individual)</a:t>
            </a:r>
          </a:p>
        </p:txBody>
      </p:sp>
      <p:pic>
        <p:nvPicPr>
          <p:cNvPr id="3" name="Picture 2" descr="A picture containing stool&#10;&#10;Description automatically generated">
            <a:extLst>
              <a:ext uri="{FF2B5EF4-FFF2-40B4-BE49-F238E27FC236}">
                <a16:creationId xmlns:a16="http://schemas.microsoft.com/office/drawing/2014/main" id="{D2BD22D7-9384-4D61-89A1-308486E63EBD}"/>
              </a:ext>
            </a:extLst>
          </p:cNvPr>
          <p:cNvPicPr>
            <a:picLocks noChangeAspect="1"/>
          </p:cNvPicPr>
          <p:nvPr/>
        </p:nvPicPr>
        <p:blipFill rotWithShape="1">
          <a:blip r:embed="rId4">
            <a:extLst>
              <a:ext uri="{28A0092B-C50C-407E-A947-70E740481C1C}">
                <a14:useLocalDpi xmlns:a14="http://schemas.microsoft.com/office/drawing/2010/main" val="0"/>
              </a:ext>
            </a:extLst>
          </a:blip>
          <a:srcRect l="10120" t="14793" r="8281" b="9579"/>
          <a:stretch/>
        </p:blipFill>
        <p:spPr>
          <a:xfrm>
            <a:off x="0" y="3136191"/>
            <a:ext cx="5791200" cy="5367454"/>
          </a:xfrm>
          <a:prstGeom prst="rect">
            <a:avLst/>
          </a:prstGeom>
        </p:spPr>
      </p:pic>
      <p:sp>
        <p:nvSpPr>
          <p:cNvPr id="2" name="Slide Number Placeholder 1">
            <a:extLst>
              <a:ext uri="{FF2B5EF4-FFF2-40B4-BE49-F238E27FC236}">
                <a16:creationId xmlns:a16="http://schemas.microsoft.com/office/drawing/2014/main" id="{9957567A-C904-4D4F-AF7D-C0CAB9C85938}"/>
              </a:ext>
            </a:extLst>
          </p:cNvPr>
          <p:cNvSpPr>
            <a:spLocks noGrp="1"/>
          </p:cNvSpPr>
          <p:nvPr>
            <p:ph type="sldNum" sz="quarter" idx="12"/>
          </p:nvPr>
        </p:nvSpPr>
        <p:spPr/>
        <p:txBody>
          <a:bodyPr/>
          <a:lstStyle/>
          <a:p>
            <a:fld id="{B6F15528-21DE-4FAA-801E-634DDDAF4B2B}" type="slidenum">
              <a:rPr lang="en-US" smtClean="0"/>
              <a:pPr/>
              <a:t>16</a:t>
            </a:fld>
            <a:endParaRPr lang="en-US"/>
          </a:p>
        </p:txBody>
      </p:sp>
      <p:pic>
        <p:nvPicPr>
          <p:cNvPr id="8" name="Picture 7">
            <a:extLst>
              <a:ext uri="{FF2B5EF4-FFF2-40B4-BE49-F238E27FC236}">
                <a16:creationId xmlns:a16="http://schemas.microsoft.com/office/drawing/2014/main" id="{BFC65AB7-A4ED-483D-B76E-C7C7B8B7360A}"/>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1309" y="8194431"/>
            <a:ext cx="2176463" cy="2092569"/>
          </a:xfrm>
          <a:prstGeom prst="rect">
            <a:avLst/>
          </a:prstGeom>
          <a:noFill/>
          <a:ln>
            <a:noFill/>
          </a:ln>
        </p:spPr>
      </p:pic>
    </p:spTree>
    <p:extLst>
      <p:ext uri="{BB962C8B-B14F-4D97-AF65-F5344CB8AC3E}">
        <p14:creationId xmlns:p14="http://schemas.microsoft.com/office/powerpoint/2010/main" val="23093362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6199233" y="6428640"/>
            <a:ext cx="1767867" cy="867911"/>
            <a:chOff x="0" y="2406416"/>
            <a:chExt cx="5944861" cy="2813094"/>
          </a:xfrm>
        </p:grpSpPr>
        <p:grpSp>
          <p:nvGrpSpPr>
            <p:cNvPr id="5" name="Group 5"/>
            <p:cNvGrpSpPr/>
            <p:nvPr/>
          </p:nvGrpSpPr>
          <p:grpSpPr>
            <a:xfrm>
              <a:off x="0" y="2406416"/>
              <a:ext cx="1971584" cy="2103804"/>
              <a:chOff x="0" y="0"/>
              <a:chExt cx="1913890" cy="2042240"/>
            </a:xfrm>
          </p:grpSpPr>
          <p:sp>
            <p:nvSpPr>
              <p:cNvPr id="6" name="Freeform 6"/>
              <p:cNvSpPr/>
              <p:nvPr/>
            </p:nvSpPr>
            <p:spPr>
              <a:xfrm>
                <a:off x="0" y="0"/>
                <a:ext cx="1913890" cy="2042240"/>
              </a:xfrm>
              <a:custGeom>
                <a:avLst/>
                <a:gdLst/>
                <a:ahLst/>
                <a:cxnLst/>
                <a:rect l="l" t="t" r="r" b="b"/>
                <a:pathLst>
                  <a:path w="1913890" h="2042240">
                    <a:moveTo>
                      <a:pt x="0" y="0"/>
                    </a:moveTo>
                    <a:lnTo>
                      <a:pt x="1913890" y="0"/>
                    </a:lnTo>
                    <a:lnTo>
                      <a:pt x="1913890" y="2042240"/>
                    </a:lnTo>
                    <a:lnTo>
                      <a:pt x="0" y="2042240"/>
                    </a:lnTo>
                    <a:close/>
                  </a:path>
                </a:pathLst>
              </a:custGeom>
              <a:solidFill>
                <a:srgbClr val="FFFFFF"/>
              </a:solidFill>
            </p:spPr>
          </p:sp>
        </p:grpSp>
        <p:grpSp>
          <p:nvGrpSpPr>
            <p:cNvPr id="7" name="Group 7"/>
            <p:cNvGrpSpPr/>
            <p:nvPr/>
          </p:nvGrpSpPr>
          <p:grpSpPr>
            <a:xfrm>
              <a:off x="634653" y="4510220"/>
              <a:ext cx="1971584" cy="233656"/>
              <a:chOff x="0" y="0"/>
              <a:chExt cx="1913890" cy="226819"/>
            </a:xfrm>
          </p:grpSpPr>
          <p:sp>
            <p:nvSpPr>
              <p:cNvPr id="8" name="Freeform 8"/>
              <p:cNvSpPr/>
              <p:nvPr/>
            </p:nvSpPr>
            <p:spPr>
              <a:xfrm>
                <a:off x="0" y="0"/>
                <a:ext cx="1913890" cy="226818"/>
              </a:xfrm>
              <a:custGeom>
                <a:avLst/>
                <a:gdLst/>
                <a:ahLst/>
                <a:cxnLst/>
                <a:rect l="l" t="t" r="r" b="b"/>
                <a:pathLst>
                  <a:path w="1913890" h="226818">
                    <a:moveTo>
                      <a:pt x="0" y="0"/>
                    </a:moveTo>
                    <a:lnTo>
                      <a:pt x="1913890" y="0"/>
                    </a:lnTo>
                    <a:lnTo>
                      <a:pt x="1913890" y="226818"/>
                    </a:lnTo>
                    <a:lnTo>
                      <a:pt x="0" y="226818"/>
                    </a:lnTo>
                    <a:close/>
                  </a:path>
                </a:pathLst>
              </a:custGeom>
              <a:solidFill>
                <a:srgbClr val="FFFFFF"/>
              </a:solidFill>
            </p:spPr>
          </p:sp>
        </p:grpSp>
        <p:grpSp>
          <p:nvGrpSpPr>
            <p:cNvPr id="9" name="Group 9"/>
            <p:cNvGrpSpPr/>
            <p:nvPr/>
          </p:nvGrpSpPr>
          <p:grpSpPr>
            <a:xfrm>
              <a:off x="387844" y="4560938"/>
              <a:ext cx="5557017" cy="658572"/>
              <a:chOff x="0" y="0"/>
              <a:chExt cx="1913890" cy="226819"/>
            </a:xfrm>
          </p:grpSpPr>
          <p:sp>
            <p:nvSpPr>
              <p:cNvPr id="10" name="Freeform 10"/>
              <p:cNvSpPr/>
              <p:nvPr/>
            </p:nvSpPr>
            <p:spPr>
              <a:xfrm>
                <a:off x="0" y="0"/>
                <a:ext cx="1913890" cy="226818"/>
              </a:xfrm>
              <a:custGeom>
                <a:avLst/>
                <a:gdLst/>
                <a:ahLst/>
                <a:cxnLst/>
                <a:rect l="l" t="t" r="r" b="b"/>
                <a:pathLst>
                  <a:path w="1913890" h="226818">
                    <a:moveTo>
                      <a:pt x="0" y="0"/>
                    </a:moveTo>
                    <a:lnTo>
                      <a:pt x="1913890" y="0"/>
                    </a:lnTo>
                    <a:lnTo>
                      <a:pt x="1913890" y="226818"/>
                    </a:lnTo>
                    <a:lnTo>
                      <a:pt x="0" y="226818"/>
                    </a:lnTo>
                    <a:close/>
                  </a:path>
                </a:pathLst>
              </a:custGeom>
              <a:solidFill>
                <a:srgbClr val="FFFFFF"/>
              </a:solidFill>
            </p:spPr>
          </p:sp>
        </p:grpSp>
      </p:grpSp>
      <p:sp>
        <p:nvSpPr>
          <p:cNvPr id="17" name="TextBox 3">
            <a:extLst>
              <a:ext uri="{FF2B5EF4-FFF2-40B4-BE49-F238E27FC236}">
                <a16:creationId xmlns:a16="http://schemas.microsoft.com/office/drawing/2014/main" id="{391CEF46-0D45-4E9C-94B8-FE85AEEECD5D}"/>
              </a:ext>
            </a:extLst>
          </p:cNvPr>
          <p:cNvSpPr txBox="1"/>
          <p:nvPr/>
        </p:nvSpPr>
        <p:spPr>
          <a:xfrm>
            <a:off x="1642112" y="808708"/>
            <a:ext cx="16623356" cy="987450"/>
          </a:xfrm>
          <a:prstGeom prst="rect">
            <a:avLst/>
          </a:prstGeom>
        </p:spPr>
        <p:txBody>
          <a:bodyPr wrap="square" lIns="0" tIns="0" rIns="0" bIns="0" rtlCol="0" anchor="t">
            <a:spAutoFit/>
          </a:bodyPr>
          <a:lstStyle/>
          <a:p>
            <a:pPr>
              <a:lnSpc>
                <a:spcPts val="7680"/>
              </a:lnSpc>
            </a:pPr>
            <a:r>
              <a:rPr lang="en-US" sz="6600" dirty="0">
                <a:solidFill>
                  <a:srgbClr val="2C3891"/>
                </a:solidFill>
                <a:latin typeface="Glacial Indifference Bold"/>
              </a:rPr>
              <a:t>Comparison of brain scan of infants </a:t>
            </a:r>
          </a:p>
        </p:txBody>
      </p:sp>
      <p:pic>
        <p:nvPicPr>
          <p:cNvPr id="20" name="Picture 19">
            <a:extLst>
              <a:ext uri="{FF2B5EF4-FFF2-40B4-BE49-F238E27FC236}">
                <a16:creationId xmlns:a16="http://schemas.microsoft.com/office/drawing/2014/main" id="{F4158748-1A83-4D96-9466-026D41DA6E00}"/>
              </a:ext>
            </a:extLst>
          </p:cNvPr>
          <p:cNvPicPr/>
          <p:nvPr/>
        </p:nvPicPr>
        <p:blipFill rotWithShape="1">
          <a:blip r:embed="rId3">
            <a:extLst>
              <a:ext uri="{28A0092B-C50C-407E-A947-70E740481C1C}">
                <a14:useLocalDpi xmlns:a14="http://schemas.microsoft.com/office/drawing/2010/main" val="0"/>
              </a:ext>
            </a:extLst>
          </a:blip>
          <a:srcRect t="-1" b="6992"/>
          <a:stretch/>
        </p:blipFill>
        <p:spPr bwMode="auto">
          <a:xfrm>
            <a:off x="1524000" y="2448044"/>
            <a:ext cx="7467600" cy="4629673"/>
          </a:xfrm>
          <a:prstGeom prst="rect">
            <a:avLst/>
          </a:prstGeom>
          <a:noFill/>
          <a:ln>
            <a:noFill/>
          </a:ln>
          <a:extLst>
            <a:ext uri="{53640926-AAD7-44D8-BBD7-CCE9431645EC}">
              <a14:shadowObscured xmlns:a14="http://schemas.microsoft.com/office/drawing/2010/main"/>
            </a:ext>
          </a:extLst>
        </p:spPr>
      </p:pic>
      <p:pic>
        <p:nvPicPr>
          <p:cNvPr id="21" name="Picture 20">
            <a:extLst>
              <a:ext uri="{FF2B5EF4-FFF2-40B4-BE49-F238E27FC236}">
                <a16:creationId xmlns:a16="http://schemas.microsoft.com/office/drawing/2014/main" id="{C562D12B-A77F-4066-BCB5-87DCEDA625B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060794" y="2444697"/>
            <a:ext cx="7703206" cy="4995194"/>
          </a:xfrm>
          <a:prstGeom prst="rect">
            <a:avLst/>
          </a:prstGeom>
          <a:noFill/>
          <a:ln>
            <a:noFill/>
          </a:ln>
        </p:spPr>
      </p:pic>
      <p:sp>
        <p:nvSpPr>
          <p:cNvPr id="22" name="TextBox 14">
            <a:extLst>
              <a:ext uri="{FF2B5EF4-FFF2-40B4-BE49-F238E27FC236}">
                <a16:creationId xmlns:a16="http://schemas.microsoft.com/office/drawing/2014/main" id="{91A4B3A5-DC81-4D38-9154-1E2B0816B1A7}"/>
              </a:ext>
            </a:extLst>
          </p:cNvPr>
          <p:cNvSpPr txBox="1"/>
          <p:nvPr/>
        </p:nvSpPr>
        <p:spPr>
          <a:xfrm>
            <a:off x="2220572" y="7261252"/>
            <a:ext cx="6074456" cy="692497"/>
          </a:xfrm>
          <a:prstGeom prst="rect">
            <a:avLst/>
          </a:prstGeom>
        </p:spPr>
        <p:txBody>
          <a:bodyPr wrap="square" lIns="0" tIns="0" rIns="0" bIns="0" rtlCol="0" anchor="t">
            <a:spAutoFit/>
          </a:bodyPr>
          <a:lstStyle/>
          <a:p>
            <a:r>
              <a:rPr lang="en-US" sz="4500" b="1" dirty="0">
                <a:latin typeface="Ubuntu"/>
              </a:rPr>
              <a:t>Never Stunted Growth</a:t>
            </a:r>
          </a:p>
        </p:txBody>
      </p:sp>
      <p:sp>
        <p:nvSpPr>
          <p:cNvPr id="23" name="TextBox 14">
            <a:extLst>
              <a:ext uri="{FF2B5EF4-FFF2-40B4-BE49-F238E27FC236}">
                <a16:creationId xmlns:a16="http://schemas.microsoft.com/office/drawing/2014/main" id="{B5B48C32-A9E4-491C-B2D0-2A2D37F5296A}"/>
              </a:ext>
            </a:extLst>
          </p:cNvPr>
          <p:cNvSpPr txBox="1"/>
          <p:nvPr/>
        </p:nvSpPr>
        <p:spPr>
          <a:xfrm>
            <a:off x="10842758" y="7149806"/>
            <a:ext cx="4378352" cy="692497"/>
          </a:xfrm>
          <a:prstGeom prst="rect">
            <a:avLst/>
          </a:prstGeom>
        </p:spPr>
        <p:txBody>
          <a:bodyPr wrap="square" lIns="0" tIns="0" rIns="0" bIns="0" rtlCol="0" anchor="t">
            <a:spAutoFit/>
          </a:bodyPr>
          <a:lstStyle/>
          <a:p>
            <a:r>
              <a:rPr lang="en-US" sz="4500" b="1" dirty="0">
                <a:latin typeface="Ubuntu"/>
              </a:rPr>
              <a:t>Stunted Growth</a:t>
            </a:r>
          </a:p>
        </p:txBody>
      </p:sp>
      <p:sp>
        <p:nvSpPr>
          <p:cNvPr id="2" name="Slide Number Placeholder 1">
            <a:extLst>
              <a:ext uri="{FF2B5EF4-FFF2-40B4-BE49-F238E27FC236}">
                <a16:creationId xmlns:a16="http://schemas.microsoft.com/office/drawing/2014/main" id="{A5DCE32F-B9E0-47E9-B96D-15678E40C5D6}"/>
              </a:ext>
            </a:extLst>
          </p:cNvPr>
          <p:cNvSpPr>
            <a:spLocks noGrp="1"/>
          </p:cNvSpPr>
          <p:nvPr>
            <p:ph type="sldNum" sz="quarter" idx="12"/>
          </p:nvPr>
        </p:nvSpPr>
        <p:spPr/>
        <p:txBody>
          <a:bodyPr/>
          <a:lstStyle/>
          <a:p>
            <a:fld id="{B6F15528-21DE-4FAA-801E-634DDDAF4B2B}" type="slidenum">
              <a:rPr lang="en-US" smtClean="0"/>
              <a:pPr/>
              <a:t>17</a:t>
            </a:fld>
            <a:endParaRPr lang="en-US"/>
          </a:p>
        </p:txBody>
      </p:sp>
      <p:pic>
        <p:nvPicPr>
          <p:cNvPr id="16" name="Picture 15">
            <a:extLst>
              <a:ext uri="{FF2B5EF4-FFF2-40B4-BE49-F238E27FC236}">
                <a16:creationId xmlns:a16="http://schemas.microsoft.com/office/drawing/2014/main" id="{9F2FC38A-CF47-43D7-888C-971110C0EA1B}"/>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1309" y="8194431"/>
            <a:ext cx="2176463" cy="2092569"/>
          </a:xfrm>
          <a:prstGeom prst="rect">
            <a:avLst/>
          </a:prstGeom>
          <a:noFill/>
          <a:ln>
            <a:noFill/>
          </a:ln>
        </p:spPr>
      </p:pic>
      <p:sp>
        <p:nvSpPr>
          <p:cNvPr id="4" name="Rectangle 3">
            <a:extLst>
              <a:ext uri="{FF2B5EF4-FFF2-40B4-BE49-F238E27FC236}">
                <a16:creationId xmlns:a16="http://schemas.microsoft.com/office/drawing/2014/main" id="{8C1D5FD6-A30B-4760-B6ED-4039853CCB96}"/>
              </a:ext>
            </a:extLst>
          </p:cNvPr>
          <p:cNvSpPr/>
          <p:nvPr/>
        </p:nvSpPr>
        <p:spPr>
          <a:xfrm>
            <a:off x="1975154" y="8851075"/>
            <a:ext cx="9946505" cy="532903"/>
          </a:xfrm>
          <a:prstGeom prst="rect">
            <a:avLst/>
          </a:prstGeom>
        </p:spPr>
        <p:txBody>
          <a:bodyPr wrap="none">
            <a:spAutoFit/>
          </a:bodyPr>
          <a:lstStyle/>
          <a:p>
            <a:pPr>
              <a:lnSpc>
                <a:spcPct val="107000"/>
              </a:lnSpc>
              <a:spcAft>
                <a:spcPts val="800"/>
              </a:spcAft>
            </a:pPr>
            <a:r>
              <a:rPr lang="en-US" sz="2800" dirty="0">
                <a:latin typeface="Calibri" panose="020F0502020204030204" pitchFamily="34" charset="0"/>
                <a:ea typeface="Calibri" panose="020F0502020204030204" pitchFamily="34" charset="0"/>
                <a:cs typeface="Calibri" panose="020F0502020204030204" pitchFamily="34" charset="0"/>
              </a:rPr>
              <a:t>Source:  https://www.powerofnutrition.org/the-impact-of-stunting</a:t>
            </a:r>
            <a:endParaRPr lang="en-PH" sz="2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371011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4"/>
          <p:cNvSpPr txBox="1"/>
          <p:nvPr/>
        </p:nvSpPr>
        <p:spPr>
          <a:xfrm>
            <a:off x="6361407" y="3314700"/>
            <a:ext cx="9895064" cy="3231654"/>
          </a:xfrm>
          <a:prstGeom prst="rect">
            <a:avLst/>
          </a:prstGeom>
        </p:spPr>
        <p:txBody>
          <a:bodyPr wrap="square" lIns="0" tIns="0" rIns="0" bIns="0" rtlCol="0" anchor="t">
            <a:spAutoFit/>
          </a:bodyPr>
          <a:lstStyle/>
          <a:p>
            <a:r>
              <a:rPr lang="en-US" sz="5000" b="1" dirty="0">
                <a:latin typeface="Ubuntu"/>
              </a:rPr>
              <a:t>Loss in economic productivity</a:t>
            </a:r>
          </a:p>
          <a:p>
            <a:endParaRPr lang="en-US" sz="4000" b="1" dirty="0">
              <a:latin typeface="Ubuntu"/>
            </a:endParaRPr>
          </a:p>
          <a:p>
            <a:pPr marL="685800" indent="-685800">
              <a:buFont typeface="Arial" panose="020B0604020202020204" pitchFamily="34" charset="0"/>
              <a:buChar char="•"/>
            </a:pPr>
            <a:r>
              <a:rPr lang="en-US" sz="4000" dirty="0">
                <a:latin typeface="Ubuntu"/>
              </a:rPr>
              <a:t>1% loss in adult height = 1.4% loss in economic productivity</a:t>
            </a:r>
          </a:p>
          <a:p>
            <a:pPr marL="685800" indent="-685800">
              <a:buFont typeface="Arial" panose="020B0604020202020204" pitchFamily="34" charset="0"/>
              <a:buChar char="•"/>
            </a:pPr>
            <a:r>
              <a:rPr lang="en-US" sz="4000" dirty="0">
                <a:latin typeface="Ubuntu"/>
              </a:rPr>
              <a:t>Reduced income per capita by 7%      </a:t>
            </a:r>
            <a:endParaRPr lang="en-US" sz="5000" b="1" dirty="0">
              <a:latin typeface="Ubuntu"/>
            </a:endParaRPr>
          </a:p>
        </p:txBody>
      </p:sp>
      <p:grpSp>
        <p:nvGrpSpPr>
          <p:cNvPr id="23" name="Group 3">
            <a:extLst>
              <a:ext uri="{FF2B5EF4-FFF2-40B4-BE49-F238E27FC236}">
                <a16:creationId xmlns:a16="http://schemas.microsoft.com/office/drawing/2014/main" id="{8C21DDCA-ADA0-487C-85CF-F92DE5014F70}"/>
              </a:ext>
            </a:extLst>
          </p:cNvPr>
          <p:cNvGrpSpPr/>
          <p:nvPr/>
        </p:nvGrpSpPr>
        <p:grpSpPr>
          <a:xfrm>
            <a:off x="2016289" y="4845642"/>
            <a:ext cx="1869912" cy="1596324"/>
            <a:chOff x="486932" y="1707317"/>
            <a:chExt cx="3678391" cy="3539295"/>
          </a:xfrm>
        </p:grpSpPr>
        <p:pic>
          <p:nvPicPr>
            <p:cNvPr id="24" name="Picture 4">
              <a:extLst>
                <a:ext uri="{FF2B5EF4-FFF2-40B4-BE49-F238E27FC236}">
                  <a16:creationId xmlns:a16="http://schemas.microsoft.com/office/drawing/2014/main" id="{75EFEE5D-A218-420B-9394-E2830F1D96A6}"/>
                </a:ext>
              </a:extLst>
            </p:cNvPr>
            <p:cNvPicPr>
              <a:picLocks noChangeAspect="1"/>
            </p:cNvPicPr>
            <p:nvPr/>
          </p:nvPicPr>
          <p:blipFill>
            <a:blip r:embed="rId3"/>
            <a:srcRect b="33333"/>
            <a:stretch>
              <a:fillRect/>
            </a:stretch>
          </p:blipFill>
          <p:spPr>
            <a:xfrm>
              <a:off x="1626750" y="1707317"/>
              <a:ext cx="2538573" cy="2391294"/>
            </a:xfrm>
            <a:prstGeom prst="rect">
              <a:avLst/>
            </a:prstGeom>
          </p:spPr>
        </p:pic>
        <p:pic>
          <p:nvPicPr>
            <p:cNvPr id="25" name="Picture 5">
              <a:extLst>
                <a:ext uri="{FF2B5EF4-FFF2-40B4-BE49-F238E27FC236}">
                  <a16:creationId xmlns:a16="http://schemas.microsoft.com/office/drawing/2014/main" id="{AA02F835-39A2-49EF-A688-CB1BA0621A4C}"/>
                </a:ext>
              </a:extLst>
            </p:cNvPr>
            <p:cNvPicPr>
              <a:picLocks noChangeAspect="1"/>
            </p:cNvPicPr>
            <p:nvPr/>
          </p:nvPicPr>
          <p:blipFill>
            <a:blip r:embed="rId4"/>
            <a:srcRect/>
            <a:stretch>
              <a:fillRect/>
            </a:stretch>
          </p:blipFill>
          <p:spPr>
            <a:xfrm>
              <a:off x="486932" y="3441100"/>
              <a:ext cx="1898040" cy="1805512"/>
            </a:xfrm>
            <a:prstGeom prst="rect">
              <a:avLst/>
            </a:prstGeom>
          </p:spPr>
        </p:pic>
      </p:grpSp>
      <p:sp>
        <p:nvSpPr>
          <p:cNvPr id="32" name="TextBox 14">
            <a:extLst>
              <a:ext uri="{FF2B5EF4-FFF2-40B4-BE49-F238E27FC236}">
                <a16:creationId xmlns:a16="http://schemas.microsoft.com/office/drawing/2014/main" id="{2A541EDC-EFD9-4555-87C7-354555099761}"/>
              </a:ext>
            </a:extLst>
          </p:cNvPr>
          <p:cNvSpPr txBox="1"/>
          <p:nvPr/>
        </p:nvSpPr>
        <p:spPr>
          <a:xfrm>
            <a:off x="6361407" y="6712624"/>
            <a:ext cx="9895064" cy="2462213"/>
          </a:xfrm>
          <a:prstGeom prst="rect">
            <a:avLst/>
          </a:prstGeom>
        </p:spPr>
        <p:txBody>
          <a:bodyPr wrap="square" lIns="0" tIns="0" rIns="0" bIns="0" rtlCol="0" anchor="t">
            <a:spAutoFit/>
          </a:bodyPr>
          <a:lstStyle/>
          <a:p>
            <a:pPr marL="685800" indent="-685800">
              <a:buFont typeface="Arial" panose="020B0604020202020204" pitchFamily="34" charset="0"/>
              <a:buChar char="•"/>
            </a:pPr>
            <a:r>
              <a:rPr lang="en-US" sz="4000" dirty="0">
                <a:latin typeface="Ubuntu"/>
              </a:rPr>
              <a:t>Cost of childhood undernutrition in the Philippines: </a:t>
            </a:r>
            <a:r>
              <a:rPr lang="en-US" sz="4000" b="1" dirty="0">
                <a:latin typeface="Ubuntu"/>
              </a:rPr>
              <a:t>1.5 – 3% of GDP </a:t>
            </a:r>
            <a:r>
              <a:rPr lang="en-US" sz="4000" dirty="0">
                <a:latin typeface="Ubuntu"/>
              </a:rPr>
              <a:t>per year</a:t>
            </a:r>
          </a:p>
          <a:p>
            <a:pPr marL="685800" indent="-685800">
              <a:buFont typeface="Arial" panose="020B0604020202020204" pitchFamily="34" charset="0"/>
              <a:buChar char="•"/>
            </a:pPr>
            <a:endParaRPr lang="en-US" sz="4000" dirty="0">
              <a:latin typeface="Ubuntu"/>
            </a:endParaRPr>
          </a:p>
          <a:p>
            <a:r>
              <a:rPr lang="en-US" sz="4000" dirty="0">
                <a:latin typeface="Ubuntu"/>
              </a:rPr>
              <a:t>      </a:t>
            </a:r>
            <a:endParaRPr lang="en-US" sz="5000" b="1" dirty="0">
              <a:latin typeface="Ubuntu"/>
            </a:endParaRPr>
          </a:p>
        </p:txBody>
      </p:sp>
      <p:pic>
        <p:nvPicPr>
          <p:cNvPr id="33" name="Picture 4">
            <a:extLst>
              <a:ext uri="{FF2B5EF4-FFF2-40B4-BE49-F238E27FC236}">
                <a16:creationId xmlns:a16="http://schemas.microsoft.com/office/drawing/2014/main" id="{115913F5-932D-49AB-926D-1F9BCB2B0CF6}"/>
              </a:ext>
            </a:extLst>
          </p:cNvPr>
          <p:cNvPicPr>
            <a:picLocks noChangeAspect="1"/>
          </p:cNvPicPr>
          <p:nvPr/>
        </p:nvPicPr>
        <p:blipFill>
          <a:blip r:embed="rId3"/>
          <a:srcRect b="33333"/>
          <a:stretch>
            <a:fillRect/>
          </a:stretch>
        </p:blipFill>
        <p:spPr>
          <a:xfrm>
            <a:off x="3915253" y="4826139"/>
            <a:ext cx="1290485" cy="1078542"/>
          </a:xfrm>
          <a:prstGeom prst="rect">
            <a:avLst/>
          </a:prstGeom>
        </p:spPr>
      </p:pic>
      <p:pic>
        <p:nvPicPr>
          <p:cNvPr id="34" name="Picture 4">
            <a:extLst>
              <a:ext uri="{FF2B5EF4-FFF2-40B4-BE49-F238E27FC236}">
                <a16:creationId xmlns:a16="http://schemas.microsoft.com/office/drawing/2014/main" id="{C0B154E5-7E35-4496-85BE-82DB6DEC2534}"/>
              </a:ext>
            </a:extLst>
          </p:cNvPr>
          <p:cNvPicPr>
            <a:picLocks noChangeAspect="1"/>
          </p:cNvPicPr>
          <p:nvPr/>
        </p:nvPicPr>
        <p:blipFill>
          <a:blip r:embed="rId3"/>
          <a:srcRect b="33333"/>
          <a:stretch>
            <a:fillRect/>
          </a:stretch>
        </p:blipFill>
        <p:spPr>
          <a:xfrm>
            <a:off x="3175143" y="3769086"/>
            <a:ext cx="1290485" cy="1078542"/>
          </a:xfrm>
          <a:prstGeom prst="rect">
            <a:avLst/>
          </a:prstGeom>
        </p:spPr>
      </p:pic>
      <p:pic>
        <p:nvPicPr>
          <p:cNvPr id="11" name="Picture 10">
            <a:extLst>
              <a:ext uri="{FF2B5EF4-FFF2-40B4-BE49-F238E27FC236}">
                <a16:creationId xmlns:a16="http://schemas.microsoft.com/office/drawing/2014/main" id="{24AEF035-1AC8-41BD-AA41-CE66D788BF63}"/>
              </a:ext>
            </a:extLst>
          </p:cNvPr>
          <p:cNvPicPr>
            <a:picLocks noChangeAspect="1"/>
          </p:cNvPicPr>
          <p:nvPr/>
        </p:nvPicPr>
        <p:blipFill>
          <a:blip r:embed="rId5"/>
          <a:stretch>
            <a:fillRect/>
          </a:stretch>
        </p:blipFill>
        <p:spPr>
          <a:xfrm>
            <a:off x="1937279" y="6608966"/>
            <a:ext cx="3897843" cy="2049511"/>
          </a:xfrm>
          <a:prstGeom prst="rect">
            <a:avLst/>
          </a:prstGeom>
        </p:spPr>
      </p:pic>
      <p:pic>
        <p:nvPicPr>
          <p:cNvPr id="12" name="Picture 2">
            <a:extLst>
              <a:ext uri="{FF2B5EF4-FFF2-40B4-BE49-F238E27FC236}">
                <a16:creationId xmlns:a16="http://schemas.microsoft.com/office/drawing/2014/main" id="{C922B0BC-9F47-4568-B040-D0854815CD27}"/>
              </a:ext>
            </a:extLst>
          </p:cNvPr>
          <p:cNvPicPr>
            <a:picLocks noChangeAspect="1"/>
          </p:cNvPicPr>
          <p:nvPr/>
        </p:nvPicPr>
        <p:blipFill>
          <a:blip r:embed="rId6"/>
          <a:srcRect/>
          <a:stretch>
            <a:fillRect/>
          </a:stretch>
        </p:blipFill>
        <p:spPr>
          <a:xfrm>
            <a:off x="12725400" y="723900"/>
            <a:ext cx="963165" cy="1375131"/>
          </a:xfrm>
          <a:prstGeom prst="rect">
            <a:avLst/>
          </a:prstGeom>
        </p:spPr>
      </p:pic>
      <p:sp>
        <p:nvSpPr>
          <p:cNvPr id="13" name="TextBox 3">
            <a:extLst>
              <a:ext uri="{FF2B5EF4-FFF2-40B4-BE49-F238E27FC236}">
                <a16:creationId xmlns:a16="http://schemas.microsoft.com/office/drawing/2014/main" id="{C2870EB3-EA83-458C-9A66-A9BA30CD0981}"/>
              </a:ext>
            </a:extLst>
          </p:cNvPr>
          <p:cNvSpPr txBox="1"/>
          <p:nvPr/>
        </p:nvSpPr>
        <p:spPr>
          <a:xfrm>
            <a:off x="1281829" y="870331"/>
            <a:ext cx="12877800" cy="1974900"/>
          </a:xfrm>
          <a:prstGeom prst="rect">
            <a:avLst/>
          </a:prstGeom>
        </p:spPr>
        <p:txBody>
          <a:bodyPr wrap="square" lIns="0" tIns="0" rIns="0" bIns="0" rtlCol="0" anchor="t">
            <a:spAutoFit/>
          </a:bodyPr>
          <a:lstStyle/>
          <a:p>
            <a:pPr>
              <a:lnSpc>
                <a:spcPts val="7680"/>
              </a:lnSpc>
            </a:pPr>
            <a:r>
              <a:rPr lang="en-US" sz="7200" dirty="0">
                <a:solidFill>
                  <a:srgbClr val="2C3891"/>
                </a:solidFill>
                <a:latin typeface="Glacial Indifference Bold"/>
              </a:rPr>
              <a:t>Consequences of Stunting</a:t>
            </a:r>
          </a:p>
          <a:p>
            <a:pPr>
              <a:lnSpc>
                <a:spcPts val="7680"/>
              </a:lnSpc>
            </a:pPr>
            <a:r>
              <a:rPr lang="en-US" sz="7200" dirty="0">
                <a:solidFill>
                  <a:schemeClr val="bg1">
                    <a:lumMod val="50000"/>
                  </a:schemeClr>
                </a:solidFill>
                <a:latin typeface="Glacial Indifference Bold"/>
              </a:rPr>
              <a:t>(Society)</a:t>
            </a:r>
          </a:p>
        </p:txBody>
      </p:sp>
      <p:sp>
        <p:nvSpPr>
          <p:cNvPr id="2" name="Slide Number Placeholder 1">
            <a:extLst>
              <a:ext uri="{FF2B5EF4-FFF2-40B4-BE49-F238E27FC236}">
                <a16:creationId xmlns:a16="http://schemas.microsoft.com/office/drawing/2014/main" id="{07FF8F78-B16C-4F58-AB21-228F7D2E18C9}"/>
              </a:ext>
            </a:extLst>
          </p:cNvPr>
          <p:cNvSpPr>
            <a:spLocks noGrp="1"/>
          </p:cNvSpPr>
          <p:nvPr>
            <p:ph type="sldNum" sz="quarter" idx="12"/>
          </p:nvPr>
        </p:nvSpPr>
        <p:spPr/>
        <p:txBody>
          <a:bodyPr/>
          <a:lstStyle/>
          <a:p>
            <a:fld id="{B6F15528-21DE-4FAA-801E-634DDDAF4B2B}" type="slidenum">
              <a:rPr lang="en-US" smtClean="0"/>
              <a:pPr/>
              <a:t>18</a:t>
            </a:fld>
            <a:endParaRPr lang="en-US"/>
          </a:p>
        </p:txBody>
      </p:sp>
      <p:pic>
        <p:nvPicPr>
          <p:cNvPr id="15" name="Picture 14">
            <a:extLst>
              <a:ext uri="{FF2B5EF4-FFF2-40B4-BE49-F238E27FC236}">
                <a16:creationId xmlns:a16="http://schemas.microsoft.com/office/drawing/2014/main" id="{DF0E5307-3287-49F4-86A8-BC2AFFE4615E}"/>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1309" y="8194431"/>
            <a:ext cx="2176463" cy="2092569"/>
          </a:xfrm>
          <a:prstGeom prst="rect">
            <a:avLst/>
          </a:prstGeom>
          <a:noFill/>
          <a:ln>
            <a:noFill/>
          </a:ln>
        </p:spPr>
      </p:pic>
    </p:spTree>
    <p:extLst>
      <p:ext uri="{BB962C8B-B14F-4D97-AF65-F5344CB8AC3E}">
        <p14:creationId xmlns:p14="http://schemas.microsoft.com/office/powerpoint/2010/main" val="32660438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6199233" y="6428640"/>
            <a:ext cx="1767867" cy="867911"/>
            <a:chOff x="0" y="2406416"/>
            <a:chExt cx="5944861" cy="2813094"/>
          </a:xfrm>
        </p:grpSpPr>
        <p:grpSp>
          <p:nvGrpSpPr>
            <p:cNvPr id="5" name="Group 5"/>
            <p:cNvGrpSpPr/>
            <p:nvPr/>
          </p:nvGrpSpPr>
          <p:grpSpPr>
            <a:xfrm>
              <a:off x="0" y="2406416"/>
              <a:ext cx="1971584" cy="2103804"/>
              <a:chOff x="0" y="0"/>
              <a:chExt cx="1913890" cy="2042240"/>
            </a:xfrm>
          </p:grpSpPr>
          <p:sp>
            <p:nvSpPr>
              <p:cNvPr id="6" name="Freeform 6"/>
              <p:cNvSpPr/>
              <p:nvPr/>
            </p:nvSpPr>
            <p:spPr>
              <a:xfrm>
                <a:off x="0" y="0"/>
                <a:ext cx="1913890" cy="2042240"/>
              </a:xfrm>
              <a:custGeom>
                <a:avLst/>
                <a:gdLst/>
                <a:ahLst/>
                <a:cxnLst/>
                <a:rect l="l" t="t" r="r" b="b"/>
                <a:pathLst>
                  <a:path w="1913890" h="2042240">
                    <a:moveTo>
                      <a:pt x="0" y="0"/>
                    </a:moveTo>
                    <a:lnTo>
                      <a:pt x="1913890" y="0"/>
                    </a:lnTo>
                    <a:lnTo>
                      <a:pt x="1913890" y="2042240"/>
                    </a:lnTo>
                    <a:lnTo>
                      <a:pt x="0" y="2042240"/>
                    </a:lnTo>
                    <a:close/>
                  </a:path>
                </a:pathLst>
              </a:custGeom>
              <a:solidFill>
                <a:srgbClr val="FFFFFF"/>
              </a:solidFill>
            </p:spPr>
          </p:sp>
        </p:grpSp>
        <p:grpSp>
          <p:nvGrpSpPr>
            <p:cNvPr id="7" name="Group 7"/>
            <p:cNvGrpSpPr/>
            <p:nvPr/>
          </p:nvGrpSpPr>
          <p:grpSpPr>
            <a:xfrm>
              <a:off x="634653" y="4510220"/>
              <a:ext cx="1971584" cy="233656"/>
              <a:chOff x="0" y="0"/>
              <a:chExt cx="1913890" cy="226819"/>
            </a:xfrm>
          </p:grpSpPr>
          <p:sp>
            <p:nvSpPr>
              <p:cNvPr id="8" name="Freeform 8"/>
              <p:cNvSpPr/>
              <p:nvPr/>
            </p:nvSpPr>
            <p:spPr>
              <a:xfrm>
                <a:off x="0" y="0"/>
                <a:ext cx="1913890" cy="226818"/>
              </a:xfrm>
              <a:custGeom>
                <a:avLst/>
                <a:gdLst/>
                <a:ahLst/>
                <a:cxnLst/>
                <a:rect l="l" t="t" r="r" b="b"/>
                <a:pathLst>
                  <a:path w="1913890" h="226818">
                    <a:moveTo>
                      <a:pt x="0" y="0"/>
                    </a:moveTo>
                    <a:lnTo>
                      <a:pt x="1913890" y="0"/>
                    </a:lnTo>
                    <a:lnTo>
                      <a:pt x="1913890" y="226818"/>
                    </a:lnTo>
                    <a:lnTo>
                      <a:pt x="0" y="226818"/>
                    </a:lnTo>
                    <a:close/>
                  </a:path>
                </a:pathLst>
              </a:custGeom>
              <a:solidFill>
                <a:srgbClr val="FFFFFF"/>
              </a:solidFill>
            </p:spPr>
          </p:sp>
        </p:grpSp>
        <p:grpSp>
          <p:nvGrpSpPr>
            <p:cNvPr id="9" name="Group 9"/>
            <p:cNvGrpSpPr/>
            <p:nvPr/>
          </p:nvGrpSpPr>
          <p:grpSpPr>
            <a:xfrm>
              <a:off x="387844" y="4560938"/>
              <a:ext cx="5557017" cy="658572"/>
              <a:chOff x="0" y="0"/>
              <a:chExt cx="1913890" cy="226819"/>
            </a:xfrm>
          </p:grpSpPr>
          <p:sp>
            <p:nvSpPr>
              <p:cNvPr id="10" name="Freeform 10"/>
              <p:cNvSpPr/>
              <p:nvPr/>
            </p:nvSpPr>
            <p:spPr>
              <a:xfrm>
                <a:off x="0" y="0"/>
                <a:ext cx="1913890" cy="226818"/>
              </a:xfrm>
              <a:custGeom>
                <a:avLst/>
                <a:gdLst/>
                <a:ahLst/>
                <a:cxnLst/>
                <a:rect l="l" t="t" r="r" b="b"/>
                <a:pathLst>
                  <a:path w="1913890" h="226818">
                    <a:moveTo>
                      <a:pt x="0" y="0"/>
                    </a:moveTo>
                    <a:lnTo>
                      <a:pt x="1913890" y="0"/>
                    </a:lnTo>
                    <a:lnTo>
                      <a:pt x="1913890" y="226818"/>
                    </a:lnTo>
                    <a:lnTo>
                      <a:pt x="0" y="226818"/>
                    </a:lnTo>
                    <a:close/>
                  </a:path>
                </a:pathLst>
              </a:custGeom>
              <a:solidFill>
                <a:srgbClr val="FFFFFF"/>
              </a:solidFill>
            </p:spPr>
          </p:sp>
        </p:grpSp>
      </p:grpSp>
      <p:sp>
        <p:nvSpPr>
          <p:cNvPr id="14" name="TextBox 14"/>
          <p:cNvSpPr txBox="1"/>
          <p:nvPr/>
        </p:nvSpPr>
        <p:spPr>
          <a:xfrm>
            <a:off x="7504271" y="5554911"/>
            <a:ext cx="9818979" cy="3462486"/>
          </a:xfrm>
          <a:prstGeom prst="rect">
            <a:avLst/>
          </a:prstGeom>
        </p:spPr>
        <p:txBody>
          <a:bodyPr wrap="square" lIns="0" tIns="0" rIns="0" bIns="0" rtlCol="0" anchor="t">
            <a:spAutoFit/>
          </a:bodyPr>
          <a:lstStyle/>
          <a:p>
            <a:endParaRPr lang="en-US" sz="4500" b="1" dirty="0">
              <a:latin typeface="Ubuntu"/>
            </a:endParaRPr>
          </a:p>
          <a:p>
            <a:pPr marL="685800" indent="-685800">
              <a:buFont typeface="Arial" panose="020B0604020202020204" pitchFamily="34" charset="0"/>
              <a:buChar char="•"/>
            </a:pPr>
            <a:r>
              <a:rPr lang="en-US" sz="4500" b="1" dirty="0">
                <a:latin typeface="Ubuntu"/>
              </a:rPr>
              <a:t>Higher test scores </a:t>
            </a:r>
            <a:r>
              <a:rPr lang="en-US" sz="4500" dirty="0">
                <a:latin typeface="Ubuntu"/>
              </a:rPr>
              <a:t>on cognitive assessments and activity level  </a:t>
            </a:r>
          </a:p>
          <a:p>
            <a:pPr marL="685800" indent="-685800">
              <a:buFont typeface="Arial" panose="020B0604020202020204" pitchFamily="34" charset="0"/>
              <a:buChar char="•"/>
            </a:pPr>
            <a:r>
              <a:rPr lang="en-US" sz="4500" b="1" dirty="0">
                <a:latin typeface="Ubuntu"/>
              </a:rPr>
              <a:t>33%</a:t>
            </a:r>
            <a:r>
              <a:rPr lang="en-US" sz="4500" dirty="0">
                <a:latin typeface="Ubuntu"/>
              </a:rPr>
              <a:t> more likely to escape poverty</a:t>
            </a:r>
          </a:p>
          <a:p>
            <a:r>
              <a:rPr lang="en-US" sz="4500" dirty="0">
                <a:latin typeface="Ubuntu"/>
              </a:rPr>
              <a:t>      </a:t>
            </a:r>
            <a:endParaRPr lang="en-US" sz="4500" b="1" dirty="0">
              <a:latin typeface="Ubuntu"/>
            </a:endParaRPr>
          </a:p>
        </p:txBody>
      </p:sp>
      <p:pic>
        <p:nvPicPr>
          <p:cNvPr id="13" name="Picture 12">
            <a:extLst>
              <a:ext uri="{FF2B5EF4-FFF2-40B4-BE49-F238E27FC236}">
                <a16:creationId xmlns:a16="http://schemas.microsoft.com/office/drawing/2014/main" id="{5C94A28F-C337-44F3-9AFE-C52307D6B433}"/>
              </a:ext>
            </a:extLst>
          </p:cNvPr>
          <p:cNvPicPr>
            <a:picLocks noChangeAspect="1"/>
          </p:cNvPicPr>
          <p:nvPr/>
        </p:nvPicPr>
        <p:blipFill rotWithShape="1">
          <a:blip r:embed="rId3">
            <a:extLst>
              <a:ext uri="{28A0092B-C50C-407E-A947-70E740481C1C}">
                <a14:useLocalDpi xmlns:a14="http://schemas.microsoft.com/office/drawing/2010/main" val="0"/>
              </a:ext>
            </a:extLst>
          </a:blip>
          <a:srcRect t="19899" r="29046" b="20370"/>
          <a:stretch/>
        </p:blipFill>
        <p:spPr>
          <a:xfrm>
            <a:off x="1331930" y="1866900"/>
            <a:ext cx="5855365" cy="6971979"/>
          </a:xfrm>
          <a:prstGeom prst="rect">
            <a:avLst/>
          </a:prstGeom>
        </p:spPr>
      </p:pic>
      <p:pic>
        <p:nvPicPr>
          <p:cNvPr id="28" name="Picture 27">
            <a:extLst>
              <a:ext uri="{FF2B5EF4-FFF2-40B4-BE49-F238E27FC236}">
                <a16:creationId xmlns:a16="http://schemas.microsoft.com/office/drawing/2014/main" id="{4F8FB109-09F1-4748-92A8-A004F131660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571" t="32964" r="15426" b="18888"/>
          <a:stretch/>
        </p:blipFill>
        <p:spPr>
          <a:xfrm>
            <a:off x="12403310" y="2400300"/>
            <a:ext cx="3422100" cy="3478236"/>
          </a:xfrm>
          <a:prstGeom prst="rect">
            <a:avLst/>
          </a:prstGeom>
        </p:spPr>
      </p:pic>
      <p:pic>
        <p:nvPicPr>
          <p:cNvPr id="30" name="Picture 29">
            <a:extLst>
              <a:ext uri="{FF2B5EF4-FFF2-40B4-BE49-F238E27FC236}">
                <a16:creationId xmlns:a16="http://schemas.microsoft.com/office/drawing/2014/main" id="{56CF852C-423E-48A3-89E8-F25AF510F29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5631" t="12214" r="17944" b="29162"/>
          <a:stretch/>
        </p:blipFill>
        <p:spPr>
          <a:xfrm>
            <a:off x="8560601" y="2419325"/>
            <a:ext cx="2786379" cy="3478236"/>
          </a:xfrm>
          <a:prstGeom prst="rect">
            <a:avLst/>
          </a:prstGeom>
        </p:spPr>
      </p:pic>
      <p:sp>
        <p:nvSpPr>
          <p:cNvPr id="17" name="TextBox 3">
            <a:extLst>
              <a:ext uri="{FF2B5EF4-FFF2-40B4-BE49-F238E27FC236}">
                <a16:creationId xmlns:a16="http://schemas.microsoft.com/office/drawing/2014/main" id="{391CEF46-0D45-4E9C-94B8-FE85AEEECD5D}"/>
              </a:ext>
            </a:extLst>
          </p:cNvPr>
          <p:cNvSpPr txBox="1"/>
          <p:nvPr/>
        </p:nvSpPr>
        <p:spPr>
          <a:xfrm>
            <a:off x="1642112" y="808708"/>
            <a:ext cx="16623356" cy="1022716"/>
          </a:xfrm>
          <a:prstGeom prst="rect">
            <a:avLst/>
          </a:prstGeom>
        </p:spPr>
        <p:txBody>
          <a:bodyPr wrap="square" lIns="0" tIns="0" rIns="0" bIns="0" rtlCol="0" anchor="t">
            <a:spAutoFit/>
          </a:bodyPr>
          <a:lstStyle/>
          <a:p>
            <a:pPr>
              <a:lnSpc>
                <a:spcPts val="7680"/>
              </a:lnSpc>
            </a:pPr>
            <a:r>
              <a:rPr lang="en-US" sz="6600" dirty="0">
                <a:solidFill>
                  <a:srgbClr val="2C3891"/>
                </a:solidFill>
                <a:latin typeface="Glacial Indifference Bold"/>
              </a:rPr>
              <a:t>Well-nourished child</a:t>
            </a:r>
          </a:p>
        </p:txBody>
      </p:sp>
      <p:sp>
        <p:nvSpPr>
          <p:cNvPr id="2" name="Slide Number Placeholder 1">
            <a:extLst>
              <a:ext uri="{FF2B5EF4-FFF2-40B4-BE49-F238E27FC236}">
                <a16:creationId xmlns:a16="http://schemas.microsoft.com/office/drawing/2014/main" id="{DADEAC91-5D4F-4C66-8BDF-7179376CE802}"/>
              </a:ext>
            </a:extLst>
          </p:cNvPr>
          <p:cNvSpPr>
            <a:spLocks noGrp="1"/>
          </p:cNvSpPr>
          <p:nvPr>
            <p:ph type="sldNum" sz="quarter" idx="12"/>
          </p:nvPr>
        </p:nvSpPr>
        <p:spPr/>
        <p:txBody>
          <a:bodyPr/>
          <a:lstStyle/>
          <a:p>
            <a:fld id="{B6F15528-21DE-4FAA-801E-634DDDAF4B2B}" type="slidenum">
              <a:rPr lang="en-US" smtClean="0"/>
              <a:pPr/>
              <a:t>19</a:t>
            </a:fld>
            <a:endParaRPr lang="en-US"/>
          </a:p>
        </p:txBody>
      </p:sp>
      <p:pic>
        <p:nvPicPr>
          <p:cNvPr id="15" name="Picture 14">
            <a:extLst>
              <a:ext uri="{FF2B5EF4-FFF2-40B4-BE49-F238E27FC236}">
                <a16:creationId xmlns:a16="http://schemas.microsoft.com/office/drawing/2014/main" id="{32F1C115-DE87-43EA-A11B-3376F35031A7}"/>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1309" y="8194431"/>
            <a:ext cx="2176463" cy="2092569"/>
          </a:xfrm>
          <a:prstGeom prst="rect">
            <a:avLst/>
          </a:prstGeom>
          <a:noFill/>
          <a:ln>
            <a:noFill/>
          </a:ln>
        </p:spPr>
      </p:pic>
    </p:spTree>
    <p:extLst>
      <p:ext uri="{BB962C8B-B14F-4D97-AF65-F5344CB8AC3E}">
        <p14:creationId xmlns:p14="http://schemas.microsoft.com/office/powerpoint/2010/main" val="3744437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6" name="TextBox 2">
            <a:extLst>
              <a:ext uri="{FF2B5EF4-FFF2-40B4-BE49-F238E27FC236}">
                <a16:creationId xmlns:a16="http://schemas.microsoft.com/office/drawing/2014/main" id="{69750C32-826C-46C7-8955-CDCD6932C4C8}"/>
              </a:ext>
            </a:extLst>
          </p:cNvPr>
          <p:cNvGraphicFramePr/>
          <p:nvPr>
            <p:extLst>
              <p:ext uri="{D42A27DB-BD31-4B8C-83A1-F6EECF244321}">
                <p14:modId xmlns:p14="http://schemas.microsoft.com/office/powerpoint/2010/main" val="3717845177"/>
              </p:ext>
            </p:extLst>
          </p:nvPr>
        </p:nvGraphicFramePr>
        <p:xfrm>
          <a:off x="6121460" y="870966"/>
          <a:ext cx="10919460" cy="85450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3">
            <a:extLst>
              <a:ext uri="{FF2B5EF4-FFF2-40B4-BE49-F238E27FC236}">
                <a16:creationId xmlns:a16="http://schemas.microsoft.com/office/drawing/2014/main" id="{A1CA87D3-7929-4B74-AC65-001FE494A427}"/>
              </a:ext>
            </a:extLst>
          </p:cNvPr>
          <p:cNvSpPr txBox="1"/>
          <p:nvPr/>
        </p:nvSpPr>
        <p:spPr>
          <a:xfrm>
            <a:off x="838200" y="3555668"/>
            <a:ext cx="8135131" cy="3023264"/>
          </a:xfrm>
          <a:prstGeom prst="rect">
            <a:avLst/>
          </a:prstGeom>
        </p:spPr>
        <p:txBody>
          <a:bodyPr lIns="0" tIns="0" rIns="0" bIns="0" rtlCol="0" anchor="t">
            <a:spAutoFit/>
          </a:bodyPr>
          <a:lstStyle/>
          <a:p>
            <a:pPr>
              <a:lnSpc>
                <a:spcPts val="7680"/>
              </a:lnSpc>
            </a:pPr>
            <a:r>
              <a:rPr lang="en-US" sz="7000" dirty="0">
                <a:solidFill>
                  <a:srgbClr val="2C3891"/>
                </a:solidFill>
                <a:latin typeface="Glacial Indifference Bold"/>
              </a:rPr>
              <a:t>2020 NM</a:t>
            </a:r>
          </a:p>
          <a:p>
            <a:pPr>
              <a:lnSpc>
                <a:spcPts val="7680"/>
              </a:lnSpc>
            </a:pPr>
            <a:r>
              <a:rPr lang="en-US" sz="7000" dirty="0">
                <a:solidFill>
                  <a:srgbClr val="2C3891"/>
                </a:solidFill>
                <a:latin typeface="Glacial Indifference Bold"/>
              </a:rPr>
              <a:t>Campaign</a:t>
            </a:r>
          </a:p>
          <a:p>
            <a:pPr>
              <a:lnSpc>
                <a:spcPts val="7680"/>
              </a:lnSpc>
            </a:pPr>
            <a:r>
              <a:rPr lang="en-US" sz="7000" dirty="0">
                <a:solidFill>
                  <a:srgbClr val="2C3891"/>
                </a:solidFill>
                <a:latin typeface="Glacial Indifference Bold"/>
              </a:rPr>
              <a:t>Objectives</a:t>
            </a:r>
          </a:p>
        </p:txBody>
      </p:sp>
      <p:sp>
        <p:nvSpPr>
          <p:cNvPr id="2" name="Slide Number Placeholder 1">
            <a:extLst>
              <a:ext uri="{FF2B5EF4-FFF2-40B4-BE49-F238E27FC236}">
                <a16:creationId xmlns:a16="http://schemas.microsoft.com/office/drawing/2014/main" id="{A8D08021-0823-4800-B179-96C5251C148A}"/>
              </a:ext>
            </a:extLst>
          </p:cNvPr>
          <p:cNvSpPr>
            <a:spLocks noGrp="1"/>
          </p:cNvSpPr>
          <p:nvPr>
            <p:ph type="sldNum" sz="quarter" idx="12"/>
          </p:nvPr>
        </p:nvSpPr>
        <p:spPr/>
        <p:txBody>
          <a:bodyPr/>
          <a:lstStyle/>
          <a:p>
            <a:fld id="{B6F15528-21DE-4FAA-801E-634DDDAF4B2B}" type="slidenum">
              <a:rPr lang="en-US" smtClean="0"/>
              <a:pPr/>
              <a:t>2</a:t>
            </a:fld>
            <a:endParaRPr lang="en-US"/>
          </a:p>
        </p:txBody>
      </p:sp>
      <p:pic>
        <p:nvPicPr>
          <p:cNvPr id="5" name="Picture 3">
            <a:extLst>
              <a:ext uri="{FF2B5EF4-FFF2-40B4-BE49-F238E27FC236}">
                <a16:creationId xmlns:a16="http://schemas.microsoft.com/office/drawing/2014/main" id="{18D49520-232E-429B-B1F1-430EAA08009A}"/>
              </a:ext>
            </a:extLst>
          </p:cNvPr>
          <p:cNvPicPr>
            <a:picLocks noChangeAspect="1"/>
          </p:cNvPicPr>
          <p:nvPr/>
        </p:nvPicPr>
        <p:blipFill rotWithShape="1">
          <a:blip r:embed="rId8"/>
          <a:srcRect l="12165" t="8227" r="12404" b="44129"/>
          <a:stretch/>
        </p:blipFill>
        <p:spPr>
          <a:xfrm>
            <a:off x="1447800" y="1258150"/>
            <a:ext cx="2685516" cy="1910334"/>
          </a:xfrm>
          <a:prstGeom prst="rect">
            <a:avLst/>
          </a:prstGeom>
        </p:spPr>
      </p:pic>
      <p:pic>
        <p:nvPicPr>
          <p:cNvPr id="8" name="Picture 7">
            <a:extLst>
              <a:ext uri="{FF2B5EF4-FFF2-40B4-BE49-F238E27FC236}">
                <a16:creationId xmlns:a16="http://schemas.microsoft.com/office/drawing/2014/main" id="{198A2B57-2077-4817-8983-6AB38FED0DA3}"/>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77" y="8105407"/>
            <a:ext cx="2176463" cy="209256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42746" y="4995150"/>
            <a:ext cx="2265378" cy="3153082"/>
            <a:chOff x="0" y="0"/>
            <a:chExt cx="3020504" cy="4204110"/>
          </a:xfrm>
        </p:grpSpPr>
        <p:pic>
          <p:nvPicPr>
            <p:cNvPr id="3" name="Picture 3"/>
            <p:cNvPicPr>
              <a:picLocks noChangeAspect="1"/>
            </p:cNvPicPr>
            <p:nvPr/>
          </p:nvPicPr>
          <p:blipFill>
            <a:blip r:embed="rId3"/>
            <a:srcRect l="52073" t="31803" r="11410"/>
            <a:stretch>
              <a:fillRect/>
            </a:stretch>
          </p:blipFill>
          <p:spPr>
            <a:xfrm>
              <a:off x="320501" y="0"/>
              <a:ext cx="2700002" cy="4073911"/>
            </a:xfrm>
            <a:prstGeom prst="rect">
              <a:avLst/>
            </a:prstGeom>
          </p:spPr>
        </p:pic>
        <p:grpSp>
          <p:nvGrpSpPr>
            <p:cNvPr id="4" name="Group 4"/>
            <p:cNvGrpSpPr/>
            <p:nvPr/>
          </p:nvGrpSpPr>
          <p:grpSpPr>
            <a:xfrm>
              <a:off x="0" y="3681859"/>
              <a:ext cx="522250" cy="522250"/>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FFFF"/>
              </a:solidFill>
            </p:spPr>
          </p:sp>
        </p:grpSp>
      </p:grpSp>
      <p:grpSp>
        <p:nvGrpSpPr>
          <p:cNvPr id="6" name="Group 6"/>
          <p:cNvGrpSpPr/>
          <p:nvPr/>
        </p:nvGrpSpPr>
        <p:grpSpPr>
          <a:xfrm>
            <a:off x="4019300" y="4152900"/>
            <a:ext cx="2292256" cy="3968955"/>
            <a:chOff x="0" y="0"/>
            <a:chExt cx="3056342" cy="5291941"/>
          </a:xfrm>
        </p:grpSpPr>
        <p:pic>
          <p:nvPicPr>
            <p:cNvPr id="7" name="Picture 7"/>
            <p:cNvPicPr>
              <a:picLocks noChangeAspect="1"/>
            </p:cNvPicPr>
            <p:nvPr/>
          </p:nvPicPr>
          <p:blipFill>
            <a:blip r:embed="rId3"/>
            <a:srcRect t="20076" r="65636"/>
            <a:stretch>
              <a:fillRect/>
            </a:stretch>
          </p:blipFill>
          <p:spPr>
            <a:xfrm>
              <a:off x="0" y="0"/>
              <a:ext cx="2768984" cy="5203108"/>
            </a:xfrm>
            <a:prstGeom prst="rect">
              <a:avLst/>
            </a:prstGeom>
          </p:spPr>
        </p:pic>
        <p:grpSp>
          <p:nvGrpSpPr>
            <p:cNvPr id="8" name="Group 8"/>
            <p:cNvGrpSpPr/>
            <p:nvPr/>
          </p:nvGrpSpPr>
          <p:grpSpPr>
            <a:xfrm>
              <a:off x="2481626" y="4717225"/>
              <a:ext cx="574716" cy="574716"/>
              <a:chOff x="0" y="0"/>
              <a:chExt cx="1913890" cy="1913890"/>
            </a:xfrm>
          </p:grpSpPr>
          <p:sp>
            <p:nvSpPr>
              <p:cNvPr id="9" name="Freeform 9"/>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FFFF"/>
              </a:solidFill>
            </p:spPr>
          </p:sp>
        </p:grpSp>
      </p:grpSp>
      <p:sp>
        <p:nvSpPr>
          <p:cNvPr id="10" name="TextBox 10"/>
          <p:cNvSpPr txBox="1"/>
          <p:nvPr/>
        </p:nvSpPr>
        <p:spPr>
          <a:xfrm>
            <a:off x="457200" y="2400300"/>
            <a:ext cx="8839200" cy="1461939"/>
          </a:xfrm>
          <a:prstGeom prst="rect">
            <a:avLst/>
          </a:prstGeom>
        </p:spPr>
        <p:txBody>
          <a:bodyPr wrap="square" lIns="0" tIns="0" rIns="0" bIns="0" rtlCol="0" anchor="t">
            <a:spAutoFit/>
          </a:bodyPr>
          <a:lstStyle/>
          <a:p>
            <a:pPr algn="ctr">
              <a:lnSpc>
                <a:spcPts val="8127"/>
              </a:lnSpc>
            </a:pPr>
            <a:r>
              <a:rPr lang="en-US" sz="7388" dirty="0">
                <a:solidFill>
                  <a:srgbClr val="ED1C24"/>
                </a:solidFill>
                <a:latin typeface="Ubuntu Bold"/>
              </a:rPr>
              <a:t>1 in 3 (30.3%) </a:t>
            </a:r>
          </a:p>
          <a:p>
            <a:pPr algn="ctr">
              <a:lnSpc>
                <a:spcPts val="3250"/>
              </a:lnSpc>
            </a:pPr>
            <a:r>
              <a:rPr lang="en-US" sz="2955" dirty="0">
                <a:solidFill>
                  <a:srgbClr val="000000"/>
                </a:solidFill>
                <a:latin typeface="Ubuntu"/>
              </a:rPr>
              <a:t>Stunted children 0-59 months old</a:t>
            </a:r>
          </a:p>
        </p:txBody>
      </p:sp>
      <p:grpSp>
        <p:nvGrpSpPr>
          <p:cNvPr id="11" name="Group 11"/>
          <p:cNvGrpSpPr/>
          <p:nvPr/>
        </p:nvGrpSpPr>
        <p:grpSpPr>
          <a:xfrm>
            <a:off x="6457700" y="4152900"/>
            <a:ext cx="2283230" cy="3902331"/>
            <a:chOff x="0" y="0"/>
            <a:chExt cx="3044306" cy="5203108"/>
          </a:xfrm>
        </p:grpSpPr>
        <p:pic>
          <p:nvPicPr>
            <p:cNvPr id="12" name="Picture 12"/>
            <p:cNvPicPr>
              <a:picLocks noChangeAspect="1"/>
            </p:cNvPicPr>
            <p:nvPr/>
          </p:nvPicPr>
          <p:blipFill>
            <a:blip r:embed="rId3"/>
            <a:srcRect t="20076" r="65636"/>
            <a:stretch>
              <a:fillRect/>
            </a:stretch>
          </p:blipFill>
          <p:spPr>
            <a:xfrm>
              <a:off x="0" y="0"/>
              <a:ext cx="2768984" cy="5203108"/>
            </a:xfrm>
            <a:prstGeom prst="rect">
              <a:avLst/>
            </a:prstGeom>
          </p:spPr>
        </p:pic>
        <p:grpSp>
          <p:nvGrpSpPr>
            <p:cNvPr id="13" name="Group 13"/>
            <p:cNvGrpSpPr/>
            <p:nvPr/>
          </p:nvGrpSpPr>
          <p:grpSpPr>
            <a:xfrm>
              <a:off x="2469591" y="4628393"/>
              <a:ext cx="574716" cy="574716"/>
              <a:chOff x="0" y="0"/>
              <a:chExt cx="1913890" cy="1913890"/>
            </a:xfrm>
          </p:grpSpPr>
          <p:sp>
            <p:nvSpPr>
              <p:cNvPr id="14" name="Freeform 14"/>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FFFF"/>
              </a:solidFill>
            </p:spPr>
          </p:sp>
        </p:grpSp>
      </p:grpSp>
      <p:grpSp>
        <p:nvGrpSpPr>
          <p:cNvPr id="18" name="Group 18"/>
          <p:cNvGrpSpPr/>
          <p:nvPr/>
        </p:nvGrpSpPr>
        <p:grpSpPr>
          <a:xfrm>
            <a:off x="10516296" y="2247900"/>
            <a:ext cx="6467666" cy="5474763"/>
            <a:chOff x="0" y="0"/>
            <a:chExt cx="8623554" cy="7299684"/>
          </a:xfrm>
        </p:grpSpPr>
        <p:grpSp>
          <p:nvGrpSpPr>
            <p:cNvPr id="19" name="Group 19"/>
            <p:cNvGrpSpPr/>
            <p:nvPr/>
          </p:nvGrpSpPr>
          <p:grpSpPr>
            <a:xfrm>
              <a:off x="0" y="0"/>
              <a:ext cx="8623554" cy="7299684"/>
              <a:chOff x="0" y="0"/>
              <a:chExt cx="2480354" cy="2099575"/>
            </a:xfrm>
          </p:grpSpPr>
          <p:sp>
            <p:nvSpPr>
              <p:cNvPr id="20" name="Freeform 20"/>
              <p:cNvSpPr/>
              <p:nvPr/>
            </p:nvSpPr>
            <p:spPr>
              <a:xfrm>
                <a:off x="0" y="0"/>
                <a:ext cx="2480354" cy="2099576"/>
              </a:xfrm>
              <a:custGeom>
                <a:avLst/>
                <a:gdLst/>
                <a:ahLst/>
                <a:cxnLst/>
                <a:rect l="l" t="t" r="r" b="b"/>
                <a:pathLst>
                  <a:path w="2480354" h="2099576">
                    <a:moveTo>
                      <a:pt x="2355894" y="2099575"/>
                    </a:moveTo>
                    <a:lnTo>
                      <a:pt x="124460" y="2099575"/>
                    </a:lnTo>
                    <a:cubicBezTo>
                      <a:pt x="55880" y="2099575"/>
                      <a:pt x="0" y="2043695"/>
                      <a:pt x="0" y="1975115"/>
                    </a:cubicBezTo>
                    <a:lnTo>
                      <a:pt x="0" y="124460"/>
                    </a:lnTo>
                    <a:cubicBezTo>
                      <a:pt x="0" y="55880"/>
                      <a:pt x="55880" y="0"/>
                      <a:pt x="124460" y="0"/>
                    </a:cubicBezTo>
                    <a:lnTo>
                      <a:pt x="2355895" y="0"/>
                    </a:lnTo>
                    <a:cubicBezTo>
                      <a:pt x="2424474" y="0"/>
                      <a:pt x="2480354" y="55880"/>
                      <a:pt x="2480354" y="124460"/>
                    </a:cubicBezTo>
                    <a:lnTo>
                      <a:pt x="2480354" y="1975115"/>
                    </a:lnTo>
                    <a:cubicBezTo>
                      <a:pt x="2480354" y="2043696"/>
                      <a:pt x="2424474" y="2099576"/>
                      <a:pt x="2355895" y="2099576"/>
                    </a:cubicBezTo>
                    <a:close/>
                  </a:path>
                </a:pathLst>
              </a:custGeom>
              <a:solidFill>
                <a:srgbClr val="FFFFFF"/>
              </a:solidFill>
            </p:spPr>
          </p:sp>
        </p:grpSp>
        <p:grpSp>
          <p:nvGrpSpPr>
            <p:cNvPr id="21" name="Group 21"/>
            <p:cNvGrpSpPr/>
            <p:nvPr/>
          </p:nvGrpSpPr>
          <p:grpSpPr>
            <a:xfrm>
              <a:off x="0" y="0"/>
              <a:ext cx="1509883" cy="1509883"/>
              <a:chOff x="0" y="0"/>
              <a:chExt cx="1913890" cy="1913890"/>
            </a:xfrm>
          </p:grpSpPr>
          <p:sp>
            <p:nvSpPr>
              <p:cNvPr id="22" name="Freeform 22"/>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FFFF"/>
              </a:solidFill>
            </p:spPr>
          </p:sp>
        </p:grpSp>
        <p:grpSp>
          <p:nvGrpSpPr>
            <p:cNvPr id="23" name="Group 23"/>
            <p:cNvGrpSpPr/>
            <p:nvPr/>
          </p:nvGrpSpPr>
          <p:grpSpPr>
            <a:xfrm>
              <a:off x="7104701" y="0"/>
              <a:ext cx="1509883" cy="1509883"/>
              <a:chOff x="0" y="0"/>
              <a:chExt cx="1913890" cy="1913890"/>
            </a:xfrm>
          </p:grpSpPr>
          <p:sp>
            <p:nvSpPr>
              <p:cNvPr id="24" name="Freeform 24"/>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FFFF"/>
              </a:solidFill>
            </p:spPr>
          </p:sp>
        </p:grpSp>
      </p:grpSp>
      <p:sp>
        <p:nvSpPr>
          <p:cNvPr id="25" name="TextBox 25"/>
          <p:cNvSpPr txBox="1"/>
          <p:nvPr/>
        </p:nvSpPr>
        <p:spPr>
          <a:xfrm>
            <a:off x="11635095" y="2197390"/>
            <a:ext cx="4789271" cy="8802410"/>
          </a:xfrm>
          <a:prstGeom prst="rect">
            <a:avLst/>
          </a:prstGeom>
        </p:spPr>
        <p:txBody>
          <a:bodyPr wrap="square" lIns="0" tIns="0" rIns="0" bIns="0" rtlCol="0" anchor="t">
            <a:spAutoFit/>
          </a:bodyPr>
          <a:lstStyle/>
          <a:p>
            <a:r>
              <a:rPr lang="en-US" sz="4400" dirty="0">
                <a:solidFill>
                  <a:srgbClr val="000000"/>
                </a:solidFill>
                <a:latin typeface="Ubuntu"/>
              </a:rPr>
              <a:t>Classified as </a:t>
            </a:r>
            <a:r>
              <a:rPr lang="en-US" sz="4400" dirty="0">
                <a:solidFill>
                  <a:srgbClr val="EF391F"/>
                </a:solidFill>
                <a:latin typeface="Ubuntu Bold"/>
              </a:rPr>
              <a:t>high in magnitude and severity</a:t>
            </a:r>
            <a:r>
              <a:rPr lang="en-US" sz="4400" dirty="0">
                <a:solidFill>
                  <a:srgbClr val="EF391F"/>
                </a:solidFill>
                <a:latin typeface="Ubuntu Bold Italics"/>
              </a:rPr>
              <a:t> </a:t>
            </a:r>
            <a:r>
              <a:rPr lang="en-US" sz="4400" dirty="0">
                <a:solidFill>
                  <a:srgbClr val="000000"/>
                </a:solidFill>
                <a:latin typeface="Ubuntu"/>
              </a:rPr>
              <a:t>based on WHO cut-off points</a:t>
            </a:r>
          </a:p>
          <a:p>
            <a:endParaRPr lang="en-US" sz="4400" dirty="0">
              <a:solidFill>
                <a:srgbClr val="000000"/>
              </a:solidFill>
              <a:latin typeface="Ubuntu"/>
            </a:endParaRPr>
          </a:p>
          <a:p>
            <a:r>
              <a:rPr lang="en-US" sz="4400" dirty="0">
                <a:solidFill>
                  <a:srgbClr val="000000"/>
                </a:solidFill>
                <a:latin typeface="Ubuntu"/>
              </a:rPr>
              <a:t>About 3.5 to 4 million children</a:t>
            </a:r>
          </a:p>
          <a:p>
            <a:endParaRPr lang="en-US" sz="4400" dirty="0">
              <a:solidFill>
                <a:srgbClr val="000000"/>
              </a:solidFill>
              <a:latin typeface="Ubuntu"/>
            </a:endParaRPr>
          </a:p>
          <a:p>
            <a:endParaRPr lang="en-US" sz="4400" dirty="0">
              <a:solidFill>
                <a:srgbClr val="000000"/>
              </a:solidFill>
              <a:latin typeface="Ubuntu"/>
            </a:endParaRPr>
          </a:p>
          <a:p>
            <a:endParaRPr lang="en-US" sz="4400" dirty="0">
              <a:solidFill>
                <a:srgbClr val="000000"/>
              </a:solidFill>
              <a:latin typeface="Ubuntu"/>
            </a:endParaRPr>
          </a:p>
          <a:p>
            <a:endParaRPr lang="en-US" sz="4400" dirty="0">
              <a:solidFill>
                <a:srgbClr val="000000"/>
              </a:solidFill>
              <a:latin typeface="Ubuntu"/>
            </a:endParaRPr>
          </a:p>
          <a:p>
            <a:r>
              <a:rPr lang="en-US" sz="4400" dirty="0">
                <a:solidFill>
                  <a:srgbClr val="000000"/>
                </a:solidFill>
                <a:latin typeface="Ubuntu"/>
              </a:rPr>
              <a:t> </a:t>
            </a:r>
          </a:p>
        </p:txBody>
      </p:sp>
      <p:pic>
        <p:nvPicPr>
          <p:cNvPr id="30" name="Picture 26">
            <a:extLst>
              <a:ext uri="{FF2B5EF4-FFF2-40B4-BE49-F238E27FC236}">
                <a16:creationId xmlns:a16="http://schemas.microsoft.com/office/drawing/2014/main" id="{A9CC7883-0D2A-435D-8110-24EB22577CD1}"/>
              </a:ext>
            </a:extLst>
          </p:cNvPr>
          <p:cNvPicPr>
            <a:picLocks noChangeAspect="1"/>
          </p:cNvPicPr>
          <p:nvPr/>
        </p:nvPicPr>
        <p:blipFill>
          <a:blip r:embed="rId4"/>
          <a:srcRect/>
          <a:stretch>
            <a:fillRect/>
          </a:stretch>
        </p:blipFill>
        <p:spPr>
          <a:xfrm>
            <a:off x="9775548" y="6093768"/>
            <a:ext cx="1411820" cy="1411820"/>
          </a:xfrm>
          <a:prstGeom prst="rect">
            <a:avLst/>
          </a:prstGeom>
        </p:spPr>
      </p:pic>
      <p:pic>
        <p:nvPicPr>
          <p:cNvPr id="27" name="Picture 26">
            <a:extLst>
              <a:ext uri="{FF2B5EF4-FFF2-40B4-BE49-F238E27FC236}">
                <a16:creationId xmlns:a16="http://schemas.microsoft.com/office/drawing/2014/main" id="{30CF2882-9C41-464D-862A-289E24BA1715}"/>
              </a:ext>
            </a:extLst>
          </p:cNvPr>
          <p:cNvPicPr>
            <a:picLocks noChangeAspect="1"/>
          </p:cNvPicPr>
          <p:nvPr/>
        </p:nvPicPr>
        <p:blipFill>
          <a:blip r:embed="rId4"/>
          <a:srcRect/>
          <a:stretch>
            <a:fillRect/>
          </a:stretch>
        </p:blipFill>
        <p:spPr>
          <a:xfrm>
            <a:off x="9775548" y="2131480"/>
            <a:ext cx="1411820" cy="1411820"/>
          </a:xfrm>
          <a:prstGeom prst="rect">
            <a:avLst/>
          </a:prstGeom>
        </p:spPr>
      </p:pic>
      <p:sp>
        <p:nvSpPr>
          <p:cNvPr id="28" name="TextBox 3">
            <a:extLst>
              <a:ext uri="{FF2B5EF4-FFF2-40B4-BE49-F238E27FC236}">
                <a16:creationId xmlns:a16="http://schemas.microsoft.com/office/drawing/2014/main" id="{A848FD6D-F145-433B-BA0D-410D657A9705}"/>
              </a:ext>
            </a:extLst>
          </p:cNvPr>
          <p:cNvSpPr txBox="1"/>
          <p:nvPr/>
        </p:nvSpPr>
        <p:spPr>
          <a:xfrm>
            <a:off x="1135791" y="619509"/>
            <a:ext cx="16466409" cy="932948"/>
          </a:xfrm>
          <a:prstGeom prst="rect">
            <a:avLst/>
          </a:prstGeom>
        </p:spPr>
        <p:txBody>
          <a:bodyPr wrap="square" lIns="0" tIns="0" rIns="0" bIns="0" rtlCol="0" anchor="t">
            <a:spAutoFit/>
          </a:bodyPr>
          <a:lstStyle/>
          <a:p>
            <a:pPr>
              <a:lnSpc>
                <a:spcPts val="7680"/>
              </a:lnSpc>
            </a:pPr>
            <a:r>
              <a:rPr lang="en-US" sz="6000" dirty="0">
                <a:solidFill>
                  <a:srgbClr val="2C3891"/>
                </a:solidFill>
                <a:latin typeface="Glacial Indifference Bold"/>
              </a:rPr>
              <a:t>How many </a:t>
            </a:r>
            <a:r>
              <a:rPr lang="en-US" sz="6000" dirty="0" err="1">
                <a:solidFill>
                  <a:srgbClr val="2C3891"/>
                </a:solidFill>
                <a:latin typeface="Glacial Indifference Bold"/>
              </a:rPr>
              <a:t>Batang</a:t>
            </a:r>
            <a:r>
              <a:rPr lang="en-US" sz="6000" dirty="0">
                <a:solidFill>
                  <a:srgbClr val="2C3891"/>
                </a:solidFill>
                <a:latin typeface="Glacial Indifference Bold"/>
              </a:rPr>
              <a:t> </a:t>
            </a:r>
            <a:r>
              <a:rPr lang="en-US" sz="6000" dirty="0" err="1">
                <a:solidFill>
                  <a:srgbClr val="2C3891"/>
                </a:solidFill>
                <a:latin typeface="Glacial Indifference Bold"/>
              </a:rPr>
              <a:t>Pinoys</a:t>
            </a:r>
            <a:r>
              <a:rPr lang="en-US" sz="6000" dirty="0">
                <a:solidFill>
                  <a:srgbClr val="2C3891"/>
                </a:solidFill>
                <a:latin typeface="Glacial Indifference Bold"/>
              </a:rPr>
              <a:t> are stunted?</a:t>
            </a:r>
          </a:p>
        </p:txBody>
      </p:sp>
      <p:sp>
        <p:nvSpPr>
          <p:cNvPr id="15" name="Slide Number Placeholder 14">
            <a:extLst>
              <a:ext uri="{FF2B5EF4-FFF2-40B4-BE49-F238E27FC236}">
                <a16:creationId xmlns:a16="http://schemas.microsoft.com/office/drawing/2014/main" id="{37BB2D92-4C8D-4FC0-90C7-68B92E428973}"/>
              </a:ext>
            </a:extLst>
          </p:cNvPr>
          <p:cNvSpPr>
            <a:spLocks noGrp="1"/>
          </p:cNvSpPr>
          <p:nvPr>
            <p:ph type="sldNum" sz="quarter" idx="12"/>
          </p:nvPr>
        </p:nvSpPr>
        <p:spPr/>
        <p:txBody>
          <a:bodyPr/>
          <a:lstStyle/>
          <a:p>
            <a:fld id="{B6F15528-21DE-4FAA-801E-634DDDAF4B2B}" type="slidenum">
              <a:rPr lang="en-US" smtClean="0"/>
              <a:pPr/>
              <a:t>20</a:t>
            </a:fld>
            <a:endParaRPr lang="en-US"/>
          </a:p>
        </p:txBody>
      </p:sp>
      <p:pic>
        <p:nvPicPr>
          <p:cNvPr id="29" name="Picture 28">
            <a:extLst>
              <a:ext uri="{FF2B5EF4-FFF2-40B4-BE49-F238E27FC236}">
                <a16:creationId xmlns:a16="http://schemas.microsoft.com/office/drawing/2014/main" id="{1E6003DE-B4DD-45ED-BF27-A55B81772223}"/>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1309" y="8194431"/>
            <a:ext cx="2176463" cy="209256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94A0DD9-66DD-4AEA-A8A5-F558BA1436AE}"/>
              </a:ext>
            </a:extLst>
          </p:cNvPr>
          <p:cNvSpPr/>
          <p:nvPr/>
        </p:nvSpPr>
        <p:spPr>
          <a:xfrm>
            <a:off x="228600" y="1409700"/>
            <a:ext cx="7777719" cy="4343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3ABF9836-1815-4C9A-AE22-305AFA857204}"/>
              </a:ext>
            </a:extLst>
          </p:cNvPr>
          <p:cNvPicPr>
            <a:picLocks noChangeAspect="1"/>
          </p:cNvPicPr>
          <p:nvPr/>
        </p:nvPicPr>
        <p:blipFill>
          <a:blip r:embed="rId3"/>
          <a:stretch>
            <a:fillRect/>
          </a:stretch>
        </p:blipFill>
        <p:spPr>
          <a:xfrm>
            <a:off x="7738844" y="0"/>
            <a:ext cx="9685048" cy="10287000"/>
          </a:xfrm>
          <a:prstGeom prst="rect">
            <a:avLst/>
          </a:prstGeom>
        </p:spPr>
      </p:pic>
      <p:sp>
        <p:nvSpPr>
          <p:cNvPr id="3" name="TextBox 2">
            <a:extLst>
              <a:ext uri="{FF2B5EF4-FFF2-40B4-BE49-F238E27FC236}">
                <a16:creationId xmlns:a16="http://schemas.microsoft.com/office/drawing/2014/main" id="{6A611FE1-A70A-490D-BCD7-52027CABFE11}"/>
              </a:ext>
            </a:extLst>
          </p:cNvPr>
          <p:cNvSpPr txBox="1"/>
          <p:nvPr/>
        </p:nvSpPr>
        <p:spPr>
          <a:xfrm>
            <a:off x="1117093" y="2400300"/>
            <a:ext cx="6499860" cy="237490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400" kern="1200" dirty="0">
                <a:solidFill>
                  <a:schemeClr val="tx1"/>
                </a:solidFill>
                <a:latin typeface="Glacial Indifference Bold" panose="020B0604020202020204" charset="0"/>
                <a:ea typeface="+mj-ea"/>
                <a:cs typeface="+mj-cs"/>
              </a:rPr>
              <a:t>Philippines is 9</a:t>
            </a:r>
            <a:r>
              <a:rPr lang="en-US" sz="5400" kern="1200" baseline="30000" dirty="0">
                <a:solidFill>
                  <a:schemeClr val="tx1"/>
                </a:solidFill>
                <a:latin typeface="Glacial Indifference Bold" panose="020B0604020202020204" charset="0"/>
                <a:ea typeface="+mj-ea"/>
                <a:cs typeface="+mj-cs"/>
              </a:rPr>
              <a:t>th</a:t>
            </a:r>
            <a:r>
              <a:rPr lang="en-US" sz="5400" kern="1200" dirty="0">
                <a:solidFill>
                  <a:schemeClr val="tx1"/>
                </a:solidFill>
                <a:latin typeface="Glacial Indifference Bold" panose="020B0604020202020204" charset="0"/>
                <a:ea typeface="+mj-ea"/>
                <a:cs typeface="+mj-cs"/>
              </a:rPr>
              <a:t> largest contributor of global stunting </a:t>
            </a:r>
          </a:p>
        </p:txBody>
      </p:sp>
      <p:sp>
        <p:nvSpPr>
          <p:cNvPr id="4" name="Rectangle 3">
            <a:extLst>
              <a:ext uri="{FF2B5EF4-FFF2-40B4-BE49-F238E27FC236}">
                <a16:creationId xmlns:a16="http://schemas.microsoft.com/office/drawing/2014/main" id="{592B3A8D-14A8-42DC-AAF5-287FC18E74D8}"/>
              </a:ext>
            </a:extLst>
          </p:cNvPr>
          <p:cNvSpPr/>
          <p:nvPr/>
        </p:nvSpPr>
        <p:spPr>
          <a:xfrm>
            <a:off x="886922" y="6743700"/>
            <a:ext cx="6655370" cy="707886"/>
          </a:xfrm>
          <a:prstGeom prst="rect">
            <a:avLst/>
          </a:prstGeom>
        </p:spPr>
        <p:txBody>
          <a:bodyPr wrap="square">
            <a:spAutoFit/>
          </a:bodyPr>
          <a:lstStyle/>
          <a:p>
            <a:r>
              <a:rPr lang="en-PH" sz="2000" i="1" dirty="0">
                <a:latin typeface="Ubuntu" panose="020B0604020202020204" charset="0"/>
                <a:ea typeface="Calibri" panose="020F0502020204030204" pitchFamily="34" charset="0"/>
                <a:cs typeface="Times New Roman" panose="02020603050405020304" pitchFamily="18" charset="0"/>
              </a:rPr>
              <a:t>Source: Save the Children. “Sizing up: the Stunting and Child Malnutrition Problem in the Philippines”</a:t>
            </a:r>
            <a:endParaRPr lang="en-PH" sz="2000" i="1" dirty="0">
              <a:latin typeface="Ubuntu" panose="020B0604020202020204" charset="0"/>
            </a:endParaRPr>
          </a:p>
        </p:txBody>
      </p:sp>
      <p:sp>
        <p:nvSpPr>
          <p:cNvPr id="6" name="Slide Number Placeholder 5">
            <a:extLst>
              <a:ext uri="{FF2B5EF4-FFF2-40B4-BE49-F238E27FC236}">
                <a16:creationId xmlns:a16="http://schemas.microsoft.com/office/drawing/2014/main" id="{9D298874-0D26-4B5D-B432-7510F2C3D0A3}"/>
              </a:ext>
            </a:extLst>
          </p:cNvPr>
          <p:cNvSpPr>
            <a:spLocks noGrp="1"/>
          </p:cNvSpPr>
          <p:nvPr>
            <p:ph type="sldNum" sz="quarter" idx="12"/>
          </p:nvPr>
        </p:nvSpPr>
        <p:spPr/>
        <p:txBody>
          <a:bodyPr/>
          <a:lstStyle/>
          <a:p>
            <a:fld id="{B6F15528-21DE-4FAA-801E-634DDDAF4B2B}" type="slidenum">
              <a:rPr lang="en-US" smtClean="0"/>
              <a:pPr/>
              <a:t>21</a:t>
            </a:fld>
            <a:endParaRPr lang="en-US"/>
          </a:p>
        </p:txBody>
      </p:sp>
      <p:pic>
        <p:nvPicPr>
          <p:cNvPr id="7" name="Picture 6">
            <a:extLst>
              <a:ext uri="{FF2B5EF4-FFF2-40B4-BE49-F238E27FC236}">
                <a16:creationId xmlns:a16="http://schemas.microsoft.com/office/drawing/2014/main" id="{B696A7B4-9E63-420C-BA9A-F4FB89359085}"/>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1309" y="8194431"/>
            <a:ext cx="2176463" cy="2092569"/>
          </a:xfrm>
          <a:prstGeom prst="rect">
            <a:avLst/>
          </a:prstGeom>
          <a:noFill/>
          <a:ln>
            <a:noFill/>
          </a:ln>
        </p:spPr>
      </p:pic>
    </p:spTree>
    <p:extLst>
      <p:ext uri="{BB962C8B-B14F-4D97-AF65-F5344CB8AC3E}">
        <p14:creationId xmlns:p14="http://schemas.microsoft.com/office/powerpoint/2010/main" val="11479059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8"/>
          <p:cNvGrpSpPr/>
          <p:nvPr/>
        </p:nvGrpSpPr>
        <p:grpSpPr>
          <a:xfrm>
            <a:off x="10516296" y="3302040"/>
            <a:ext cx="6467666" cy="5474763"/>
            <a:chOff x="0" y="0"/>
            <a:chExt cx="8623554" cy="7299684"/>
          </a:xfrm>
        </p:grpSpPr>
        <p:grpSp>
          <p:nvGrpSpPr>
            <p:cNvPr id="19" name="Group 19"/>
            <p:cNvGrpSpPr/>
            <p:nvPr/>
          </p:nvGrpSpPr>
          <p:grpSpPr>
            <a:xfrm>
              <a:off x="0" y="0"/>
              <a:ext cx="8623554" cy="7299684"/>
              <a:chOff x="0" y="0"/>
              <a:chExt cx="2480354" cy="2099575"/>
            </a:xfrm>
          </p:grpSpPr>
          <p:sp>
            <p:nvSpPr>
              <p:cNvPr id="20" name="Freeform 20"/>
              <p:cNvSpPr/>
              <p:nvPr/>
            </p:nvSpPr>
            <p:spPr>
              <a:xfrm>
                <a:off x="0" y="0"/>
                <a:ext cx="2480354" cy="2099576"/>
              </a:xfrm>
              <a:custGeom>
                <a:avLst/>
                <a:gdLst/>
                <a:ahLst/>
                <a:cxnLst/>
                <a:rect l="l" t="t" r="r" b="b"/>
                <a:pathLst>
                  <a:path w="2480354" h="2099576">
                    <a:moveTo>
                      <a:pt x="2355894" y="2099575"/>
                    </a:moveTo>
                    <a:lnTo>
                      <a:pt x="124460" y="2099575"/>
                    </a:lnTo>
                    <a:cubicBezTo>
                      <a:pt x="55880" y="2099575"/>
                      <a:pt x="0" y="2043695"/>
                      <a:pt x="0" y="1975115"/>
                    </a:cubicBezTo>
                    <a:lnTo>
                      <a:pt x="0" y="124460"/>
                    </a:lnTo>
                    <a:cubicBezTo>
                      <a:pt x="0" y="55880"/>
                      <a:pt x="55880" y="0"/>
                      <a:pt x="124460" y="0"/>
                    </a:cubicBezTo>
                    <a:lnTo>
                      <a:pt x="2355895" y="0"/>
                    </a:lnTo>
                    <a:cubicBezTo>
                      <a:pt x="2424474" y="0"/>
                      <a:pt x="2480354" y="55880"/>
                      <a:pt x="2480354" y="124460"/>
                    </a:cubicBezTo>
                    <a:lnTo>
                      <a:pt x="2480354" y="1975115"/>
                    </a:lnTo>
                    <a:cubicBezTo>
                      <a:pt x="2480354" y="2043696"/>
                      <a:pt x="2424474" y="2099576"/>
                      <a:pt x="2355895" y="2099576"/>
                    </a:cubicBezTo>
                    <a:close/>
                  </a:path>
                </a:pathLst>
              </a:custGeom>
              <a:solidFill>
                <a:srgbClr val="FFFFFF"/>
              </a:solidFill>
            </p:spPr>
          </p:sp>
        </p:grpSp>
        <p:grpSp>
          <p:nvGrpSpPr>
            <p:cNvPr id="21" name="Group 21"/>
            <p:cNvGrpSpPr/>
            <p:nvPr/>
          </p:nvGrpSpPr>
          <p:grpSpPr>
            <a:xfrm>
              <a:off x="0" y="0"/>
              <a:ext cx="1509883" cy="1509883"/>
              <a:chOff x="0" y="0"/>
              <a:chExt cx="1913890" cy="1913890"/>
            </a:xfrm>
          </p:grpSpPr>
          <p:sp>
            <p:nvSpPr>
              <p:cNvPr id="22" name="Freeform 22"/>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FFFF"/>
              </a:solidFill>
            </p:spPr>
          </p:sp>
        </p:grpSp>
        <p:grpSp>
          <p:nvGrpSpPr>
            <p:cNvPr id="23" name="Group 23"/>
            <p:cNvGrpSpPr/>
            <p:nvPr/>
          </p:nvGrpSpPr>
          <p:grpSpPr>
            <a:xfrm>
              <a:off x="7104701" y="0"/>
              <a:ext cx="1509883" cy="1509883"/>
              <a:chOff x="0" y="0"/>
              <a:chExt cx="1913890" cy="1913890"/>
            </a:xfrm>
          </p:grpSpPr>
          <p:sp>
            <p:nvSpPr>
              <p:cNvPr id="24" name="Freeform 24"/>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FFFF"/>
              </a:solidFill>
            </p:spPr>
          </p:sp>
        </p:grpSp>
      </p:grpSp>
      <p:grpSp>
        <p:nvGrpSpPr>
          <p:cNvPr id="37" name="Group 36">
            <a:extLst>
              <a:ext uri="{FF2B5EF4-FFF2-40B4-BE49-F238E27FC236}">
                <a16:creationId xmlns:a16="http://schemas.microsoft.com/office/drawing/2014/main" id="{29484545-4809-40EB-BE6D-A548386BB45F}"/>
              </a:ext>
            </a:extLst>
          </p:cNvPr>
          <p:cNvGrpSpPr/>
          <p:nvPr/>
        </p:nvGrpSpPr>
        <p:grpSpPr>
          <a:xfrm>
            <a:off x="990600" y="2743486"/>
            <a:ext cx="15760485" cy="6640425"/>
            <a:chOff x="322180" y="0"/>
            <a:chExt cx="5621420" cy="2217382"/>
          </a:xfrm>
        </p:grpSpPr>
        <p:pic>
          <p:nvPicPr>
            <p:cNvPr id="38" name="Picture 37">
              <a:extLst>
                <a:ext uri="{FF2B5EF4-FFF2-40B4-BE49-F238E27FC236}">
                  <a16:creationId xmlns:a16="http://schemas.microsoft.com/office/drawing/2014/main" id="{CE14FC15-0B6C-4238-BA5A-934D126DFCF1}"/>
                </a:ext>
              </a:extLst>
            </p:cNvPr>
            <p:cNvPicPr>
              <a:picLocks noChangeAspect="1"/>
            </p:cNvPicPr>
            <p:nvPr/>
          </p:nvPicPr>
          <p:blipFill rotWithShape="1">
            <a:blip r:embed="rId3">
              <a:extLst>
                <a:ext uri="{28A0092B-C50C-407E-A947-70E740481C1C}">
                  <a14:useLocalDpi xmlns:a14="http://schemas.microsoft.com/office/drawing/2010/main" val="0"/>
                </a:ext>
              </a:extLst>
            </a:blip>
            <a:srcRect l="5421" t="18949" b="14053"/>
            <a:stretch/>
          </p:blipFill>
          <p:spPr bwMode="auto">
            <a:xfrm>
              <a:off x="322180" y="0"/>
              <a:ext cx="5621420" cy="1885950"/>
            </a:xfrm>
            <a:prstGeom prst="rect">
              <a:avLst/>
            </a:prstGeom>
            <a:noFill/>
            <a:ln>
              <a:noFill/>
            </a:ln>
            <a:extLst>
              <a:ext uri="{53640926-AAD7-44D8-BBD7-CCE9431645EC}">
                <a14:shadowObscured xmlns:a14="http://schemas.microsoft.com/office/drawing/2010/main"/>
              </a:ext>
            </a:extLst>
          </p:spPr>
        </p:pic>
        <p:pic>
          <p:nvPicPr>
            <p:cNvPr id="39" name="Picture 38">
              <a:extLst>
                <a:ext uri="{FF2B5EF4-FFF2-40B4-BE49-F238E27FC236}">
                  <a16:creationId xmlns:a16="http://schemas.microsoft.com/office/drawing/2014/main" id="{39FF387B-91F8-4ACB-9B7C-DA2486ED770C}"/>
                </a:ext>
              </a:extLst>
            </p:cNvPr>
            <p:cNvPicPr>
              <a:picLocks noChangeAspect="1"/>
            </p:cNvPicPr>
            <p:nvPr/>
          </p:nvPicPr>
          <p:blipFill rotWithShape="1">
            <a:blip r:embed="rId3">
              <a:extLst>
                <a:ext uri="{28A0092B-C50C-407E-A947-70E740481C1C}">
                  <a14:useLocalDpi xmlns:a14="http://schemas.microsoft.com/office/drawing/2010/main" val="0"/>
                </a:ext>
              </a:extLst>
            </a:blip>
            <a:srcRect l="16025" t="83014" r="17949" b="4579"/>
            <a:stretch/>
          </p:blipFill>
          <p:spPr bwMode="auto">
            <a:xfrm>
              <a:off x="1143000" y="1809750"/>
              <a:ext cx="3924300" cy="349250"/>
            </a:xfrm>
            <a:prstGeom prst="rect">
              <a:avLst/>
            </a:prstGeom>
            <a:noFill/>
            <a:ln>
              <a:noFill/>
            </a:ln>
            <a:extLst>
              <a:ext uri="{53640926-AAD7-44D8-BBD7-CCE9431645EC}">
                <a14:shadowObscured xmlns:a14="http://schemas.microsoft.com/office/drawing/2010/main"/>
              </a:ext>
            </a:extLst>
          </p:spPr>
        </p:pic>
        <p:sp>
          <p:nvSpPr>
            <p:cNvPr id="40" name="Freeform: Shape 39">
              <a:extLst>
                <a:ext uri="{FF2B5EF4-FFF2-40B4-BE49-F238E27FC236}">
                  <a16:creationId xmlns:a16="http://schemas.microsoft.com/office/drawing/2014/main" id="{B13BE38F-2A5B-4497-8E3F-FD3A2E33B694}"/>
                </a:ext>
              </a:extLst>
            </p:cNvPr>
            <p:cNvSpPr/>
            <p:nvPr/>
          </p:nvSpPr>
          <p:spPr>
            <a:xfrm>
              <a:off x="4781550" y="2108200"/>
              <a:ext cx="305245" cy="109182"/>
            </a:xfrm>
            <a:custGeom>
              <a:avLst/>
              <a:gdLst>
                <a:gd name="connsiteX0" fmla="*/ 15447 w 305245"/>
                <a:gd name="connsiteY0" fmla="*/ 58382 h 109182"/>
                <a:gd name="connsiteX1" fmla="*/ 91647 w 305245"/>
                <a:gd name="connsiteY1" fmla="*/ 52032 h 109182"/>
                <a:gd name="connsiteX2" fmla="*/ 110697 w 305245"/>
                <a:gd name="connsiteY2" fmla="*/ 32982 h 109182"/>
                <a:gd name="connsiteX3" fmla="*/ 148797 w 305245"/>
                <a:gd name="connsiteY3" fmla="*/ 26632 h 109182"/>
                <a:gd name="connsiteX4" fmla="*/ 186897 w 305245"/>
                <a:gd name="connsiteY4" fmla="*/ 13932 h 109182"/>
                <a:gd name="connsiteX5" fmla="*/ 205947 w 305245"/>
                <a:gd name="connsiteY5" fmla="*/ 7582 h 109182"/>
                <a:gd name="connsiteX6" fmla="*/ 224997 w 305245"/>
                <a:gd name="connsiteY6" fmla="*/ 1232 h 109182"/>
                <a:gd name="connsiteX7" fmla="*/ 301197 w 305245"/>
                <a:gd name="connsiteY7" fmla="*/ 7582 h 109182"/>
                <a:gd name="connsiteX8" fmla="*/ 294847 w 305245"/>
                <a:gd name="connsiteY8" fmla="*/ 45682 h 109182"/>
                <a:gd name="connsiteX9" fmla="*/ 282147 w 305245"/>
                <a:gd name="connsiteY9" fmla="*/ 83782 h 109182"/>
                <a:gd name="connsiteX10" fmla="*/ 275797 w 305245"/>
                <a:gd name="connsiteY10" fmla="*/ 109182 h 109182"/>
                <a:gd name="connsiteX11" fmla="*/ 256747 w 305245"/>
                <a:gd name="connsiteY11" fmla="*/ 102832 h 109182"/>
                <a:gd name="connsiteX12" fmla="*/ 237697 w 305245"/>
                <a:gd name="connsiteY12" fmla="*/ 90132 h 109182"/>
                <a:gd name="connsiteX13" fmla="*/ 199597 w 305245"/>
                <a:gd name="connsiteY13" fmla="*/ 83782 h 109182"/>
                <a:gd name="connsiteX14" fmla="*/ 161497 w 305245"/>
                <a:gd name="connsiteY14" fmla="*/ 58382 h 109182"/>
                <a:gd name="connsiteX15" fmla="*/ 123397 w 305245"/>
                <a:gd name="connsiteY15" fmla="*/ 45682 h 109182"/>
                <a:gd name="connsiteX16" fmla="*/ 40847 w 305245"/>
                <a:gd name="connsiteY16" fmla="*/ 52032 h 109182"/>
                <a:gd name="connsiteX17" fmla="*/ 9097 w 305245"/>
                <a:gd name="connsiteY17" fmla="*/ 58382 h 109182"/>
                <a:gd name="connsiteX18" fmla="*/ 2747 w 305245"/>
                <a:gd name="connsiteY18" fmla="*/ 39332 h 109182"/>
                <a:gd name="connsiteX19" fmla="*/ 91647 w 305245"/>
                <a:gd name="connsiteY19" fmla="*/ 45682 h 109182"/>
                <a:gd name="connsiteX20" fmla="*/ 167847 w 305245"/>
                <a:gd name="connsiteY20" fmla="*/ 58382 h 109182"/>
                <a:gd name="connsiteX21" fmla="*/ 199597 w 305245"/>
                <a:gd name="connsiteY21" fmla="*/ 64732 h 10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5245" h="109182">
                  <a:moveTo>
                    <a:pt x="15447" y="58382"/>
                  </a:moveTo>
                  <a:cubicBezTo>
                    <a:pt x="40847" y="56265"/>
                    <a:pt x="67020" y="58599"/>
                    <a:pt x="91647" y="52032"/>
                  </a:cubicBezTo>
                  <a:cubicBezTo>
                    <a:pt x="100324" y="49718"/>
                    <a:pt x="102491" y="36629"/>
                    <a:pt x="110697" y="32982"/>
                  </a:cubicBezTo>
                  <a:cubicBezTo>
                    <a:pt x="122462" y="27753"/>
                    <a:pt x="136306" y="29755"/>
                    <a:pt x="148797" y="26632"/>
                  </a:cubicBezTo>
                  <a:cubicBezTo>
                    <a:pt x="161784" y="23385"/>
                    <a:pt x="174197" y="18165"/>
                    <a:pt x="186897" y="13932"/>
                  </a:cubicBezTo>
                  <a:lnTo>
                    <a:pt x="205947" y="7582"/>
                  </a:lnTo>
                  <a:lnTo>
                    <a:pt x="224997" y="1232"/>
                  </a:lnTo>
                  <a:cubicBezTo>
                    <a:pt x="250397" y="3349"/>
                    <a:pt x="279694" y="-6102"/>
                    <a:pt x="301197" y="7582"/>
                  </a:cubicBezTo>
                  <a:cubicBezTo>
                    <a:pt x="312059" y="14494"/>
                    <a:pt x="297970" y="33191"/>
                    <a:pt x="294847" y="45682"/>
                  </a:cubicBezTo>
                  <a:cubicBezTo>
                    <a:pt x="291600" y="58669"/>
                    <a:pt x="285394" y="70795"/>
                    <a:pt x="282147" y="83782"/>
                  </a:cubicBezTo>
                  <a:lnTo>
                    <a:pt x="275797" y="109182"/>
                  </a:lnTo>
                  <a:cubicBezTo>
                    <a:pt x="269447" y="107065"/>
                    <a:pt x="262734" y="105825"/>
                    <a:pt x="256747" y="102832"/>
                  </a:cubicBezTo>
                  <a:cubicBezTo>
                    <a:pt x="249921" y="99419"/>
                    <a:pt x="244937" y="92545"/>
                    <a:pt x="237697" y="90132"/>
                  </a:cubicBezTo>
                  <a:cubicBezTo>
                    <a:pt x="225483" y="86061"/>
                    <a:pt x="212297" y="85899"/>
                    <a:pt x="199597" y="83782"/>
                  </a:cubicBezTo>
                  <a:cubicBezTo>
                    <a:pt x="186897" y="75315"/>
                    <a:pt x="175977" y="63209"/>
                    <a:pt x="161497" y="58382"/>
                  </a:cubicBezTo>
                  <a:lnTo>
                    <a:pt x="123397" y="45682"/>
                  </a:lnTo>
                  <a:cubicBezTo>
                    <a:pt x="95880" y="47799"/>
                    <a:pt x="68276" y="48984"/>
                    <a:pt x="40847" y="52032"/>
                  </a:cubicBezTo>
                  <a:cubicBezTo>
                    <a:pt x="30120" y="53224"/>
                    <a:pt x="19336" y="61795"/>
                    <a:pt x="9097" y="58382"/>
                  </a:cubicBezTo>
                  <a:cubicBezTo>
                    <a:pt x="2747" y="56265"/>
                    <a:pt x="-3869" y="40350"/>
                    <a:pt x="2747" y="39332"/>
                  </a:cubicBezTo>
                  <a:cubicBezTo>
                    <a:pt x="32110" y="34815"/>
                    <a:pt x="62014" y="43565"/>
                    <a:pt x="91647" y="45682"/>
                  </a:cubicBezTo>
                  <a:cubicBezTo>
                    <a:pt x="136308" y="60569"/>
                    <a:pt x="82777" y="44204"/>
                    <a:pt x="167847" y="58382"/>
                  </a:cubicBezTo>
                  <a:cubicBezTo>
                    <a:pt x="213979" y="66071"/>
                    <a:pt x="165615" y="64732"/>
                    <a:pt x="199597" y="64732"/>
                  </a:cubicBezTo>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41" name="Rectangle 40">
            <a:extLst>
              <a:ext uri="{FF2B5EF4-FFF2-40B4-BE49-F238E27FC236}">
                <a16:creationId xmlns:a16="http://schemas.microsoft.com/office/drawing/2014/main" id="{356417B9-7F90-470D-B021-3B496C651846}"/>
              </a:ext>
            </a:extLst>
          </p:cNvPr>
          <p:cNvSpPr/>
          <p:nvPr/>
        </p:nvSpPr>
        <p:spPr>
          <a:xfrm>
            <a:off x="1572083" y="9388145"/>
            <a:ext cx="9144000" cy="369332"/>
          </a:xfrm>
          <a:prstGeom prst="rect">
            <a:avLst/>
          </a:prstGeom>
        </p:spPr>
        <p:txBody>
          <a:bodyPr>
            <a:spAutoFit/>
          </a:bodyPr>
          <a:lstStyle/>
          <a:p>
            <a:pPr algn="ctr"/>
            <a:r>
              <a:rPr lang="en-PH" i="1" dirty="0">
                <a:latin typeface="Ubuntu" panose="020B0604020202020204" charset="0"/>
              </a:rPr>
              <a:t>Source: Expanded National Nutrition Survey, 2018. FNRI-DOST.</a:t>
            </a:r>
            <a:endParaRPr lang="en-US" dirty="0">
              <a:latin typeface="Ubuntu" panose="020B0604020202020204" charset="0"/>
            </a:endParaRPr>
          </a:p>
        </p:txBody>
      </p:sp>
      <p:sp>
        <p:nvSpPr>
          <p:cNvPr id="26" name="TextBox 3">
            <a:extLst>
              <a:ext uri="{FF2B5EF4-FFF2-40B4-BE49-F238E27FC236}">
                <a16:creationId xmlns:a16="http://schemas.microsoft.com/office/drawing/2014/main" id="{10ED3465-F938-4DF1-8E96-1658B659FBCC}"/>
              </a:ext>
            </a:extLst>
          </p:cNvPr>
          <p:cNvSpPr txBox="1"/>
          <p:nvPr/>
        </p:nvSpPr>
        <p:spPr>
          <a:xfrm>
            <a:off x="1536914" y="903089"/>
            <a:ext cx="15214171" cy="1354217"/>
          </a:xfrm>
          <a:prstGeom prst="rect">
            <a:avLst/>
          </a:prstGeom>
        </p:spPr>
        <p:txBody>
          <a:bodyPr wrap="square" lIns="0" tIns="0" rIns="0" bIns="0" rtlCol="0" anchor="t">
            <a:spAutoFit/>
          </a:bodyPr>
          <a:lstStyle/>
          <a:p>
            <a:r>
              <a:rPr lang="en-US" sz="4400" dirty="0">
                <a:solidFill>
                  <a:srgbClr val="2C3891"/>
                </a:solidFill>
                <a:latin typeface="Glacial Indifference Bold"/>
              </a:rPr>
              <a:t>Trends in the prevalence of malnutrition among children, under-five years old (0-59 months): Philippines, 2003-2018. </a:t>
            </a:r>
          </a:p>
        </p:txBody>
      </p:sp>
      <p:sp>
        <p:nvSpPr>
          <p:cNvPr id="2" name="Slide Number Placeholder 1">
            <a:extLst>
              <a:ext uri="{FF2B5EF4-FFF2-40B4-BE49-F238E27FC236}">
                <a16:creationId xmlns:a16="http://schemas.microsoft.com/office/drawing/2014/main" id="{85EB5BE0-0E82-40A6-AD41-10E3591A2FEF}"/>
              </a:ext>
            </a:extLst>
          </p:cNvPr>
          <p:cNvSpPr>
            <a:spLocks noGrp="1"/>
          </p:cNvSpPr>
          <p:nvPr>
            <p:ph type="sldNum" sz="quarter" idx="12"/>
          </p:nvPr>
        </p:nvSpPr>
        <p:spPr/>
        <p:txBody>
          <a:bodyPr/>
          <a:lstStyle/>
          <a:p>
            <a:fld id="{B6F15528-21DE-4FAA-801E-634DDDAF4B2B}" type="slidenum">
              <a:rPr lang="en-US" smtClean="0"/>
              <a:pPr/>
              <a:t>22</a:t>
            </a:fld>
            <a:endParaRPr lang="en-US"/>
          </a:p>
        </p:txBody>
      </p:sp>
      <p:pic>
        <p:nvPicPr>
          <p:cNvPr id="16" name="Picture 15">
            <a:extLst>
              <a:ext uri="{FF2B5EF4-FFF2-40B4-BE49-F238E27FC236}">
                <a16:creationId xmlns:a16="http://schemas.microsoft.com/office/drawing/2014/main" id="{E9D25AA0-69C2-4C22-A6D6-F23AEEBA139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1309" y="8194431"/>
            <a:ext cx="2176463" cy="2092569"/>
          </a:xfrm>
          <a:prstGeom prst="rect">
            <a:avLst/>
          </a:prstGeom>
          <a:noFill/>
          <a:ln>
            <a:noFill/>
          </a:ln>
        </p:spPr>
      </p:pic>
    </p:spTree>
    <p:extLst>
      <p:ext uri="{BB962C8B-B14F-4D97-AF65-F5344CB8AC3E}">
        <p14:creationId xmlns:p14="http://schemas.microsoft.com/office/powerpoint/2010/main" val="1004043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3F150D6-2581-435C-8B14-CD1A0779045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50" t="30371" r="21421" b="31110"/>
          <a:stretch/>
        </p:blipFill>
        <p:spPr>
          <a:xfrm>
            <a:off x="2023796" y="2829753"/>
            <a:ext cx="2873620" cy="2819400"/>
          </a:xfrm>
          <a:prstGeom prst="rect">
            <a:avLst/>
          </a:prstGeom>
        </p:spPr>
      </p:pic>
      <p:sp>
        <p:nvSpPr>
          <p:cNvPr id="11" name="TextBox 11">
            <a:extLst>
              <a:ext uri="{FF2B5EF4-FFF2-40B4-BE49-F238E27FC236}">
                <a16:creationId xmlns:a16="http://schemas.microsoft.com/office/drawing/2014/main" id="{DA32A242-670F-4C22-8D38-79D2F898F32A}"/>
              </a:ext>
            </a:extLst>
          </p:cNvPr>
          <p:cNvSpPr txBox="1"/>
          <p:nvPr/>
        </p:nvSpPr>
        <p:spPr>
          <a:xfrm>
            <a:off x="5278127" y="3724870"/>
            <a:ext cx="9568841" cy="1354217"/>
          </a:xfrm>
          <a:prstGeom prst="rect">
            <a:avLst/>
          </a:prstGeom>
        </p:spPr>
        <p:txBody>
          <a:bodyPr wrap="square" lIns="0" tIns="0" rIns="0" bIns="0" rtlCol="0" anchor="t">
            <a:spAutoFit/>
          </a:bodyPr>
          <a:lstStyle/>
          <a:p>
            <a:pPr lvl="0">
              <a:defRPr/>
            </a:pPr>
            <a:r>
              <a:rPr lang="en-PH" sz="4400" dirty="0"/>
              <a:t>Globally, from 2000 to 2017, stunting rates fell from 32.6% to 22.2%.</a:t>
            </a:r>
          </a:p>
        </p:txBody>
      </p:sp>
      <p:sp>
        <p:nvSpPr>
          <p:cNvPr id="13" name="TextBox 11">
            <a:extLst>
              <a:ext uri="{FF2B5EF4-FFF2-40B4-BE49-F238E27FC236}">
                <a16:creationId xmlns:a16="http://schemas.microsoft.com/office/drawing/2014/main" id="{E9286E83-FA65-4780-BDDA-4E4C3B719E8D}"/>
              </a:ext>
            </a:extLst>
          </p:cNvPr>
          <p:cNvSpPr txBox="1"/>
          <p:nvPr/>
        </p:nvSpPr>
        <p:spPr>
          <a:xfrm>
            <a:off x="5486400" y="6426546"/>
            <a:ext cx="11049000" cy="1661993"/>
          </a:xfrm>
          <a:prstGeom prst="rect">
            <a:avLst/>
          </a:prstGeom>
        </p:spPr>
        <p:txBody>
          <a:bodyPr wrap="square" lIns="0" tIns="0" rIns="0" bIns="0" rtlCol="0" anchor="t">
            <a:spAutoFit/>
          </a:bodyPr>
          <a:lstStyle/>
          <a:p>
            <a:pPr lvl="0">
              <a:defRPr/>
            </a:pPr>
            <a:r>
              <a:rPr lang="en-PH" sz="3600" dirty="0">
                <a:latin typeface="Ubuntu" panose="020B0604020202020204" charset="0"/>
              </a:rPr>
              <a:t>Mongolia, Ghana, Cote D’Ivoire, Peru and Bolivia have made remarkable reductions in stunting</a:t>
            </a:r>
          </a:p>
          <a:p>
            <a:pPr lvl="0">
              <a:defRPr/>
            </a:pPr>
            <a:endParaRPr lang="en-PH" sz="3600" dirty="0">
              <a:latin typeface="Ubuntu" panose="020B0604020202020204" charset="0"/>
            </a:endParaRPr>
          </a:p>
        </p:txBody>
      </p:sp>
      <p:pic>
        <p:nvPicPr>
          <p:cNvPr id="14" name="Picture 13">
            <a:extLst>
              <a:ext uri="{FF2B5EF4-FFF2-40B4-BE49-F238E27FC236}">
                <a16:creationId xmlns:a16="http://schemas.microsoft.com/office/drawing/2014/main" id="{CB91D13F-3142-4BDF-BFA8-CB33B7359AD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243" t="30741" r="10619" b="8983"/>
          <a:stretch/>
        </p:blipFill>
        <p:spPr>
          <a:xfrm>
            <a:off x="2023795" y="5626293"/>
            <a:ext cx="2873621" cy="2982669"/>
          </a:xfrm>
          <a:prstGeom prst="rect">
            <a:avLst/>
          </a:prstGeom>
        </p:spPr>
      </p:pic>
      <p:sp>
        <p:nvSpPr>
          <p:cNvPr id="8" name="TextBox 3">
            <a:extLst>
              <a:ext uri="{FF2B5EF4-FFF2-40B4-BE49-F238E27FC236}">
                <a16:creationId xmlns:a16="http://schemas.microsoft.com/office/drawing/2014/main" id="{B61CC258-17F2-458A-8590-FE2E309ABC97}"/>
              </a:ext>
            </a:extLst>
          </p:cNvPr>
          <p:cNvSpPr txBox="1"/>
          <p:nvPr/>
        </p:nvSpPr>
        <p:spPr>
          <a:xfrm>
            <a:off x="1664644" y="1226118"/>
            <a:ext cx="16623356" cy="1022716"/>
          </a:xfrm>
          <a:prstGeom prst="rect">
            <a:avLst/>
          </a:prstGeom>
        </p:spPr>
        <p:txBody>
          <a:bodyPr wrap="square" lIns="0" tIns="0" rIns="0" bIns="0" rtlCol="0" anchor="t">
            <a:spAutoFit/>
          </a:bodyPr>
          <a:lstStyle/>
          <a:p>
            <a:pPr>
              <a:lnSpc>
                <a:spcPts val="7680"/>
              </a:lnSpc>
            </a:pPr>
            <a:r>
              <a:rPr lang="en-US" sz="6500" dirty="0">
                <a:solidFill>
                  <a:srgbClr val="2C3891"/>
                </a:solidFill>
                <a:latin typeface="Glacial Indifference Bold"/>
              </a:rPr>
              <a:t>Is it possible to reduce stunting? </a:t>
            </a:r>
          </a:p>
        </p:txBody>
      </p:sp>
      <p:sp>
        <p:nvSpPr>
          <p:cNvPr id="2" name="Slide Number Placeholder 1">
            <a:extLst>
              <a:ext uri="{FF2B5EF4-FFF2-40B4-BE49-F238E27FC236}">
                <a16:creationId xmlns:a16="http://schemas.microsoft.com/office/drawing/2014/main" id="{C0DF6A35-F429-4886-B6EB-111527313226}"/>
              </a:ext>
            </a:extLst>
          </p:cNvPr>
          <p:cNvSpPr>
            <a:spLocks noGrp="1"/>
          </p:cNvSpPr>
          <p:nvPr>
            <p:ph type="sldNum" sz="quarter" idx="12"/>
          </p:nvPr>
        </p:nvSpPr>
        <p:spPr/>
        <p:txBody>
          <a:bodyPr/>
          <a:lstStyle/>
          <a:p>
            <a:fld id="{B6F15528-21DE-4FAA-801E-634DDDAF4B2B}" type="slidenum">
              <a:rPr lang="en-US" smtClean="0"/>
              <a:pPr/>
              <a:t>23</a:t>
            </a:fld>
            <a:endParaRPr lang="en-US"/>
          </a:p>
        </p:txBody>
      </p:sp>
      <p:pic>
        <p:nvPicPr>
          <p:cNvPr id="9" name="Picture 8">
            <a:extLst>
              <a:ext uri="{FF2B5EF4-FFF2-40B4-BE49-F238E27FC236}">
                <a16:creationId xmlns:a16="http://schemas.microsoft.com/office/drawing/2014/main" id="{BB61E824-2D57-4103-93BC-05A367BDA5EA}"/>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9256" y="8194431"/>
            <a:ext cx="2176463" cy="2092569"/>
          </a:xfrm>
          <a:prstGeom prst="rect">
            <a:avLst/>
          </a:prstGeom>
          <a:noFill/>
          <a:ln>
            <a:noFill/>
          </a:ln>
        </p:spPr>
      </p:pic>
    </p:spTree>
    <p:extLst>
      <p:ext uri="{BB962C8B-B14F-4D97-AF65-F5344CB8AC3E}">
        <p14:creationId xmlns:p14="http://schemas.microsoft.com/office/powerpoint/2010/main" val="26952350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descr="5 Maps of Peru">
            <a:extLst>
              <a:ext uri="{FF2B5EF4-FFF2-40B4-BE49-F238E27FC236}">
                <a16:creationId xmlns:a16="http://schemas.microsoft.com/office/drawing/2014/main" id="{FBA77F39-35EE-4E52-97A1-4892A9519F2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800" y="2628900"/>
            <a:ext cx="2716337" cy="27163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Bolivia | History, Geography, People, &amp; Language | Britannica">
            <a:extLst>
              <a:ext uri="{FF2B5EF4-FFF2-40B4-BE49-F238E27FC236}">
                <a16:creationId xmlns:a16="http://schemas.microsoft.com/office/drawing/2014/main" id="{F3241933-A73A-4741-AFB4-012B79200C38}"/>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157" t="14231" r="10280" b="3223"/>
          <a:stretch/>
        </p:blipFill>
        <p:spPr bwMode="auto">
          <a:xfrm>
            <a:off x="9309672" y="2628900"/>
            <a:ext cx="2501488" cy="271633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1">
            <a:extLst>
              <a:ext uri="{FF2B5EF4-FFF2-40B4-BE49-F238E27FC236}">
                <a16:creationId xmlns:a16="http://schemas.microsoft.com/office/drawing/2014/main" id="{6B782E03-FE55-44B4-9BEF-F2D833BD05A6}"/>
              </a:ext>
            </a:extLst>
          </p:cNvPr>
          <p:cNvSpPr txBox="1"/>
          <p:nvPr/>
        </p:nvSpPr>
        <p:spPr>
          <a:xfrm>
            <a:off x="2209801" y="5436623"/>
            <a:ext cx="6705599" cy="3016210"/>
          </a:xfrm>
          <a:prstGeom prst="rect">
            <a:avLst/>
          </a:prstGeom>
        </p:spPr>
        <p:txBody>
          <a:bodyPr wrap="square" lIns="0" tIns="0" rIns="0" bIns="0" rtlCol="0" anchor="t">
            <a:spAutoFit/>
          </a:bodyPr>
          <a:lstStyle/>
          <a:p>
            <a:pPr lvl="0">
              <a:defRPr/>
            </a:pPr>
            <a:endParaRPr lang="en-PH" sz="2800" dirty="0">
              <a:latin typeface="Ubuntu" panose="020B0604020202020204" charset="0"/>
            </a:endParaRPr>
          </a:p>
          <a:p>
            <a:pPr marL="571500" lvl="0" indent="-571500">
              <a:buFont typeface="Arial" panose="020B0604020202020204" pitchFamily="34" charset="0"/>
              <a:buChar char="•"/>
              <a:defRPr/>
            </a:pPr>
            <a:r>
              <a:rPr lang="en-PH" sz="2800" dirty="0">
                <a:latin typeface="Ubuntu" panose="020B0604020202020204" charset="0"/>
              </a:rPr>
              <a:t>High level political commitment</a:t>
            </a:r>
          </a:p>
          <a:p>
            <a:pPr marL="571500" lvl="0" indent="-571500">
              <a:buFont typeface="Arial" panose="020B0604020202020204" pitchFamily="34" charset="0"/>
              <a:buChar char="•"/>
              <a:defRPr/>
            </a:pPr>
            <a:r>
              <a:rPr lang="en-US" sz="2800" dirty="0">
                <a:latin typeface="Ubuntu" panose="020B0604020202020204" charset="0"/>
              </a:rPr>
              <a:t>Integration of nutrition into social protection strategies</a:t>
            </a:r>
          </a:p>
          <a:p>
            <a:pPr marL="571500" lvl="0" indent="-571500">
              <a:buFont typeface="Arial" panose="020B0604020202020204" pitchFamily="34" charset="0"/>
              <a:buChar char="•"/>
              <a:defRPr/>
            </a:pPr>
            <a:r>
              <a:rPr lang="en-US" sz="2800" dirty="0">
                <a:latin typeface="Ubuntu" panose="020B0604020202020204" charset="0"/>
              </a:rPr>
              <a:t>An effective behavior change strategy</a:t>
            </a:r>
            <a:endParaRPr lang="en-PH" sz="2800" dirty="0">
              <a:latin typeface="Ubuntu" panose="020B0604020202020204" charset="0"/>
            </a:endParaRPr>
          </a:p>
          <a:p>
            <a:pPr marL="571500" lvl="0" indent="-571500">
              <a:buFont typeface="Arial" panose="020B0604020202020204" pitchFamily="34" charset="0"/>
              <a:buChar char="•"/>
              <a:defRPr/>
            </a:pPr>
            <a:endParaRPr lang="en-PH" sz="2800" dirty="0">
              <a:latin typeface="Ubuntu" panose="020B0604020202020204" charset="0"/>
            </a:endParaRPr>
          </a:p>
        </p:txBody>
      </p:sp>
      <p:sp>
        <p:nvSpPr>
          <p:cNvPr id="16" name="TextBox 11">
            <a:extLst>
              <a:ext uri="{FF2B5EF4-FFF2-40B4-BE49-F238E27FC236}">
                <a16:creationId xmlns:a16="http://schemas.microsoft.com/office/drawing/2014/main" id="{B6A5607E-15BC-40BA-9599-195F2A87293E}"/>
              </a:ext>
            </a:extLst>
          </p:cNvPr>
          <p:cNvSpPr txBox="1"/>
          <p:nvPr/>
        </p:nvSpPr>
        <p:spPr>
          <a:xfrm>
            <a:off x="9233314" y="5836232"/>
            <a:ext cx="6955454" cy="3447098"/>
          </a:xfrm>
          <a:prstGeom prst="rect">
            <a:avLst/>
          </a:prstGeom>
        </p:spPr>
        <p:txBody>
          <a:bodyPr wrap="square" lIns="0" tIns="0" rIns="0" bIns="0" rtlCol="0" anchor="t">
            <a:spAutoFit/>
          </a:bodyPr>
          <a:lstStyle/>
          <a:p>
            <a:pPr marL="457200" lvl="0" indent="-457200">
              <a:buFont typeface="Arial" panose="020B0604020202020204" pitchFamily="34" charset="0"/>
              <a:buChar char="•"/>
              <a:defRPr/>
            </a:pPr>
            <a:r>
              <a:rPr lang="en-US" sz="2800" dirty="0">
                <a:latin typeface="Ubuntu" panose="020B0604020202020204" charset="0"/>
              </a:rPr>
              <a:t>Joint programming model (Zero undernutrition)</a:t>
            </a:r>
          </a:p>
          <a:p>
            <a:pPr marL="457200" lvl="0" indent="-457200">
              <a:buFont typeface="Arial" panose="020B0604020202020204" pitchFamily="34" charset="0"/>
              <a:buChar char="•"/>
              <a:defRPr/>
            </a:pPr>
            <a:r>
              <a:rPr lang="en-US" sz="2800" dirty="0">
                <a:latin typeface="Ubuntu" panose="020B0604020202020204" charset="0"/>
              </a:rPr>
              <a:t>Integrating promotion of breastfeeding and use of complementary foods from 6-23 months in interventions</a:t>
            </a:r>
          </a:p>
          <a:p>
            <a:pPr marL="457200" lvl="0" indent="-457200">
              <a:buFont typeface="Arial" panose="020B0604020202020204" pitchFamily="34" charset="0"/>
              <a:buChar char="•"/>
              <a:defRPr/>
            </a:pPr>
            <a:r>
              <a:rPr lang="en-US" sz="2800" dirty="0">
                <a:latin typeface="Ubuntu" panose="020B0604020202020204" charset="0"/>
              </a:rPr>
              <a:t>Access to clean water, sanitation, education, health care and nutrition services</a:t>
            </a:r>
          </a:p>
        </p:txBody>
      </p:sp>
      <p:sp>
        <p:nvSpPr>
          <p:cNvPr id="17" name="TextBox 16">
            <a:extLst>
              <a:ext uri="{FF2B5EF4-FFF2-40B4-BE49-F238E27FC236}">
                <a16:creationId xmlns:a16="http://schemas.microsoft.com/office/drawing/2014/main" id="{AAE1D7C0-7BAF-44AB-9605-2D04041A7EF6}"/>
              </a:ext>
            </a:extLst>
          </p:cNvPr>
          <p:cNvSpPr txBox="1"/>
          <p:nvPr/>
        </p:nvSpPr>
        <p:spPr>
          <a:xfrm>
            <a:off x="5307137" y="3214176"/>
            <a:ext cx="2148345" cy="1200329"/>
          </a:xfrm>
          <a:prstGeom prst="rect">
            <a:avLst/>
          </a:prstGeom>
          <a:noFill/>
        </p:spPr>
        <p:txBody>
          <a:bodyPr wrap="none" rtlCol="0">
            <a:spAutoFit/>
          </a:bodyPr>
          <a:lstStyle/>
          <a:p>
            <a:r>
              <a:rPr lang="en-US" sz="7200" dirty="0">
                <a:latin typeface="Ubuntu" panose="020B0604020202020204" charset="0"/>
              </a:rPr>
              <a:t>Peru</a:t>
            </a:r>
            <a:endParaRPr lang="en-PH" sz="7200" dirty="0">
              <a:latin typeface="Ubuntu" panose="020B0604020202020204" charset="0"/>
            </a:endParaRPr>
          </a:p>
        </p:txBody>
      </p:sp>
      <p:sp>
        <p:nvSpPr>
          <p:cNvPr id="19" name="TextBox 18">
            <a:extLst>
              <a:ext uri="{FF2B5EF4-FFF2-40B4-BE49-F238E27FC236}">
                <a16:creationId xmlns:a16="http://schemas.microsoft.com/office/drawing/2014/main" id="{B87C13B7-01B2-4B62-BF4E-A509F45FCB38}"/>
              </a:ext>
            </a:extLst>
          </p:cNvPr>
          <p:cNvSpPr txBox="1"/>
          <p:nvPr/>
        </p:nvSpPr>
        <p:spPr>
          <a:xfrm>
            <a:off x="12192000" y="3214176"/>
            <a:ext cx="2988319" cy="1200329"/>
          </a:xfrm>
          <a:prstGeom prst="rect">
            <a:avLst/>
          </a:prstGeom>
          <a:noFill/>
        </p:spPr>
        <p:txBody>
          <a:bodyPr wrap="none" rtlCol="0">
            <a:spAutoFit/>
          </a:bodyPr>
          <a:lstStyle/>
          <a:p>
            <a:r>
              <a:rPr lang="en-US" sz="7200" dirty="0">
                <a:latin typeface="Ubuntu" panose="020B0604020202020204" charset="0"/>
              </a:rPr>
              <a:t>Bolivia</a:t>
            </a:r>
            <a:endParaRPr lang="en-PH" sz="7200" dirty="0">
              <a:latin typeface="Ubuntu" panose="020B0604020202020204" charset="0"/>
            </a:endParaRPr>
          </a:p>
        </p:txBody>
      </p:sp>
      <p:sp>
        <p:nvSpPr>
          <p:cNvPr id="20" name="TextBox 3">
            <a:extLst>
              <a:ext uri="{FF2B5EF4-FFF2-40B4-BE49-F238E27FC236}">
                <a16:creationId xmlns:a16="http://schemas.microsoft.com/office/drawing/2014/main" id="{2195D5CE-A65A-4F1A-B815-79AF8DBAEA5D}"/>
              </a:ext>
            </a:extLst>
          </p:cNvPr>
          <p:cNvSpPr txBox="1"/>
          <p:nvPr/>
        </p:nvSpPr>
        <p:spPr>
          <a:xfrm>
            <a:off x="1664644" y="1226118"/>
            <a:ext cx="16623356" cy="932948"/>
          </a:xfrm>
          <a:prstGeom prst="rect">
            <a:avLst/>
          </a:prstGeom>
        </p:spPr>
        <p:txBody>
          <a:bodyPr wrap="square" lIns="0" tIns="0" rIns="0" bIns="0" rtlCol="0" anchor="t">
            <a:spAutoFit/>
          </a:bodyPr>
          <a:lstStyle/>
          <a:p>
            <a:pPr>
              <a:lnSpc>
                <a:spcPts val="7680"/>
              </a:lnSpc>
            </a:pPr>
            <a:r>
              <a:rPr lang="en-US" sz="6000" dirty="0">
                <a:solidFill>
                  <a:srgbClr val="2C3891"/>
                </a:solidFill>
                <a:latin typeface="Glacial Indifference Bold"/>
              </a:rPr>
              <a:t>Country experiences in stunting reduction</a:t>
            </a:r>
          </a:p>
        </p:txBody>
      </p:sp>
      <p:sp>
        <p:nvSpPr>
          <p:cNvPr id="2" name="Slide Number Placeholder 1">
            <a:extLst>
              <a:ext uri="{FF2B5EF4-FFF2-40B4-BE49-F238E27FC236}">
                <a16:creationId xmlns:a16="http://schemas.microsoft.com/office/drawing/2014/main" id="{E4781115-93E9-4ABB-A5A5-CA2D07231A4A}"/>
              </a:ext>
            </a:extLst>
          </p:cNvPr>
          <p:cNvSpPr>
            <a:spLocks noGrp="1"/>
          </p:cNvSpPr>
          <p:nvPr>
            <p:ph type="sldNum" sz="quarter" idx="12"/>
          </p:nvPr>
        </p:nvSpPr>
        <p:spPr/>
        <p:txBody>
          <a:bodyPr/>
          <a:lstStyle/>
          <a:p>
            <a:fld id="{B6F15528-21DE-4FAA-801E-634DDDAF4B2B}" type="slidenum">
              <a:rPr lang="en-US" smtClean="0"/>
              <a:pPr/>
              <a:t>24</a:t>
            </a:fld>
            <a:endParaRPr lang="en-US"/>
          </a:p>
        </p:txBody>
      </p:sp>
      <p:pic>
        <p:nvPicPr>
          <p:cNvPr id="10" name="Picture 9">
            <a:extLst>
              <a:ext uri="{FF2B5EF4-FFF2-40B4-BE49-F238E27FC236}">
                <a16:creationId xmlns:a16="http://schemas.microsoft.com/office/drawing/2014/main" id="{501DC69E-09F0-4332-81CD-71FEEBA99448}"/>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1309" y="8194431"/>
            <a:ext cx="2176463" cy="2092569"/>
          </a:xfrm>
          <a:prstGeom prst="rect">
            <a:avLst/>
          </a:prstGeom>
          <a:noFill/>
          <a:ln>
            <a:noFill/>
          </a:ln>
        </p:spPr>
      </p:pic>
    </p:spTree>
    <p:extLst>
      <p:ext uri="{BB962C8B-B14F-4D97-AF65-F5344CB8AC3E}">
        <p14:creationId xmlns:p14="http://schemas.microsoft.com/office/powerpoint/2010/main" val="35097753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FD064-9BE5-4D77-BD38-9489E7D9F153}"/>
              </a:ext>
            </a:extLst>
          </p:cNvPr>
          <p:cNvSpPr>
            <a:spLocks noGrp="1"/>
          </p:cNvSpPr>
          <p:nvPr>
            <p:ph type="title"/>
          </p:nvPr>
        </p:nvSpPr>
        <p:spPr>
          <a:xfrm>
            <a:off x="4052855" y="1562100"/>
            <a:ext cx="11406830" cy="1143000"/>
          </a:xfrm>
        </p:spPr>
        <p:txBody>
          <a:bodyPr>
            <a:noAutofit/>
          </a:bodyPr>
          <a:lstStyle/>
          <a:p>
            <a:pPr algn="l"/>
            <a:r>
              <a:rPr lang="en-US" sz="4000" b="1" dirty="0">
                <a:solidFill>
                  <a:srgbClr val="002060"/>
                </a:solidFill>
                <a:latin typeface="Glacial Indifference Bold" panose="020B0604020202020204" charset="0"/>
              </a:rPr>
              <a:t>Drivers of Stunting Among 0-23 Months old Filipino Children Included in the 2003 and </a:t>
            </a:r>
            <a:br>
              <a:rPr lang="en-US" sz="4000" b="1" dirty="0">
                <a:solidFill>
                  <a:srgbClr val="002060"/>
                </a:solidFill>
                <a:latin typeface="Glacial Indifference Bold" panose="020B0604020202020204" charset="0"/>
              </a:rPr>
            </a:br>
            <a:r>
              <a:rPr lang="en-US" sz="4000" b="1" dirty="0">
                <a:solidFill>
                  <a:srgbClr val="002060"/>
                </a:solidFill>
                <a:latin typeface="Glacial Indifference Bold" panose="020B0604020202020204" charset="0"/>
              </a:rPr>
              <a:t>2011 National Nutrition Survey </a:t>
            </a:r>
            <a:endParaRPr lang="en-PH" sz="4000" b="1" dirty="0">
              <a:solidFill>
                <a:srgbClr val="002060"/>
              </a:solidFill>
              <a:latin typeface="Glacial Indifference Bold" panose="020B0604020202020204" charset="0"/>
            </a:endParaRPr>
          </a:p>
        </p:txBody>
      </p:sp>
      <p:sp>
        <p:nvSpPr>
          <p:cNvPr id="3" name="Rectangle 2">
            <a:extLst>
              <a:ext uri="{FF2B5EF4-FFF2-40B4-BE49-F238E27FC236}">
                <a16:creationId xmlns:a16="http://schemas.microsoft.com/office/drawing/2014/main" id="{1CA8859C-641D-4A2C-8983-0A034BFACFEE}"/>
              </a:ext>
            </a:extLst>
          </p:cNvPr>
          <p:cNvSpPr/>
          <p:nvPr/>
        </p:nvSpPr>
        <p:spPr>
          <a:xfrm>
            <a:off x="1798365" y="8412046"/>
            <a:ext cx="15079672" cy="1921873"/>
          </a:xfrm>
          <a:prstGeom prst="rect">
            <a:avLst/>
          </a:prstGeom>
        </p:spPr>
        <p:txBody>
          <a:bodyPr wrap="square">
            <a:spAutoFit/>
          </a:bodyPr>
          <a:lstStyle/>
          <a:p>
            <a:pPr marL="228600">
              <a:lnSpc>
                <a:spcPct val="107000"/>
              </a:lnSpc>
            </a:pPr>
            <a:r>
              <a:rPr lang="en-PH" sz="2400" i="1" dirty="0">
                <a:latin typeface="Calibri" panose="020F0502020204030204" pitchFamily="34" charset="0"/>
                <a:ea typeface="Calibri" panose="020F0502020204030204" pitchFamily="34" charset="0"/>
                <a:cs typeface="Arial" panose="020B0604020202020204" pitchFamily="34" charset="0"/>
              </a:rPr>
              <a:t>Source: Angeles-</a:t>
            </a:r>
            <a:r>
              <a:rPr lang="en-PH" sz="2400" i="1" dirty="0" err="1">
                <a:latin typeface="Calibri" panose="020F0502020204030204" pitchFamily="34" charset="0"/>
                <a:ea typeface="Calibri" panose="020F0502020204030204" pitchFamily="34" charset="0"/>
                <a:cs typeface="Arial" panose="020B0604020202020204" pitchFamily="34" charset="0"/>
              </a:rPr>
              <a:t>Agdeppa</a:t>
            </a:r>
            <a:r>
              <a:rPr lang="en-PH" sz="2400" i="1" dirty="0">
                <a:latin typeface="Calibri" panose="020F0502020204030204" pitchFamily="34" charset="0"/>
                <a:ea typeface="Calibri" panose="020F0502020204030204" pitchFamily="34" charset="0"/>
                <a:cs typeface="Arial" panose="020B0604020202020204" pitchFamily="34" charset="0"/>
              </a:rPr>
              <a:t>, I., </a:t>
            </a:r>
            <a:r>
              <a:rPr lang="en-PH" sz="2400" i="1" dirty="0" err="1">
                <a:latin typeface="Calibri" panose="020F0502020204030204" pitchFamily="34" charset="0"/>
                <a:ea typeface="Calibri" panose="020F0502020204030204" pitchFamily="34" charset="0"/>
                <a:cs typeface="Arial" panose="020B0604020202020204" pitchFamily="34" charset="0"/>
              </a:rPr>
              <a:t>Gayya-Amita</a:t>
            </a:r>
            <a:r>
              <a:rPr lang="en-PH" sz="2400" i="1" dirty="0">
                <a:latin typeface="Calibri" panose="020F0502020204030204" pitchFamily="34" charset="0"/>
                <a:ea typeface="Calibri" panose="020F0502020204030204" pitchFamily="34" charset="0"/>
                <a:cs typeface="Arial" panose="020B0604020202020204" pitchFamily="34" charset="0"/>
              </a:rPr>
              <a:t>, P and </a:t>
            </a:r>
            <a:r>
              <a:rPr lang="en-PH" sz="2400" i="1" dirty="0" err="1">
                <a:latin typeface="Calibri" panose="020F0502020204030204" pitchFamily="34" charset="0"/>
                <a:ea typeface="Calibri" panose="020F0502020204030204" pitchFamily="34" charset="0"/>
                <a:cs typeface="Arial" panose="020B0604020202020204" pitchFamily="34" charset="0"/>
              </a:rPr>
              <a:t>Capanzana</a:t>
            </a:r>
            <a:r>
              <a:rPr lang="en-PH" sz="2400" i="1" dirty="0">
                <a:latin typeface="Calibri" panose="020F0502020204030204" pitchFamily="34" charset="0"/>
                <a:ea typeface="Calibri" panose="020F0502020204030204" pitchFamily="34" charset="0"/>
                <a:cs typeface="Arial" panose="020B0604020202020204" pitchFamily="34" charset="0"/>
              </a:rPr>
              <a:t>, M. Drivers of Stunting Among 0-23 Months Old Filipino Children Included in the 2003 and 2011 National Nutrition Survey.</a:t>
            </a:r>
            <a:r>
              <a:rPr lang="en-PH" i="1" dirty="0"/>
              <a:t> </a:t>
            </a:r>
            <a:r>
              <a:rPr lang="en-PH" sz="2400" i="1" dirty="0"/>
              <a:t>Accessed on 15 June from </a:t>
            </a:r>
            <a:r>
              <a:rPr lang="en-PH" sz="2400" i="1" u="sng" dirty="0">
                <a:hlinkClick r:id="rId3"/>
              </a:rPr>
              <a:t>http://www.lifescienceglobal.com/pms/index.php/ijchn/article/view/6091</a:t>
            </a:r>
            <a:endParaRPr lang="en-PH" dirty="0"/>
          </a:p>
          <a:p>
            <a:pPr marL="228600" marR="0">
              <a:lnSpc>
                <a:spcPct val="107000"/>
              </a:lnSpc>
              <a:spcBef>
                <a:spcPts val="0"/>
              </a:spcBef>
              <a:spcAft>
                <a:spcPts val="0"/>
              </a:spcAft>
            </a:pPr>
            <a:endParaRPr lang="en-PH" sz="2000" i="1" dirty="0">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800"/>
              </a:spcAft>
            </a:pPr>
            <a:endParaRPr lang="en-PH" sz="20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12">
            <a:extLst>
              <a:ext uri="{FF2B5EF4-FFF2-40B4-BE49-F238E27FC236}">
                <a16:creationId xmlns:a16="http://schemas.microsoft.com/office/drawing/2014/main" id="{43931C5A-0EDC-4781-9D09-7975329F8F6C}"/>
              </a:ext>
            </a:extLst>
          </p:cNvPr>
          <p:cNvSpPr/>
          <p:nvPr/>
        </p:nvSpPr>
        <p:spPr>
          <a:xfrm>
            <a:off x="2766368" y="4000500"/>
            <a:ext cx="12549832" cy="3416320"/>
          </a:xfrm>
          <a:prstGeom prst="rect">
            <a:avLst/>
          </a:prstGeom>
        </p:spPr>
        <p:txBody>
          <a:bodyPr wrap="square">
            <a:spAutoFit/>
          </a:bodyPr>
          <a:lstStyle/>
          <a:p>
            <a:pPr marL="571500" indent="-571500">
              <a:buFont typeface="Arial" panose="020B0604020202020204" pitchFamily="34" charset="0"/>
              <a:buChar char="•"/>
            </a:pPr>
            <a:r>
              <a:rPr lang="en-PH" sz="3600" dirty="0">
                <a:latin typeface="Ubuntu" panose="020B0604020202020204" charset="0"/>
                <a:ea typeface="Calibri" panose="020F0502020204030204" pitchFamily="34" charset="0"/>
                <a:cs typeface="Arial" panose="020B0604020202020204" pitchFamily="34" charset="0"/>
              </a:rPr>
              <a:t>Stunting increased from 17.2% in 2003 to 35.2% in 2011. </a:t>
            </a:r>
          </a:p>
          <a:p>
            <a:pPr marL="571500" indent="-571500">
              <a:buFont typeface="Arial" panose="020B0604020202020204" pitchFamily="34" charset="0"/>
              <a:buChar char="•"/>
            </a:pPr>
            <a:r>
              <a:rPr lang="en-PH" sz="3600" dirty="0">
                <a:latin typeface="Ubuntu" panose="020B0604020202020204" charset="0"/>
                <a:ea typeface="Calibri" panose="020F0502020204030204" pitchFamily="34" charset="0"/>
                <a:cs typeface="Arial" panose="020B0604020202020204" pitchFamily="34" charset="0"/>
              </a:rPr>
              <a:t>About 22.1% became stunted later; persistently stunted (13.1%); 4.1% were no longer stunted.</a:t>
            </a:r>
          </a:p>
          <a:p>
            <a:pPr marL="571500" indent="-571500">
              <a:buFont typeface="Arial" panose="020B0604020202020204" pitchFamily="34" charset="0"/>
              <a:buChar char="•"/>
            </a:pPr>
            <a:r>
              <a:rPr lang="en-PH" sz="3600" dirty="0">
                <a:latin typeface="Ubuntu" panose="020B0604020202020204" charset="0"/>
              </a:rPr>
              <a:t>No significant factors found on what moves a child out of stunting. </a:t>
            </a:r>
          </a:p>
          <a:p>
            <a:endParaRPr lang="en-PH" sz="3600" dirty="0">
              <a:latin typeface="Ubuntu" panose="020B0604020202020204" charset="0"/>
            </a:endParaRPr>
          </a:p>
        </p:txBody>
      </p:sp>
      <p:pic>
        <p:nvPicPr>
          <p:cNvPr id="20" name="Picture 19">
            <a:extLst>
              <a:ext uri="{FF2B5EF4-FFF2-40B4-BE49-F238E27FC236}">
                <a16:creationId xmlns:a16="http://schemas.microsoft.com/office/drawing/2014/main" id="{36643EFD-F820-4785-B8B4-97B9680BCC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9617" y="1011072"/>
            <a:ext cx="2277396" cy="2277396"/>
          </a:xfrm>
          <a:prstGeom prst="rect">
            <a:avLst/>
          </a:prstGeom>
        </p:spPr>
      </p:pic>
      <p:sp>
        <p:nvSpPr>
          <p:cNvPr id="4" name="Slide Number Placeholder 3">
            <a:extLst>
              <a:ext uri="{FF2B5EF4-FFF2-40B4-BE49-F238E27FC236}">
                <a16:creationId xmlns:a16="http://schemas.microsoft.com/office/drawing/2014/main" id="{8BE7350E-8D7E-4107-A0C1-2AA1F99B10DF}"/>
              </a:ext>
            </a:extLst>
          </p:cNvPr>
          <p:cNvSpPr>
            <a:spLocks noGrp="1"/>
          </p:cNvSpPr>
          <p:nvPr>
            <p:ph type="sldNum" sz="quarter" idx="12"/>
          </p:nvPr>
        </p:nvSpPr>
        <p:spPr/>
        <p:txBody>
          <a:bodyPr/>
          <a:lstStyle/>
          <a:p>
            <a:fld id="{B6F15528-21DE-4FAA-801E-634DDDAF4B2B}" type="slidenum">
              <a:rPr lang="en-US" smtClean="0"/>
              <a:pPr/>
              <a:t>25</a:t>
            </a:fld>
            <a:endParaRPr lang="en-US"/>
          </a:p>
        </p:txBody>
      </p:sp>
      <p:pic>
        <p:nvPicPr>
          <p:cNvPr id="7" name="Picture 6">
            <a:extLst>
              <a:ext uri="{FF2B5EF4-FFF2-40B4-BE49-F238E27FC236}">
                <a16:creationId xmlns:a16="http://schemas.microsoft.com/office/drawing/2014/main" id="{B276EA25-B679-4C44-8FEA-CAF42665CDAC}"/>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585" y="8173916"/>
            <a:ext cx="2176463" cy="2092569"/>
          </a:xfrm>
          <a:prstGeom prst="rect">
            <a:avLst/>
          </a:prstGeom>
          <a:noFill/>
          <a:ln>
            <a:noFill/>
          </a:ln>
        </p:spPr>
      </p:pic>
    </p:spTree>
    <p:extLst>
      <p:ext uri="{BB962C8B-B14F-4D97-AF65-F5344CB8AC3E}">
        <p14:creationId xmlns:p14="http://schemas.microsoft.com/office/powerpoint/2010/main" val="23275874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4099BED-C0EB-4999-9014-534E96D89A07}"/>
              </a:ext>
            </a:extLst>
          </p:cNvPr>
          <p:cNvSpPr>
            <a:spLocks noGrp="1"/>
          </p:cNvSpPr>
          <p:nvPr>
            <p:ph sz="half" idx="1"/>
          </p:nvPr>
        </p:nvSpPr>
        <p:spPr>
          <a:xfrm>
            <a:off x="1775459" y="5338915"/>
            <a:ext cx="6987540" cy="2120562"/>
          </a:xfrm>
          <a:solidFill>
            <a:schemeClr val="tx2">
              <a:lumMod val="20000"/>
              <a:lumOff val="80000"/>
            </a:schemeClr>
          </a:solidFill>
          <a:ln w="28575">
            <a:noFill/>
          </a:ln>
        </p:spPr>
        <p:txBody>
          <a:bodyPr>
            <a:normAutofit/>
          </a:bodyPr>
          <a:lstStyle/>
          <a:p>
            <a:r>
              <a:rPr lang="en-US" sz="3600" dirty="0">
                <a:latin typeface="Ubuntu" panose="020B0604020202020204" charset="0"/>
              </a:rPr>
              <a:t>Older age onset of stunting</a:t>
            </a:r>
          </a:p>
          <a:p>
            <a:r>
              <a:rPr lang="en-US" sz="3600" dirty="0">
                <a:latin typeface="Ubuntu" panose="020B0604020202020204" charset="0"/>
              </a:rPr>
              <a:t>Underweight </a:t>
            </a:r>
          </a:p>
          <a:p>
            <a:r>
              <a:rPr lang="en-US" sz="3600" dirty="0">
                <a:latin typeface="Ubuntu" panose="020B0604020202020204" charset="0"/>
              </a:rPr>
              <a:t>Less than 2 years birth interval</a:t>
            </a:r>
          </a:p>
          <a:p>
            <a:endParaRPr lang="en-PH" sz="3600" b="1" dirty="0">
              <a:latin typeface="Ubuntu" panose="020B0604020202020204" charset="0"/>
            </a:endParaRPr>
          </a:p>
          <a:p>
            <a:endParaRPr lang="en-PH" sz="3600" b="1" dirty="0">
              <a:latin typeface="Ubuntu" panose="020B0604020202020204" charset="0"/>
            </a:endParaRPr>
          </a:p>
        </p:txBody>
      </p:sp>
      <p:sp>
        <p:nvSpPr>
          <p:cNvPr id="7" name="Content Placeholder 6">
            <a:extLst>
              <a:ext uri="{FF2B5EF4-FFF2-40B4-BE49-F238E27FC236}">
                <a16:creationId xmlns:a16="http://schemas.microsoft.com/office/drawing/2014/main" id="{E964DA1D-ED41-4FAE-A81B-813B5977591B}"/>
              </a:ext>
            </a:extLst>
          </p:cNvPr>
          <p:cNvSpPr>
            <a:spLocks noGrp="1"/>
          </p:cNvSpPr>
          <p:nvPr>
            <p:ph sz="half" idx="2"/>
          </p:nvPr>
        </p:nvSpPr>
        <p:spPr>
          <a:xfrm>
            <a:off x="9525001" y="5295900"/>
            <a:ext cx="6987540" cy="3433748"/>
          </a:xfrm>
          <a:solidFill>
            <a:schemeClr val="accent2">
              <a:lumMod val="40000"/>
              <a:lumOff val="60000"/>
            </a:schemeClr>
          </a:solidFill>
          <a:ln w="38100">
            <a:noFill/>
          </a:ln>
        </p:spPr>
        <p:txBody>
          <a:bodyPr>
            <a:normAutofit/>
          </a:bodyPr>
          <a:lstStyle/>
          <a:p>
            <a:r>
              <a:rPr lang="en-US" sz="3600" dirty="0">
                <a:latin typeface="Ubuntu" panose="020B0604020202020204" charset="0"/>
              </a:rPr>
              <a:t>More than 5 dependents</a:t>
            </a:r>
          </a:p>
          <a:p>
            <a:r>
              <a:rPr lang="en-US" sz="3600" dirty="0">
                <a:latin typeface="Ubuntu" panose="020B0604020202020204" charset="0"/>
              </a:rPr>
              <a:t>Higher number of under-fives in the family</a:t>
            </a:r>
          </a:p>
          <a:p>
            <a:r>
              <a:rPr lang="en-US" sz="3600" dirty="0">
                <a:latin typeface="Ubuntu" panose="020B0604020202020204" charset="0"/>
              </a:rPr>
              <a:t>Living in shanties pushed normal children to stunting</a:t>
            </a:r>
            <a:endParaRPr lang="en-PH" sz="3600" dirty="0">
              <a:latin typeface="Ubuntu" panose="020B0604020202020204" charset="0"/>
            </a:endParaRPr>
          </a:p>
        </p:txBody>
      </p:sp>
      <p:sp>
        <p:nvSpPr>
          <p:cNvPr id="3" name="Rectangle 2">
            <a:extLst>
              <a:ext uri="{FF2B5EF4-FFF2-40B4-BE49-F238E27FC236}">
                <a16:creationId xmlns:a16="http://schemas.microsoft.com/office/drawing/2014/main" id="{1CA8859C-641D-4A2C-8983-0A034BFACFEE}"/>
              </a:ext>
            </a:extLst>
          </p:cNvPr>
          <p:cNvSpPr/>
          <p:nvPr/>
        </p:nvSpPr>
        <p:spPr>
          <a:xfrm>
            <a:off x="1661324" y="8939760"/>
            <a:ext cx="15712276" cy="1330557"/>
          </a:xfrm>
          <a:prstGeom prst="rect">
            <a:avLst/>
          </a:prstGeom>
        </p:spPr>
        <p:txBody>
          <a:bodyPr wrap="square">
            <a:spAutoFit/>
          </a:bodyPr>
          <a:lstStyle/>
          <a:p>
            <a:pPr marL="228600">
              <a:lnSpc>
                <a:spcPct val="107000"/>
              </a:lnSpc>
            </a:pPr>
            <a:r>
              <a:rPr lang="en-PH" sz="2000" i="1" dirty="0">
                <a:latin typeface="Calibri" panose="020F0502020204030204" pitchFamily="34" charset="0"/>
                <a:ea typeface="Calibri" panose="020F0502020204030204" pitchFamily="34" charset="0"/>
                <a:cs typeface="Arial" panose="020B0604020202020204" pitchFamily="34" charset="0"/>
              </a:rPr>
              <a:t>Source: Angeles-</a:t>
            </a:r>
            <a:r>
              <a:rPr lang="en-PH" sz="2000" i="1" dirty="0" err="1">
                <a:latin typeface="Calibri" panose="020F0502020204030204" pitchFamily="34" charset="0"/>
                <a:ea typeface="Calibri" panose="020F0502020204030204" pitchFamily="34" charset="0"/>
                <a:cs typeface="Arial" panose="020B0604020202020204" pitchFamily="34" charset="0"/>
              </a:rPr>
              <a:t>Agdeppa</a:t>
            </a:r>
            <a:r>
              <a:rPr lang="en-PH" sz="2000" i="1" dirty="0">
                <a:latin typeface="Calibri" panose="020F0502020204030204" pitchFamily="34" charset="0"/>
                <a:ea typeface="Calibri" panose="020F0502020204030204" pitchFamily="34" charset="0"/>
                <a:cs typeface="Arial" panose="020B0604020202020204" pitchFamily="34" charset="0"/>
              </a:rPr>
              <a:t>, I., </a:t>
            </a:r>
            <a:r>
              <a:rPr lang="en-PH" sz="2000" i="1" dirty="0" err="1">
                <a:latin typeface="Calibri" panose="020F0502020204030204" pitchFamily="34" charset="0"/>
                <a:ea typeface="Calibri" panose="020F0502020204030204" pitchFamily="34" charset="0"/>
                <a:cs typeface="Arial" panose="020B0604020202020204" pitchFamily="34" charset="0"/>
              </a:rPr>
              <a:t>Gayya-Amita</a:t>
            </a:r>
            <a:r>
              <a:rPr lang="en-PH" sz="2000" i="1" dirty="0">
                <a:latin typeface="Calibri" panose="020F0502020204030204" pitchFamily="34" charset="0"/>
                <a:ea typeface="Calibri" panose="020F0502020204030204" pitchFamily="34" charset="0"/>
                <a:cs typeface="Arial" panose="020B0604020202020204" pitchFamily="34" charset="0"/>
              </a:rPr>
              <a:t>, P and </a:t>
            </a:r>
            <a:r>
              <a:rPr lang="en-PH" sz="2000" i="1" dirty="0" err="1">
                <a:latin typeface="Calibri" panose="020F0502020204030204" pitchFamily="34" charset="0"/>
                <a:ea typeface="Calibri" panose="020F0502020204030204" pitchFamily="34" charset="0"/>
                <a:cs typeface="Arial" panose="020B0604020202020204" pitchFamily="34" charset="0"/>
              </a:rPr>
              <a:t>Capanzana</a:t>
            </a:r>
            <a:r>
              <a:rPr lang="en-PH" sz="2000" i="1" dirty="0">
                <a:latin typeface="Calibri" panose="020F0502020204030204" pitchFamily="34" charset="0"/>
                <a:ea typeface="Calibri" panose="020F0502020204030204" pitchFamily="34" charset="0"/>
                <a:cs typeface="Arial" panose="020B0604020202020204" pitchFamily="34" charset="0"/>
              </a:rPr>
              <a:t>, M. Drivers of Stunting Among 0-23 Months Old Filipino Children Included in the 2003 and 2011 National Nutrition Survey.</a:t>
            </a:r>
            <a:r>
              <a:rPr lang="en-PH" sz="1600" i="1" dirty="0"/>
              <a:t> </a:t>
            </a:r>
            <a:r>
              <a:rPr lang="en-PH" sz="2000" i="1" dirty="0"/>
              <a:t>Accessed on 15 June from </a:t>
            </a:r>
            <a:r>
              <a:rPr lang="en-PH" sz="2000" i="1" u="sng" dirty="0">
                <a:hlinkClick r:id="rId3"/>
              </a:rPr>
              <a:t>http://www.lifescienceglobal.com/pms/index.php/ijchn/article/view/6091</a:t>
            </a:r>
            <a:endParaRPr lang="en-PH" sz="1600" dirty="0"/>
          </a:p>
          <a:p>
            <a:pPr marL="228600" marR="0">
              <a:lnSpc>
                <a:spcPct val="107000"/>
              </a:lnSpc>
              <a:spcBef>
                <a:spcPts val="0"/>
              </a:spcBef>
              <a:spcAft>
                <a:spcPts val="0"/>
              </a:spcAft>
            </a:pPr>
            <a:endParaRPr lang="en-PH" i="1" dirty="0">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800"/>
              </a:spcAft>
            </a:pPr>
            <a:endParaRPr lang="en-PH" i="1"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9" name="Group 2">
            <a:extLst>
              <a:ext uri="{FF2B5EF4-FFF2-40B4-BE49-F238E27FC236}">
                <a16:creationId xmlns:a16="http://schemas.microsoft.com/office/drawing/2014/main" id="{FDA84A7B-C063-4426-93A1-D9BF0FAD1733}"/>
              </a:ext>
            </a:extLst>
          </p:cNvPr>
          <p:cNvGrpSpPr/>
          <p:nvPr/>
        </p:nvGrpSpPr>
        <p:grpSpPr>
          <a:xfrm>
            <a:off x="2141761" y="3502444"/>
            <a:ext cx="1134838" cy="1641056"/>
            <a:chOff x="0" y="0"/>
            <a:chExt cx="3020504" cy="4204110"/>
          </a:xfrm>
        </p:grpSpPr>
        <p:pic>
          <p:nvPicPr>
            <p:cNvPr id="10" name="Picture 3">
              <a:extLst>
                <a:ext uri="{FF2B5EF4-FFF2-40B4-BE49-F238E27FC236}">
                  <a16:creationId xmlns:a16="http://schemas.microsoft.com/office/drawing/2014/main" id="{298A4CAF-71D6-46FE-BF5D-48B74F67798C}"/>
                </a:ext>
              </a:extLst>
            </p:cNvPr>
            <p:cNvPicPr>
              <a:picLocks noChangeAspect="1"/>
            </p:cNvPicPr>
            <p:nvPr/>
          </p:nvPicPr>
          <p:blipFill>
            <a:blip r:embed="rId4"/>
            <a:srcRect l="52073" t="31803" r="11410"/>
            <a:stretch>
              <a:fillRect/>
            </a:stretch>
          </p:blipFill>
          <p:spPr>
            <a:xfrm>
              <a:off x="320501" y="0"/>
              <a:ext cx="2700002" cy="4073911"/>
            </a:xfrm>
            <a:prstGeom prst="rect">
              <a:avLst/>
            </a:prstGeom>
          </p:spPr>
        </p:pic>
        <p:grpSp>
          <p:nvGrpSpPr>
            <p:cNvPr id="11" name="Group 4">
              <a:extLst>
                <a:ext uri="{FF2B5EF4-FFF2-40B4-BE49-F238E27FC236}">
                  <a16:creationId xmlns:a16="http://schemas.microsoft.com/office/drawing/2014/main" id="{972F5394-A445-4FF2-99AC-B9EC71FCBEBA}"/>
                </a:ext>
              </a:extLst>
            </p:cNvPr>
            <p:cNvGrpSpPr/>
            <p:nvPr/>
          </p:nvGrpSpPr>
          <p:grpSpPr>
            <a:xfrm>
              <a:off x="0" y="3681859"/>
              <a:ext cx="522250" cy="522250"/>
              <a:chOff x="0" y="0"/>
              <a:chExt cx="1913890" cy="1913890"/>
            </a:xfrm>
          </p:grpSpPr>
          <p:sp>
            <p:nvSpPr>
              <p:cNvPr id="12" name="Freeform 5">
                <a:extLst>
                  <a:ext uri="{FF2B5EF4-FFF2-40B4-BE49-F238E27FC236}">
                    <a16:creationId xmlns:a16="http://schemas.microsoft.com/office/drawing/2014/main" id="{3712E56A-847B-4B1F-8D6C-30FB4CAA2B65}"/>
                  </a:ext>
                </a:extLst>
              </p:cNvPr>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FFFF"/>
              </a:solidFill>
            </p:spPr>
          </p:sp>
        </p:grpSp>
      </p:grpSp>
      <p:pic>
        <p:nvPicPr>
          <p:cNvPr id="7170" name="Picture 2" descr="Household Icons - Download Free Vector Icons | Noun Project">
            <a:extLst>
              <a:ext uri="{FF2B5EF4-FFF2-40B4-BE49-F238E27FC236}">
                <a16:creationId xmlns:a16="http://schemas.microsoft.com/office/drawing/2014/main" id="{8D39E2A1-1FF2-4444-AFDA-C128A06BBA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61095" y="3408212"/>
            <a:ext cx="1604538" cy="160453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88C238BC-920E-4C33-81DA-CF737963A640}"/>
              </a:ext>
            </a:extLst>
          </p:cNvPr>
          <p:cNvSpPr txBox="1"/>
          <p:nvPr/>
        </p:nvSpPr>
        <p:spPr>
          <a:xfrm>
            <a:off x="3490769" y="4031322"/>
            <a:ext cx="4788490" cy="784830"/>
          </a:xfrm>
          <a:prstGeom prst="rect">
            <a:avLst/>
          </a:prstGeom>
          <a:noFill/>
        </p:spPr>
        <p:txBody>
          <a:bodyPr wrap="none" rtlCol="0">
            <a:spAutoFit/>
          </a:bodyPr>
          <a:lstStyle/>
          <a:p>
            <a:r>
              <a:rPr lang="en-US" sz="4500" dirty="0">
                <a:latin typeface="Ubuntu" panose="020B0604020202020204" charset="0"/>
              </a:rPr>
              <a:t>Individual Factors</a:t>
            </a:r>
            <a:endParaRPr lang="en-PH" sz="4500" dirty="0">
              <a:latin typeface="Ubuntu" panose="020B0604020202020204" charset="0"/>
            </a:endParaRPr>
          </a:p>
        </p:txBody>
      </p:sp>
      <p:sp>
        <p:nvSpPr>
          <p:cNvPr id="15" name="TextBox 14">
            <a:extLst>
              <a:ext uri="{FF2B5EF4-FFF2-40B4-BE49-F238E27FC236}">
                <a16:creationId xmlns:a16="http://schemas.microsoft.com/office/drawing/2014/main" id="{41A83221-1445-40B5-BA16-087E7FDCCCF5}"/>
              </a:ext>
            </a:extLst>
          </p:cNvPr>
          <p:cNvSpPr txBox="1"/>
          <p:nvPr/>
        </p:nvSpPr>
        <p:spPr>
          <a:xfrm>
            <a:off x="11353800" y="3977080"/>
            <a:ext cx="5075428" cy="784830"/>
          </a:xfrm>
          <a:prstGeom prst="rect">
            <a:avLst/>
          </a:prstGeom>
          <a:noFill/>
        </p:spPr>
        <p:txBody>
          <a:bodyPr wrap="none" rtlCol="0">
            <a:spAutoFit/>
          </a:bodyPr>
          <a:lstStyle/>
          <a:p>
            <a:r>
              <a:rPr lang="en-US" sz="4500" dirty="0">
                <a:latin typeface="Ubuntu" panose="020B0604020202020204" charset="0"/>
              </a:rPr>
              <a:t>Household Factors</a:t>
            </a:r>
            <a:endParaRPr lang="en-PH" sz="4500" dirty="0">
              <a:latin typeface="Ubuntu" panose="020B0604020202020204" charset="0"/>
            </a:endParaRPr>
          </a:p>
        </p:txBody>
      </p:sp>
      <p:sp>
        <p:nvSpPr>
          <p:cNvPr id="19" name="Title 1">
            <a:extLst>
              <a:ext uri="{FF2B5EF4-FFF2-40B4-BE49-F238E27FC236}">
                <a16:creationId xmlns:a16="http://schemas.microsoft.com/office/drawing/2014/main" id="{32F55AF9-7C3D-4563-80A9-815B281E5A23}"/>
              </a:ext>
            </a:extLst>
          </p:cNvPr>
          <p:cNvSpPr>
            <a:spLocks noGrp="1"/>
          </p:cNvSpPr>
          <p:nvPr>
            <p:ph type="title"/>
          </p:nvPr>
        </p:nvSpPr>
        <p:spPr>
          <a:xfrm>
            <a:off x="4052855" y="1562100"/>
            <a:ext cx="11406830" cy="1143000"/>
          </a:xfrm>
        </p:spPr>
        <p:txBody>
          <a:bodyPr>
            <a:noAutofit/>
          </a:bodyPr>
          <a:lstStyle/>
          <a:p>
            <a:pPr algn="l"/>
            <a:r>
              <a:rPr lang="en-US" sz="4000" b="1" dirty="0">
                <a:solidFill>
                  <a:srgbClr val="002060"/>
                </a:solidFill>
                <a:latin typeface="Glacial Indifference Bold" panose="020B0604020202020204" charset="0"/>
              </a:rPr>
              <a:t>Drivers of Stunting Among 0-23 Months old Filipino Children Included in the 2003 and </a:t>
            </a:r>
            <a:br>
              <a:rPr lang="en-US" sz="4000" b="1" dirty="0">
                <a:solidFill>
                  <a:srgbClr val="002060"/>
                </a:solidFill>
                <a:latin typeface="Glacial Indifference Bold" panose="020B0604020202020204" charset="0"/>
              </a:rPr>
            </a:br>
            <a:r>
              <a:rPr lang="en-US" sz="4000" b="1" dirty="0">
                <a:solidFill>
                  <a:srgbClr val="002060"/>
                </a:solidFill>
                <a:latin typeface="Glacial Indifference Bold" panose="020B0604020202020204" charset="0"/>
              </a:rPr>
              <a:t>2011 National Nutrition Survey </a:t>
            </a:r>
            <a:endParaRPr lang="en-PH" sz="4000" b="1" dirty="0">
              <a:solidFill>
                <a:srgbClr val="002060"/>
              </a:solidFill>
              <a:latin typeface="Glacial Indifference Bold" panose="020B0604020202020204" charset="0"/>
            </a:endParaRPr>
          </a:p>
        </p:txBody>
      </p:sp>
      <p:pic>
        <p:nvPicPr>
          <p:cNvPr id="21" name="Picture 20">
            <a:extLst>
              <a:ext uri="{FF2B5EF4-FFF2-40B4-BE49-F238E27FC236}">
                <a16:creationId xmlns:a16="http://schemas.microsoft.com/office/drawing/2014/main" id="{F5399856-CF3F-4592-8982-B9BEC965F84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89617" y="1011072"/>
            <a:ext cx="2277396" cy="2277396"/>
          </a:xfrm>
          <a:prstGeom prst="rect">
            <a:avLst/>
          </a:prstGeom>
        </p:spPr>
      </p:pic>
      <p:sp>
        <p:nvSpPr>
          <p:cNvPr id="2" name="Slide Number Placeholder 1">
            <a:extLst>
              <a:ext uri="{FF2B5EF4-FFF2-40B4-BE49-F238E27FC236}">
                <a16:creationId xmlns:a16="http://schemas.microsoft.com/office/drawing/2014/main" id="{9BBF7FA5-9BF3-426C-9023-655613B8157D}"/>
              </a:ext>
            </a:extLst>
          </p:cNvPr>
          <p:cNvSpPr>
            <a:spLocks noGrp="1"/>
          </p:cNvSpPr>
          <p:nvPr>
            <p:ph type="sldNum" sz="quarter" idx="12"/>
          </p:nvPr>
        </p:nvSpPr>
        <p:spPr/>
        <p:txBody>
          <a:bodyPr/>
          <a:lstStyle/>
          <a:p>
            <a:fld id="{B6F15528-21DE-4FAA-801E-634DDDAF4B2B}" type="slidenum">
              <a:rPr lang="en-US" smtClean="0"/>
              <a:pPr/>
              <a:t>26</a:t>
            </a:fld>
            <a:endParaRPr lang="en-US"/>
          </a:p>
        </p:txBody>
      </p:sp>
      <p:pic>
        <p:nvPicPr>
          <p:cNvPr id="16" name="Picture 15">
            <a:extLst>
              <a:ext uri="{FF2B5EF4-FFF2-40B4-BE49-F238E27FC236}">
                <a16:creationId xmlns:a16="http://schemas.microsoft.com/office/drawing/2014/main" id="{314D0210-1083-433F-8F60-4BBBD26CC91E}"/>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1309" y="8194431"/>
            <a:ext cx="2176463" cy="2092569"/>
          </a:xfrm>
          <a:prstGeom prst="rect">
            <a:avLst/>
          </a:prstGeom>
          <a:noFill/>
          <a:ln>
            <a:noFill/>
          </a:ln>
        </p:spPr>
      </p:pic>
    </p:spTree>
    <p:extLst>
      <p:ext uri="{BB962C8B-B14F-4D97-AF65-F5344CB8AC3E}">
        <p14:creationId xmlns:p14="http://schemas.microsoft.com/office/powerpoint/2010/main" val="6753777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3">
            <a:extLst>
              <a:ext uri="{FF2B5EF4-FFF2-40B4-BE49-F238E27FC236}">
                <a16:creationId xmlns:a16="http://schemas.microsoft.com/office/drawing/2014/main" id="{1FD1AA2C-2A4E-451E-A4EA-DAC3ECDF45E2}"/>
              </a:ext>
            </a:extLst>
          </p:cNvPr>
          <p:cNvSpPr txBox="1"/>
          <p:nvPr/>
        </p:nvSpPr>
        <p:spPr>
          <a:xfrm>
            <a:off x="-4419600" y="248152"/>
            <a:ext cx="16623356" cy="932948"/>
          </a:xfrm>
          <a:prstGeom prst="rect">
            <a:avLst/>
          </a:prstGeom>
        </p:spPr>
        <p:txBody>
          <a:bodyPr wrap="square" lIns="0" tIns="0" rIns="0" bIns="0" rtlCol="0" anchor="t">
            <a:spAutoFit/>
          </a:bodyPr>
          <a:lstStyle/>
          <a:p>
            <a:pPr algn="ctr">
              <a:lnSpc>
                <a:spcPts val="7680"/>
              </a:lnSpc>
            </a:pPr>
            <a:r>
              <a:rPr lang="en-US" sz="5500" dirty="0">
                <a:solidFill>
                  <a:srgbClr val="2C3891"/>
                </a:solidFill>
                <a:latin typeface="Glacial Indifference Bold"/>
              </a:rPr>
              <a:t> Stunting is cyclical</a:t>
            </a:r>
          </a:p>
        </p:txBody>
      </p:sp>
      <p:pic>
        <p:nvPicPr>
          <p:cNvPr id="6" name="Picture 5">
            <a:extLst>
              <a:ext uri="{FF2B5EF4-FFF2-40B4-BE49-F238E27FC236}">
                <a16:creationId xmlns:a16="http://schemas.microsoft.com/office/drawing/2014/main" id="{4901AD7A-EA0E-411F-91B1-79A48FA3970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213034"/>
            <a:ext cx="12573000" cy="8839200"/>
          </a:xfrm>
          <a:prstGeom prst="rect">
            <a:avLst/>
          </a:prstGeom>
          <a:noFill/>
          <a:ln w="12700">
            <a:solidFill>
              <a:schemeClr val="bg1">
                <a:alpha val="98000"/>
              </a:schemeClr>
            </a:solidFill>
          </a:ln>
        </p:spPr>
      </p:pic>
      <p:sp>
        <p:nvSpPr>
          <p:cNvPr id="3" name="Rectangle 2">
            <a:extLst>
              <a:ext uri="{FF2B5EF4-FFF2-40B4-BE49-F238E27FC236}">
                <a16:creationId xmlns:a16="http://schemas.microsoft.com/office/drawing/2014/main" id="{1A6BDA96-5E1A-4E5B-8E9F-2B5B1AFF12DD}"/>
              </a:ext>
            </a:extLst>
          </p:cNvPr>
          <p:cNvSpPr/>
          <p:nvPr/>
        </p:nvSpPr>
        <p:spPr>
          <a:xfrm>
            <a:off x="1752600" y="9240715"/>
            <a:ext cx="6234655" cy="470000"/>
          </a:xfrm>
          <a:prstGeom prst="rect">
            <a:avLst/>
          </a:prstGeom>
        </p:spPr>
        <p:txBody>
          <a:bodyPr wrap="none">
            <a:spAutoFit/>
          </a:bodyPr>
          <a:lstStyle/>
          <a:p>
            <a:pPr marL="457200" marR="0">
              <a:lnSpc>
                <a:spcPct val="107000"/>
              </a:lnSpc>
              <a:spcBef>
                <a:spcPts val="0"/>
              </a:spcBef>
              <a:spcAft>
                <a:spcPts val="0"/>
              </a:spcAft>
            </a:pP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Source: Prendergast, A.J. and Humphrey J.H. </a:t>
            </a:r>
            <a:endParaRPr lang="en-PH" sz="20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AFE3CA95-1281-4346-85EE-13053D1980E2}"/>
              </a:ext>
            </a:extLst>
          </p:cNvPr>
          <p:cNvSpPr>
            <a:spLocks noGrp="1"/>
          </p:cNvSpPr>
          <p:nvPr>
            <p:ph type="sldNum" sz="quarter" idx="12"/>
          </p:nvPr>
        </p:nvSpPr>
        <p:spPr/>
        <p:txBody>
          <a:bodyPr/>
          <a:lstStyle/>
          <a:p>
            <a:fld id="{B6F15528-21DE-4FAA-801E-634DDDAF4B2B}" type="slidenum">
              <a:rPr lang="en-US" smtClean="0"/>
              <a:pPr/>
              <a:t>27</a:t>
            </a:fld>
            <a:endParaRPr lang="en-US"/>
          </a:p>
        </p:txBody>
      </p:sp>
      <p:pic>
        <p:nvPicPr>
          <p:cNvPr id="7" name="Picture 6">
            <a:extLst>
              <a:ext uri="{FF2B5EF4-FFF2-40B4-BE49-F238E27FC236}">
                <a16:creationId xmlns:a16="http://schemas.microsoft.com/office/drawing/2014/main" id="{C9B8854B-50F2-4B03-9695-874C7A06827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1309" y="8194431"/>
            <a:ext cx="2176463" cy="2092569"/>
          </a:xfrm>
          <a:prstGeom prst="rect">
            <a:avLst/>
          </a:prstGeom>
          <a:noFill/>
          <a:ln>
            <a:noFill/>
          </a:ln>
        </p:spPr>
      </p:pic>
    </p:spTree>
    <p:extLst>
      <p:ext uri="{BB962C8B-B14F-4D97-AF65-F5344CB8AC3E}">
        <p14:creationId xmlns:p14="http://schemas.microsoft.com/office/powerpoint/2010/main" val="29510509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6A574-2255-4C3A-AEE4-24DD2D2B5B12}"/>
              </a:ext>
            </a:extLst>
          </p:cNvPr>
          <p:cNvSpPr>
            <a:spLocks noGrp="1"/>
          </p:cNvSpPr>
          <p:nvPr>
            <p:ph type="title"/>
          </p:nvPr>
        </p:nvSpPr>
        <p:spPr>
          <a:xfrm>
            <a:off x="457200" y="274638"/>
            <a:ext cx="16764000" cy="1820862"/>
          </a:xfrm>
        </p:spPr>
        <p:txBody>
          <a:bodyPr>
            <a:normAutofit/>
          </a:bodyPr>
          <a:lstStyle/>
          <a:p>
            <a:r>
              <a:rPr lang="en-US" sz="4800" b="1" dirty="0"/>
              <a:t>Why Are So Many Children Stunted in the Philippines?</a:t>
            </a:r>
            <a:endParaRPr lang="en-PH" sz="4800" b="1" dirty="0"/>
          </a:p>
        </p:txBody>
      </p:sp>
      <p:graphicFrame>
        <p:nvGraphicFramePr>
          <p:cNvPr id="4" name="Diagram 3">
            <a:extLst>
              <a:ext uri="{FF2B5EF4-FFF2-40B4-BE49-F238E27FC236}">
                <a16:creationId xmlns:a16="http://schemas.microsoft.com/office/drawing/2014/main" id="{A8EA7447-4009-494F-9D3B-A4B15C4B2A3C}"/>
              </a:ext>
            </a:extLst>
          </p:cNvPr>
          <p:cNvGraphicFramePr/>
          <p:nvPr>
            <p:extLst>
              <p:ext uri="{D42A27DB-BD31-4B8C-83A1-F6EECF244321}">
                <p14:modId xmlns:p14="http://schemas.microsoft.com/office/powerpoint/2010/main" val="3345033395"/>
              </p:ext>
            </p:extLst>
          </p:nvPr>
        </p:nvGraphicFramePr>
        <p:xfrm>
          <a:off x="1600200" y="1848321"/>
          <a:ext cx="15240000" cy="812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a:extLst>
              <a:ext uri="{FF2B5EF4-FFF2-40B4-BE49-F238E27FC236}">
                <a16:creationId xmlns:a16="http://schemas.microsoft.com/office/drawing/2014/main" id="{5CB11583-74ED-4E6D-B504-B464AFDB0A12}"/>
              </a:ext>
            </a:extLst>
          </p:cNvPr>
          <p:cNvSpPr/>
          <p:nvPr/>
        </p:nvSpPr>
        <p:spPr>
          <a:xfrm>
            <a:off x="2010323" y="9202615"/>
            <a:ext cx="12315277" cy="769441"/>
          </a:xfrm>
          <a:prstGeom prst="rect">
            <a:avLst/>
          </a:prstGeom>
        </p:spPr>
        <p:txBody>
          <a:bodyPr wrap="square">
            <a:spAutoFit/>
          </a:bodyPr>
          <a:lstStyle/>
          <a:p>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Source:  </a:t>
            </a:r>
            <a:r>
              <a:rPr lang="en-US" sz="2000" dirty="0" err="1">
                <a:solidFill>
                  <a:srgbClr val="000000"/>
                </a:solidFill>
                <a:latin typeface="Calibri" panose="020F0502020204030204" pitchFamily="34" charset="0"/>
                <a:ea typeface="Calibri" panose="020F0502020204030204" pitchFamily="34" charset="0"/>
                <a:cs typeface="Calibri" panose="020F0502020204030204" pitchFamily="34" charset="0"/>
              </a:rPr>
              <a:t>Capanzana</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 M., </a:t>
            </a:r>
            <a:r>
              <a:rPr lang="en-US" sz="2000" dirty="0" err="1">
                <a:latin typeface="Calibri" panose="020F0502020204030204" pitchFamily="34" charset="0"/>
                <a:ea typeface="Calibri" panose="020F0502020204030204" pitchFamily="34" charset="0"/>
                <a:cs typeface="Calibri" panose="020F0502020204030204" pitchFamily="34" charset="0"/>
              </a:rPr>
              <a:t>Demombynes</a:t>
            </a:r>
            <a:r>
              <a:rPr lang="en-US" sz="2000" dirty="0">
                <a:latin typeface="Calibri" panose="020F0502020204030204" pitchFamily="34" charset="0"/>
                <a:ea typeface="Calibri" panose="020F0502020204030204" pitchFamily="34" charset="0"/>
                <a:cs typeface="Calibri" panose="020F0502020204030204" pitchFamily="34" charset="0"/>
              </a:rPr>
              <a:t>, G. and </a:t>
            </a:r>
            <a:r>
              <a:rPr lang="en-US" sz="2000" dirty="0" err="1">
                <a:latin typeface="Calibri" panose="020F0502020204030204" pitchFamily="34" charset="0"/>
                <a:ea typeface="Calibri" panose="020F0502020204030204" pitchFamily="34" charset="0"/>
                <a:cs typeface="Calibri" panose="020F0502020204030204" pitchFamily="34" charset="0"/>
              </a:rPr>
              <a:t>Gubbins</a:t>
            </a:r>
            <a:r>
              <a:rPr lang="en-US" sz="2000" dirty="0">
                <a:latin typeface="Calibri" panose="020F0502020204030204" pitchFamily="34" charset="0"/>
                <a:ea typeface="Calibri" panose="020F0502020204030204" pitchFamily="34" charset="0"/>
                <a:cs typeface="Calibri" panose="020F0502020204030204" pitchFamily="34" charset="0"/>
              </a:rPr>
              <a:t>, P.</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000" dirty="0"/>
              <a:t>Why Are So Many Children Stunted in the Philippines?”. Policy Research Working Paper 9294. World Bank Group . June 2020.</a:t>
            </a:r>
            <a:endParaRPr lang="en-PH" sz="2000" dirty="0"/>
          </a:p>
        </p:txBody>
      </p:sp>
      <p:sp>
        <p:nvSpPr>
          <p:cNvPr id="6" name="Slide Number Placeholder 5">
            <a:extLst>
              <a:ext uri="{FF2B5EF4-FFF2-40B4-BE49-F238E27FC236}">
                <a16:creationId xmlns:a16="http://schemas.microsoft.com/office/drawing/2014/main" id="{132542AE-0030-4D81-9BDD-9441733335C6}"/>
              </a:ext>
            </a:extLst>
          </p:cNvPr>
          <p:cNvSpPr>
            <a:spLocks noGrp="1"/>
          </p:cNvSpPr>
          <p:nvPr>
            <p:ph type="sldNum" sz="quarter" idx="12"/>
          </p:nvPr>
        </p:nvSpPr>
        <p:spPr/>
        <p:txBody>
          <a:bodyPr/>
          <a:lstStyle/>
          <a:p>
            <a:fld id="{B6F15528-21DE-4FAA-801E-634DDDAF4B2B}" type="slidenum">
              <a:rPr lang="en-US" smtClean="0"/>
              <a:pPr/>
              <a:t>28</a:t>
            </a:fld>
            <a:endParaRPr lang="en-US"/>
          </a:p>
        </p:txBody>
      </p:sp>
      <p:pic>
        <p:nvPicPr>
          <p:cNvPr id="7" name="Picture 6">
            <a:extLst>
              <a:ext uri="{FF2B5EF4-FFF2-40B4-BE49-F238E27FC236}">
                <a16:creationId xmlns:a16="http://schemas.microsoft.com/office/drawing/2014/main" id="{0153479E-B398-48BE-ADA7-6CA7A6AE814E}"/>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1309" y="8194431"/>
            <a:ext cx="2176463" cy="2092569"/>
          </a:xfrm>
          <a:prstGeom prst="rect">
            <a:avLst/>
          </a:prstGeom>
          <a:noFill/>
          <a:ln>
            <a:noFill/>
          </a:ln>
        </p:spPr>
      </p:pic>
    </p:spTree>
    <p:extLst>
      <p:ext uri="{BB962C8B-B14F-4D97-AF65-F5344CB8AC3E}">
        <p14:creationId xmlns:p14="http://schemas.microsoft.com/office/powerpoint/2010/main" val="23734903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914918EE-90DB-4C20-A484-53EDC727605B}"/>
              </a:ext>
            </a:extLst>
          </p:cNvPr>
          <p:cNvGraphicFramePr>
            <a:graphicFrameLocks noGrp="1"/>
          </p:cNvGraphicFramePr>
          <p:nvPr>
            <p:ph idx="1"/>
          </p:nvPr>
        </p:nvGraphicFramePr>
        <p:xfrm>
          <a:off x="1219200" y="2400300"/>
          <a:ext cx="15773400" cy="5486400"/>
        </p:xfrm>
        <a:graphic>
          <a:graphicData uri="http://schemas.openxmlformats.org/drawingml/2006/table">
            <a:tbl>
              <a:tblPr firstRow="1" bandRow="1">
                <a:tableStyleId>{5940675A-B579-460E-94D1-54222C63F5DA}</a:tableStyleId>
              </a:tblPr>
              <a:tblGrid>
                <a:gridCol w="3905794">
                  <a:extLst>
                    <a:ext uri="{9D8B030D-6E8A-4147-A177-3AD203B41FA5}">
                      <a16:colId xmlns:a16="http://schemas.microsoft.com/office/drawing/2014/main" val="146015108"/>
                    </a:ext>
                  </a:extLst>
                </a:gridCol>
                <a:gridCol w="3380014">
                  <a:extLst>
                    <a:ext uri="{9D8B030D-6E8A-4147-A177-3AD203B41FA5}">
                      <a16:colId xmlns:a16="http://schemas.microsoft.com/office/drawing/2014/main" val="3602920243"/>
                    </a:ext>
                  </a:extLst>
                </a:gridCol>
                <a:gridCol w="3980906">
                  <a:extLst>
                    <a:ext uri="{9D8B030D-6E8A-4147-A177-3AD203B41FA5}">
                      <a16:colId xmlns:a16="http://schemas.microsoft.com/office/drawing/2014/main" val="2311867403"/>
                    </a:ext>
                  </a:extLst>
                </a:gridCol>
                <a:gridCol w="4506686">
                  <a:extLst>
                    <a:ext uri="{9D8B030D-6E8A-4147-A177-3AD203B41FA5}">
                      <a16:colId xmlns:a16="http://schemas.microsoft.com/office/drawing/2014/main" val="1434891184"/>
                    </a:ext>
                  </a:extLst>
                </a:gridCol>
              </a:tblGrid>
              <a:tr h="914400">
                <a:tc>
                  <a:txBody>
                    <a:bodyPr/>
                    <a:lstStyle/>
                    <a:p>
                      <a:pPr algn="ctr"/>
                      <a:r>
                        <a:rPr lang="en-US" sz="3500" b="1" dirty="0">
                          <a:latin typeface="Ubuntu" panose="020B0604020202020204" charset="0"/>
                        </a:rPr>
                        <a:t>Plan period</a:t>
                      </a:r>
                      <a:endParaRPr lang="en-PH" sz="3500" b="1" dirty="0">
                        <a:latin typeface="Ubuntu" panose="020B060402020202020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500" b="1" dirty="0">
                          <a:latin typeface="Ubuntu" panose="020B0604020202020204" charset="0"/>
                        </a:rPr>
                        <a:t>Baseline</a:t>
                      </a:r>
                      <a:endParaRPr lang="en-PH" sz="3500" b="1" dirty="0">
                        <a:latin typeface="Ubuntu" panose="020B060402020202020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500" b="1" dirty="0">
                          <a:latin typeface="Ubuntu" panose="020B0604020202020204" charset="0"/>
                        </a:rPr>
                        <a:t>Target</a:t>
                      </a:r>
                      <a:endParaRPr lang="en-PH" sz="3500" b="1" dirty="0">
                        <a:latin typeface="Ubuntu" panose="020B060402020202020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500" b="1" dirty="0">
                          <a:latin typeface="Ubuntu" panose="020B0604020202020204" charset="0"/>
                        </a:rPr>
                        <a:t>Reduction level</a:t>
                      </a:r>
                      <a:endParaRPr lang="en-PH" sz="3500" b="1" dirty="0">
                        <a:latin typeface="Ubuntu" panose="020B060402020202020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03967614"/>
                  </a:ext>
                </a:extLst>
              </a:tr>
              <a:tr h="914400">
                <a:tc>
                  <a:txBody>
                    <a:bodyPr/>
                    <a:lstStyle/>
                    <a:p>
                      <a:pPr algn="ctr"/>
                      <a:r>
                        <a:rPr lang="en-US" sz="3500" dirty="0">
                          <a:latin typeface="Ubuntu" panose="020B0604020202020204" charset="0"/>
                        </a:rPr>
                        <a:t>1993-1998</a:t>
                      </a:r>
                      <a:endParaRPr lang="en-PH" sz="3500" dirty="0">
                        <a:latin typeface="Ubuntu" panose="020B060402020202020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sz="3500" dirty="0">
                          <a:latin typeface="Ubuntu" panose="020B0604020202020204" charset="0"/>
                        </a:rPr>
                        <a:t>No target, only underweight</a:t>
                      </a:r>
                      <a:endParaRPr lang="en-PH" sz="3500" dirty="0">
                        <a:latin typeface="Ubuntu" panose="020B060402020202020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PH" sz="4800" dirty="0"/>
                    </a:p>
                  </a:txBody>
                  <a:tcPr/>
                </a:tc>
                <a:tc>
                  <a:txBody>
                    <a:bodyPr/>
                    <a:lstStyle/>
                    <a:p>
                      <a:pPr algn="ctr"/>
                      <a:endParaRPr lang="en-PH" sz="3500" dirty="0">
                        <a:latin typeface="Ubuntu" panose="020B060402020202020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09283196"/>
                  </a:ext>
                </a:extLst>
              </a:tr>
              <a:tr h="914400">
                <a:tc>
                  <a:txBody>
                    <a:bodyPr/>
                    <a:lstStyle/>
                    <a:p>
                      <a:pPr algn="ctr"/>
                      <a:r>
                        <a:rPr lang="en-US" sz="3500" dirty="0">
                          <a:latin typeface="Ubuntu" panose="020B0604020202020204" charset="0"/>
                        </a:rPr>
                        <a:t>1999-2004</a:t>
                      </a:r>
                      <a:endParaRPr lang="en-PH" sz="3500" dirty="0">
                        <a:latin typeface="Ubuntu" panose="020B060402020202020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sz="3500" dirty="0">
                          <a:latin typeface="Ubuntu" panose="020B0604020202020204" charset="0"/>
                        </a:rPr>
                        <a:t>No target, only underweight</a:t>
                      </a:r>
                      <a:endParaRPr lang="en-PH" sz="3500" dirty="0">
                        <a:latin typeface="Ubuntu" panose="020B060402020202020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PH" sz="4800" dirty="0"/>
                    </a:p>
                  </a:txBody>
                  <a:tcPr/>
                </a:tc>
                <a:tc>
                  <a:txBody>
                    <a:bodyPr/>
                    <a:lstStyle/>
                    <a:p>
                      <a:pPr algn="ctr"/>
                      <a:endParaRPr lang="en-PH" sz="3500" dirty="0">
                        <a:latin typeface="Ubuntu" panose="020B060402020202020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37001488"/>
                  </a:ext>
                </a:extLst>
              </a:tr>
              <a:tr h="914400">
                <a:tc>
                  <a:txBody>
                    <a:bodyPr/>
                    <a:lstStyle/>
                    <a:p>
                      <a:pPr algn="ctr"/>
                      <a:r>
                        <a:rPr lang="en-US" sz="3500" dirty="0">
                          <a:latin typeface="Ubuntu" panose="020B0604020202020204" charset="0"/>
                        </a:rPr>
                        <a:t>2005-2010</a:t>
                      </a:r>
                      <a:endParaRPr lang="en-PH" sz="3500" dirty="0">
                        <a:latin typeface="Ubuntu" panose="020B060402020202020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500" dirty="0">
                          <a:latin typeface="Ubuntu" panose="020B0604020202020204" charset="0"/>
                        </a:rPr>
                        <a:t>29.0% </a:t>
                      </a:r>
                      <a:endParaRPr lang="en-PH" sz="3500" dirty="0">
                        <a:latin typeface="Ubuntu" panose="020B060402020202020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500" dirty="0">
                          <a:latin typeface="Ubuntu" panose="020B0604020202020204" charset="0"/>
                        </a:rPr>
                        <a:t>25.4%</a:t>
                      </a:r>
                      <a:endParaRPr lang="en-PH" sz="3500" dirty="0">
                        <a:latin typeface="Ubuntu" panose="020B060402020202020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500" dirty="0">
                          <a:latin typeface="Ubuntu" panose="020B0604020202020204" charset="0"/>
                        </a:rPr>
                        <a:t>3.6 pts (12%)</a:t>
                      </a:r>
                      <a:endParaRPr lang="en-PH" sz="3500" dirty="0">
                        <a:latin typeface="Ubuntu" panose="020B060402020202020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76902443"/>
                  </a:ext>
                </a:extLst>
              </a:tr>
              <a:tr h="914400">
                <a:tc>
                  <a:txBody>
                    <a:bodyPr/>
                    <a:lstStyle/>
                    <a:p>
                      <a:pPr algn="ctr"/>
                      <a:r>
                        <a:rPr lang="en-US" sz="3500" dirty="0">
                          <a:latin typeface="Ubuntu" panose="020B0604020202020204" charset="0"/>
                        </a:rPr>
                        <a:t>2011-2016</a:t>
                      </a:r>
                      <a:endParaRPr lang="en-PH" sz="3500" dirty="0">
                        <a:latin typeface="Ubuntu" panose="020B060402020202020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500" dirty="0">
                          <a:latin typeface="Ubuntu" panose="020B0604020202020204" charset="0"/>
                        </a:rPr>
                        <a:t>32.3%</a:t>
                      </a:r>
                      <a:endParaRPr lang="en-PH" sz="3500" dirty="0">
                        <a:latin typeface="Ubuntu" panose="020B060402020202020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500" dirty="0">
                          <a:latin typeface="Ubuntu" panose="020B0604020202020204" charset="0"/>
                        </a:rPr>
                        <a:t>20.9%</a:t>
                      </a:r>
                      <a:endParaRPr lang="en-PH" sz="3500" dirty="0">
                        <a:latin typeface="Ubuntu" panose="020B060402020202020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500" dirty="0">
                          <a:latin typeface="Ubuntu" panose="020B0604020202020204" charset="0"/>
                        </a:rPr>
                        <a:t>11.4 pts (35%)</a:t>
                      </a:r>
                      <a:endParaRPr lang="en-PH" sz="3500" dirty="0">
                        <a:latin typeface="Ubuntu" panose="020B060402020202020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34572401"/>
                  </a:ext>
                </a:extLst>
              </a:tr>
              <a:tr h="914400">
                <a:tc>
                  <a:txBody>
                    <a:bodyPr/>
                    <a:lstStyle/>
                    <a:p>
                      <a:pPr algn="ctr"/>
                      <a:r>
                        <a:rPr lang="en-US" sz="3500" dirty="0">
                          <a:latin typeface="Ubuntu" panose="020B0604020202020204" charset="0"/>
                        </a:rPr>
                        <a:t>2017-2022</a:t>
                      </a:r>
                      <a:endParaRPr lang="en-PH" sz="3500" dirty="0">
                        <a:latin typeface="Ubuntu" panose="020B060402020202020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500" dirty="0">
                          <a:latin typeface="Ubuntu" panose="020B0604020202020204" charset="0"/>
                        </a:rPr>
                        <a:t>33.4%</a:t>
                      </a:r>
                      <a:endParaRPr lang="en-PH" sz="3500" dirty="0">
                        <a:latin typeface="Ubuntu" panose="020B060402020202020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500" dirty="0">
                          <a:latin typeface="Ubuntu" panose="020B0604020202020204" charset="0"/>
                        </a:rPr>
                        <a:t>21.4%</a:t>
                      </a:r>
                      <a:endParaRPr lang="en-PH" sz="3500" dirty="0">
                        <a:latin typeface="Ubuntu" panose="020B060402020202020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500" dirty="0">
                          <a:latin typeface="Ubuntu" panose="020B0604020202020204" charset="0"/>
                        </a:rPr>
                        <a:t>12.0 pts (36%)</a:t>
                      </a:r>
                      <a:endParaRPr lang="en-PH" sz="3500" dirty="0">
                        <a:latin typeface="Ubuntu" panose="020B060402020202020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31839966"/>
                  </a:ext>
                </a:extLst>
              </a:tr>
            </a:tbl>
          </a:graphicData>
        </a:graphic>
      </p:graphicFrame>
      <p:sp>
        <p:nvSpPr>
          <p:cNvPr id="5" name="TextBox 3">
            <a:extLst>
              <a:ext uri="{FF2B5EF4-FFF2-40B4-BE49-F238E27FC236}">
                <a16:creationId xmlns:a16="http://schemas.microsoft.com/office/drawing/2014/main" id="{DB57721E-09CE-4D6B-91F9-F3B4611D147C}"/>
              </a:ext>
            </a:extLst>
          </p:cNvPr>
          <p:cNvSpPr txBox="1"/>
          <p:nvPr/>
        </p:nvSpPr>
        <p:spPr>
          <a:xfrm>
            <a:off x="1447800" y="1181100"/>
            <a:ext cx="16623356" cy="932948"/>
          </a:xfrm>
          <a:prstGeom prst="rect">
            <a:avLst/>
          </a:prstGeom>
        </p:spPr>
        <p:txBody>
          <a:bodyPr wrap="square" lIns="0" tIns="0" rIns="0" bIns="0" rtlCol="0" anchor="t">
            <a:spAutoFit/>
          </a:bodyPr>
          <a:lstStyle/>
          <a:p>
            <a:pPr>
              <a:lnSpc>
                <a:spcPts val="7680"/>
              </a:lnSpc>
            </a:pPr>
            <a:r>
              <a:rPr lang="en-US" sz="5500" dirty="0">
                <a:solidFill>
                  <a:srgbClr val="2C3891"/>
                </a:solidFill>
                <a:latin typeface="Glacial Indifference Bold"/>
              </a:rPr>
              <a:t>A look at national targets for reducing stunting</a:t>
            </a:r>
          </a:p>
        </p:txBody>
      </p:sp>
      <p:sp>
        <p:nvSpPr>
          <p:cNvPr id="2" name="Slide Number Placeholder 1">
            <a:extLst>
              <a:ext uri="{FF2B5EF4-FFF2-40B4-BE49-F238E27FC236}">
                <a16:creationId xmlns:a16="http://schemas.microsoft.com/office/drawing/2014/main" id="{55411B0B-DA0B-43F2-BCD5-DA0A480465BE}"/>
              </a:ext>
            </a:extLst>
          </p:cNvPr>
          <p:cNvSpPr>
            <a:spLocks noGrp="1"/>
          </p:cNvSpPr>
          <p:nvPr>
            <p:ph type="sldNum" sz="quarter" idx="12"/>
          </p:nvPr>
        </p:nvSpPr>
        <p:spPr/>
        <p:txBody>
          <a:bodyPr/>
          <a:lstStyle/>
          <a:p>
            <a:fld id="{B6F15528-21DE-4FAA-801E-634DDDAF4B2B}" type="slidenum">
              <a:rPr lang="en-US" smtClean="0"/>
              <a:pPr/>
              <a:t>29</a:t>
            </a:fld>
            <a:endParaRPr lang="en-US"/>
          </a:p>
        </p:txBody>
      </p:sp>
      <p:pic>
        <p:nvPicPr>
          <p:cNvPr id="6" name="Picture 5">
            <a:extLst>
              <a:ext uri="{FF2B5EF4-FFF2-40B4-BE49-F238E27FC236}">
                <a16:creationId xmlns:a16="http://schemas.microsoft.com/office/drawing/2014/main" id="{5BFECBBE-5029-4813-94AA-4EAEC4F6AE2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1309" y="8194431"/>
            <a:ext cx="2176463" cy="2092569"/>
          </a:xfrm>
          <a:prstGeom prst="rect">
            <a:avLst/>
          </a:prstGeom>
          <a:noFill/>
          <a:ln>
            <a:noFill/>
          </a:ln>
        </p:spPr>
      </p:pic>
      <p:sp>
        <p:nvSpPr>
          <p:cNvPr id="7" name="Rectangle 6">
            <a:extLst>
              <a:ext uri="{FF2B5EF4-FFF2-40B4-BE49-F238E27FC236}">
                <a16:creationId xmlns:a16="http://schemas.microsoft.com/office/drawing/2014/main" id="{9FC7101A-9346-4184-87E6-256DEF3CAE89}"/>
              </a:ext>
            </a:extLst>
          </p:cNvPr>
          <p:cNvSpPr/>
          <p:nvPr/>
        </p:nvSpPr>
        <p:spPr>
          <a:xfrm>
            <a:off x="1975154" y="8069202"/>
            <a:ext cx="12315277" cy="400110"/>
          </a:xfrm>
          <a:prstGeom prst="rect">
            <a:avLst/>
          </a:prstGeom>
        </p:spPr>
        <p:txBody>
          <a:bodyPr wrap="square">
            <a:spAutoFit/>
          </a:bodyPr>
          <a:lstStyle/>
          <a:p>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Source:  National Nutrition Council.</a:t>
            </a:r>
            <a:endParaRPr lang="en-PH" sz="2000" dirty="0"/>
          </a:p>
        </p:txBody>
      </p:sp>
    </p:spTree>
    <p:extLst>
      <p:ext uri="{BB962C8B-B14F-4D97-AF65-F5344CB8AC3E}">
        <p14:creationId xmlns:p14="http://schemas.microsoft.com/office/powerpoint/2010/main" val="594835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DE1FB-3903-4286-A157-36D2BF027A9A}"/>
              </a:ext>
            </a:extLst>
          </p:cNvPr>
          <p:cNvSpPr>
            <a:spLocks noGrp="1"/>
          </p:cNvSpPr>
          <p:nvPr>
            <p:ph type="title"/>
          </p:nvPr>
        </p:nvSpPr>
        <p:spPr>
          <a:xfrm>
            <a:off x="834798" y="965200"/>
            <a:ext cx="16816387" cy="1117254"/>
          </a:xfrm>
        </p:spPr>
        <p:txBody>
          <a:bodyPr>
            <a:normAutofit/>
          </a:bodyPr>
          <a:lstStyle/>
          <a:p>
            <a:r>
              <a:rPr lang="en-US" sz="6000" b="1" dirty="0">
                <a:solidFill>
                  <a:schemeClr val="bg1"/>
                </a:solidFill>
                <a:latin typeface="Glacial Indifference Bold" panose="020B0604020202020204" charset="0"/>
              </a:rPr>
              <a:t>Forms of Undernutrition</a:t>
            </a:r>
            <a:endParaRPr lang="en-PH" sz="6000" b="1" dirty="0">
              <a:solidFill>
                <a:schemeClr val="bg1"/>
              </a:solidFill>
              <a:latin typeface="Glacial Indifference Bold" panose="020B0604020202020204" charset="0"/>
            </a:endParaRPr>
          </a:p>
        </p:txBody>
      </p:sp>
      <p:pic>
        <p:nvPicPr>
          <p:cNvPr id="6146" name="Picture 2" descr="The Age of Sustainable Development - ppt video online download">
            <a:extLst>
              <a:ext uri="{FF2B5EF4-FFF2-40B4-BE49-F238E27FC236}">
                <a16:creationId xmlns:a16="http://schemas.microsoft.com/office/drawing/2014/main" id="{66C204D8-EEC5-4B1A-B38B-4B84ECDD5DD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526" t="23945" r="9450"/>
          <a:stretch/>
        </p:blipFill>
        <p:spPr bwMode="auto">
          <a:xfrm>
            <a:off x="1672836" y="2197662"/>
            <a:ext cx="14942327" cy="808933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D80C8980-B068-4AD6-B54B-296D05451C90}"/>
              </a:ext>
            </a:extLst>
          </p:cNvPr>
          <p:cNvSpPr/>
          <p:nvPr/>
        </p:nvSpPr>
        <p:spPr>
          <a:xfrm>
            <a:off x="0" y="734784"/>
            <a:ext cx="18288000" cy="134767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 name="TextBox 3">
            <a:extLst>
              <a:ext uri="{FF2B5EF4-FFF2-40B4-BE49-F238E27FC236}">
                <a16:creationId xmlns:a16="http://schemas.microsoft.com/office/drawing/2014/main" id="{40E98C01-AB32-4D2E-A3AE-11AD20510310}"/>
              </a:ext>
            </a:extLst>
          </p:cNvPr>
          <p:cNvSpPr txBox="1"/>
          <p:nvPr/>
        </p:nvSpPr>
        <p:spPr>
          <a:xfrm>
            <a:off x="4610099" y="942145"/>
            <a:ext cx="9067800" cy="932948"/>
          </a:xfrm>
          <a:prstGeom prst="rect">
            <a:avLst/>
          </a:prstGeom>
        </p:spPr>
        <p:txBody>
          <a:bodyPr wrap="square" lIns="0" tIns="0" rIns="0" bIns="0" rtlCol="0" anchor="t">
            <a:spAutoFit/>
          </a:bodyPr>
          <a:lstStyle/>
          <a:p>
            <a:pPr algn="ctr">
              <a:lnSpc>
                <a:spcPts val="7680"/>
              </a:lnSpc>
            </a:pPr>
            <a:r>
              <a:rPr lang="en-US" sz="6000" dirty="0">
                <a:solidFill>
                  <a:schemeClr val="bg1"/>
                </a:solidFill>
                <a:latin typeface="Glacial Indifference Bold"/>
              </a:rPr>
              <a:t>Forms of Undernutrition</a:t>
            </a:r>
          </a:p>
        </p:txBody>
      </p:sp>
      <p:sp>
        <p:nvSpPr>
          <p:cNvPr id="4" name="Slide Number Placeholder 3">
            <a:extLst>
              <a:ext uri="{FF2B5EF4-FFF2-40B4-BE49-F238E27FC236}">
                <a16:creationId xmlns:a16="http://schemas.microsoft.com/office/drawing/2014/main" id="{13FB70E6-26CD-45C4-AAB2-85E68B95220A}"/>
              </a:ext>
            </a:extLst>
          </p:cNvPr>
          <p:cNvSpPr>
            <a:spLocks noGrp="1"/>
          </p:cNvSpPr>
          <p:nvPr>
            <p:ph type="sldNum" sz="quarter" idx="12"/>
          </p:nvPr>
        </p:nvSpPr>
        <p:spPr/>
        <p:txBody>
          <a:bodyPr/>
          <a:lstStyle/>
          <a:p>
            <a:fld id="{B6F15528-21DE-4FAA-801E-634DDDAF4B2B}" type="slidenum">
              <a:rPr lang="en-US" smtClean="0"/>
              <a:pPr/>
              <a:t>3</a:t>
            </a:fld>
            <a:endParaRPr lang="en-US"/>
          </a:p>
        </p:txBody>
      </p:sp>
      <p:pic>
        <p:nvPicPr>
          <p:cNvPr id="7" name="Picture 6">
            <a:extLst>
              <a:ext uri="{FF2B5EF4-FFF2-40B4-BE49-F238E27FC236}">
                <a16:creationId xmlns:a16="http://schemas.microsoft.com/office/drawing/2014/main" id="{2A45986C-7A3E-4A5C-9D30-7F94B7A912E8}"/>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77" y="8105407"/>
            <a:ext cx="2176463" cy="2092569"/>
          </a:xfrm>
          <a:prstGeom prst="rect">
            <a:avLst/>
          </a:prstGeom>
          <a:noFill/>
          <a:ln>
            <a:noFill/>
          </a:ln>
        </p:spPr>
      </p:pic>
    </p:spTree>
    <p:extLst>
      <p:ext uri="{BB962C8B-B14F-4D97-AF65-F5344CB8AC3E}">
        <p14:creationId xmlns:p14="http://schemas.microsoft.com/office/powerpoint/2010/main" val="14477381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12524B1-9299-446C-9F40-41E7B2B738AC}"/>
              </a:ext>
            </a:extLst>
          </p:cNvPr>
          <p:cNvPicPr/>
          <p:nvPr/>
        </p:nvPicPr>
        <p:blipFill>
          <a:blip r:embed="rId3">
            <a:extLst>
              <a:ext uri="{28A0092B-C50C-407E-A947-70E740481C1C}">
                <a14:useLocalDpi xmlns:a14="http://schemas.microsoft.com/office/drawing/2010/main" val="0"/>
              </a:ext>
            </a:extLst>
          </a:blip>
          <a:stretch>
            <a:fillRect/>
          </a:stretch>
        </p:blipFill>
        <p:spPr>
          <a:xfrm>
            <a:off x="1219200" y="228600"/>
            <a:ext cx="15849600" cy="9829800"/>
          </a:xfrm>
          <a:prstGeom prst="rect">
            <a:avLst/>
          </a:prstGeom>
        </p:spPr>
      </p:pic>
      <p:sp>
        <p:nvSpPr>
          <p:cNvPr id="3" name="Slide Number Placeholder 2">
            <a:extLst>
              <a:ext uri="{FF2B5EF4-FFF2-40B4-BE49-F238E27FC236}">
                <a16:creationId xmlns:a16="http://schemas.microsoft.com/office/drawing/2014/main" id="{0A93FB4C-6E59-41C8-AC83-9440CAFFAA83}"/>
              </a:ext>
            </a:extLst>
          </p:cNvPr>
          <p:cNvSpPr>
            <a:spLocks noGrp="1"/>
          </p:cNvSpPr>
          <p:nvPr>
            <p:ph type="sldNum" sz="quarter" idx="12"/>
          </p:nvPr>
        </p:nvSpPr>
        <p:spPr/>
        <p:txBody>
          <a:bodyPr/>
          <a:lstStyle/>
          <a:p>
            <a:fld id="{B6F15528-21DE-4FAA-801E-634DDDAF4B2B}" type="slidenum">
              <a:rPr lang="en-US" smtClean="0"/>
              <a:pPr/>
              <a:t>30</a:t>
            </a:fld>
            <a:endParaRPr lang="en-US"/>
          </a:p>
        </p:txBody>
      </p:sp>
      <p:pic>
        <p:nvPicPr>
          <p:cNvPr id="4" name="Picture 3">
            <a:extLst>
              <a:ext uri="{FF2B5EF4-FFF2-40B4-BE49-F238E27FC236}">
                <a16:creationId xmlns:a16="http://schemas.microsoft.com/office/drawing/2014/main" id="{BEC1F360-21C9-4C27-BED6-DE156E223C32}"/>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1309" y="8194431"/>
            <a:ext cx="2176463" cy="2092569"/>
          </a:xfrm>
          <a:prstGeom prst="rect">
            <a:avLst/>
          </a:prstGeom>
          <a:noFill/>
          <a:ln>
            <a:noFill/>
          </a:ln>
        </p:spPr>
      </p:pic>
    </p:spTree>
    <p:extLst>
      <p:ext uri="{BB962C8B-B14F-4D97-AF65-F5344CB8AC3E}">
        <p14:creationId xmlns:p14="http://schemas.microsoft.com/office/powerpoint/2010/main" val="38834753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4AD728-711B-4567-9786-D33E3494D2AB}"/>
              </a:ext>
            </a:extLst>
          </p:cNvPr>
          <p:cNvSpPr>
            <a:spLocks noGrp="1"/>
          </p:cNvSpPr>
          <p:nvPr>
            <p:ph type="title"/>
          </p:nvPr>
        </p:nvSpPr>
        <p:spPr>
          <a:xfrm>
            <a:off x="800100" y="495300"/>
            <a:ext cx="15773400" cy="1143000"/>
          </a:xfrm>
        </p:spPr>
        <p:txBody>
          <a:bodyPr>
            <a:normAutofit/>
          </a:bodyPr>
          <a:lstStyle/>
          <a:p>
            <a:r>
              <a:rPr lang="en-US" sz="4800" b="1" dirty="0"/>
              <a:t>PPAN Priority actions with focus on the First 1000 Days </a:t>
            </a:r>
            <a:endParaRPr lang="en-PH" sz="4800" b="1" dirty="0"/>
          </a:p>
        </p:txBody>
      </p:sp>
      <p:sp>
        <p:nvSpPr>
          <p:cNvPr id="5" name="Content Placeholder 4">
            <a:extLst>
              <a:ext uri="{FF2B5EF4-FFF2-40B4-BE49-F238E27FC236}">
                <a16:creationId xmlns:a16="http://schemas.microsoft.com/office/drawing/2014/main" id="{61FD1629-61C9-4B39-A46F-6BA1057A4C3B}"/>
              </a:ext>
            </a:extLst>
          </p:cNvPr>
          <p:cNvSpPr>
            <a:spLocks noGrp="1"/>
          </p:cNvSpPr>
          <p:nvPr>
            <p:ph idx="1"/>
          </p:nvPr>
        </p:nvSpPr>
        <p:spPr>
          <a:xfrm>
            <a:off x="2247900" y="1943100"/>
            <a:ext cx="13792200" cy="6910388"/>
          </a:xfrm>
        </p:spPr>
        <p:txBody>
          <a:bodyPr>
            <a:normAutofit lnSpcReduction="10000"/>
          </a:bodyPr>
          <a:lstStyle/>
          <a:p>
            <a:pPr marL="962025" indent="-962025">
              <a:buFont typeface="+mj-lt"/>
              <a:buAutoNum type="arabicPeriod"/>
            </a:pPr>
            <a:r>
              <a:rPr lang="en-PH" sz="4000" dirty="0"/>
              <a:t>Maternity protection and improving capacities of workplaces on breastfeeding</a:t>
            </a:r>
          </a:p>
          <a:p>
            <a:pPr marL="962025" indent="-962025">
              <a:buFont typeface="+mj-lt"/>
              <a:buAutoNum type="arabicPeriod"/>
            </a:pPr>
            <a:r>
              <a:rPr lang="en-PH" sz="4000" dirty="0"/>
              <a:t>Establishing lactation stations in non-health establishments</a:t>
            </a:r>
          </a:p>
          <a:p>
            <a:pPr marL="962025" indent="-962025">
              <a:buFont typeface="+mj-lt"/>
              <a:buAutoNum type="arabicPeriod"/>
            </a:pPr>
            <a:r>
              <a:rPr lang="en-PH" sz="4000" dirty="0"/>
              <a:t>Nutrition promotion for behavior change</a:t>
            </a:r>
          </a:p>
          <a:p>
            <a:pPr marL="962025" indent="-962025">
              <a:buFont typeface="+mj-lt"/>
              <a:buAutoNum type="arabicPeriod"/>
            </a:pPr>
            <a:r>
              <a:rPr lang="en-PH" sz="4000" dirty="0"/>
              <a:t>Supplementary feeding of pregnant women and children 6-23 months, 24-59 months, and school children </a:t>
            </a:r>
          </a:p>
          <a:p>
            <a:pPr marL="962025" indent="-962025">
              <a:buFont typeface="+mj-lt"/>
              <a:buAutoNum type="arabicPeriod"/>
            </a:pPr>
            <a:r>
              <a:rPr lang="en-PH" sz="4000" dirty="0"/>
              <a:t>Iron-folic acid and other micronutrients supplementation of pregnant women, as well as consumption of fortified food items</a:t>
            </a:r>
          </a:p>
          <a:p>
            <a:pPr marL="962025" indent="-962025">
              <a:buFont typeface="+mj-lt"/>
              <a:buAutoNum type="arabicPeriod"/>
            </a:pPr>
            <a:r>
              <a:rPr lang="en-PH" sz="4000" dirty="0"/>
              <a:t>Prevention and management of infections and diarrhea</a:t>
            </a:r>
          </a:p>
          <a:p>
            <a:pPr marL="962025" indent="-962025">
              <a:buFont typeface="+mj-lt"/>
              <a:buAutoNum type="arabicPeriod"/>
            </a:pPr>
            <a:r>
              <a:rPr lang="en-PH" sz="4000" dirty="0"/>
              <a:t>Regular growth monitoring of weight and height</a:t>
            </a:r>
          </a:p>
          <a:p>
            <a:endParaRPr lang="en-PH" sz="4000" dirty="0"/>
          </a:p>
        </p:txBody>
      </p:sp>
      <p:sp>
        <p:nvSpPr>
          <p:cNvPr id="2" name="Slide Number Placeholder 1">
            <a:extLst>
              <a:ext uri="{FF2B5EF4-FFF2-40B4-BE49-F238E27FC236}">
                <a16:creationId xmlns:a16="http://schemas.microsoft.com/office/drawing/2014/main" id="{6B1DB0BE-09EE-46A1-8122-83AFE0942FDD}"/>
              </a:ext>
            </a:extLst>
          </p:cNvPr>
          <p:cNvSpPr>
            <a:spLocks noGrp="1"/>
          </p:cNvSpPr>
          <p:nvPr>
            <p:ph type="sldNum" sz="quarter" idx="12"/>
          </p:nvPr>
        </p:nvSpPr>
        <p:spPr/>
        <p:txBody>
          <a:bodyPr/>
          <a:lstStyle/>
          <a:p>
            <a:fld id="{B6F15528-21DE-4FAA-801E-634DDDAF4B2B}" type="slidenum">
              <a:rPr lang="en-US" smtClean="0"/>
              <a:pPr/>
              <a:t>31</a:t>
            </a:fld>
            <a:endParaRPr lang="en-US"/>
          </a:p>
        </p:txBody>
      </p:sp>
      <p:pic>
        <p:nvPicPr>
          <p:cNvPr id="7" name="Picture 6">
            <a:extLst>
              <a:ext uri="{FF2B5EF4-FFF2-40B4-BE49-F238E27FC236}">
                <a16:creationId xmlns:a16="http://schemas.microsoft.com/office/drawing/2014/main" id="{3B1AA123-A937-4C75-9E99-E76EE638226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1309" y="8194431"/>
            <a:ext cx="2176463" cy="2092569"/>
          </a:xfrm>
          <a:prstGeom prst="rect">
            <a:avLst/>
          </a:prstGeom>
          <a:noFill/>
          <a:ln>
            <a:noFill/>
          </a:ln>
        </p:spPr>
      </p:pic>
      <p:pic>
        <p:nvPicPr>
          <p:cNvPr id="14338" name="Picture 2" descr="ni baby pahalagahan para sa malusog na kinabukasan!">
            <a:extLst>
              <a:ext uri="{FF2B5EF4-FFF2-40B4-BE49-F238E27FC236}">
                <a16:creationId xmlns:a16="http://schemas.microsoft.com/office/drawing/2014/main" id="{740E5D39-DC1B-47DB-A5F6-6A5E99269D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01812" y="8110538"/>
            <a:ext cx="3076575" cy="148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33390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92E6F93-41A7-4FD1-940B-A47034A9C41F}"/>
              </a:ext>
            </a:extLst>
          </p:cNvPr>
          <p:cNvSpPr>
            <a:spLocks noGrp="1"/>
          </p:cNvSpPr>
          <p:nvPr>
            <p:ph type="sldNum" sz="quarter" idx="12"/>
          </p:nvPr>
        </p:nvSpPr>
        <p:spPr>
          <a:xfrm>
            <a:off x="13402219" y="9258300"/>
            <a:ext cx="2133600" cy="365125"/>
          </a:xfrm>
        </p:spPr>
        <p:txBody>
          <a:bodyPr/>
          <a:lstStyle/>
          <a:p>
            <a:fld id="{B6F15528-21DE-4FAA-801E-634DDDAF4B2B}" type="slidenum">
              <a:rPr lang="en-US" smtClean="0"/>
              <a:pPr/>
              <a:t>32</a:t>
            </a:fld>
            <a:endParaRPr lang="en-US"/>
          </a:p>
        </p:txBody>
      </p:sp>
      <p:pic>
        <p:nvPicPr>
          <p:cNvPr id="1028" name="Picture 4" descr="2016 Workforce Data Legislation | National Skills Coalition">
            <a:extLst>
              <a:ext uri="{FF2B5EF4-FFF2-40B4-BE49-F238E27FC236}">
                <a16:creationId xmlns:a16="http://schemas.microsoft.com/office/drawing/2014/main" id="{DAA49C92-64CE-43CB-B71A-355B186917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87644" y="-1089"/>
            <a:ext cx="6762750" cy="4403085"/>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a:extLst>
              <a:ext uri="{FF2B5EF4-FFF2-40B4-BE49-F238E27FC236}">
                <a16:creationId xmlns:a16="http://schemas.microsoft.com/office/drawing/2014/main" id="{A1F8C5E9-A796-4C60-B3F4-37C55A42EEA8}"/>
              </a:ext>
            </a:extLst>
          </p:cNvPr>
          <p:cNvSpPr>
            <a:spLocks noGrp="1"/>
          </p:cNvSpPr>
          <p:nvPr>
            <p:ph idx="1"/>
          </p:nvPr>
        </p:nvSpPr>
        <p:spPr>
          <a:xfrm>
            <a:off x="1981200" y="3032813"/>
            <a:ext cx="14325600" cy="7400131"/>
          </a:xfrm>
        </p:spPr>
        <p:txBody>
          <a:bodyPr>
            <a:normAutofit/>
          </a:bodyPr>
          <a:lstStyle/>
          <a:p>
            <a:pPr marL="866775" indent="-866775"/>
            <a:r>
              <a:rPr lang="en-US" sz="4000" b="1" dirty="0"/>
              <a:t>Executive Order 51</a:t>
            </a:r>
            <a:r>
              <a:rPr lang="en-US" sz="4000" dirty="0"/>
              <a:t> - Philippine Milk Code </a:t>
            </a:r>
            <a:endParaRPr lang="en-US" sz="4000" b="1" dirty="0"/>
          </a:p>
          <a:p>
            <a:pPr marL="866775" indent="-866775"/>
            <a:r>
              <a:rPr lang="en-US" sz="4000" b="1" dirty="0"/>
              <a:t>Republic Act 11148</a:t>
            </a:r>
            <a:r>
              <a:rPr lang="en-US" sz="4000" dirty="0"/>
              <a:t> - </a:t>
            </a:r>
            <a:r>
              <a:rPr lang="en-US" sz="4000" i="1" dirty="0" err="1"/>
              <a:t>Kalusugan</a:t>
            </a:r>
            <a:r>
              <a:rPr lang="en-US" sz="4000" i="1" dirty="0"/>
              <a:t> at </a:t>
            </a:r>
            <a:r>
              <a:rPr lang="en-US" sz="4000" i="1" dirty="0" err="1"/>
              <a:t>Nutrisyon</a:t>
            </a:r>
            <a:r>
              <a:rPr lang="en-US" sz="4000" i="1" dirty="0"/>
              <a:t> ng Mag-</a:t>
            </a:r>
            <a:r>
              <a:rPr lang="en-US" sz="4000" i="1" dirty="0" err="1"/>
              <a:t>Nanay</a:t>
            </a:r>
            <a:r>
              <a:rPr lang="en-US" sz="4000" i="1" dirty="0"/>
              <a:t> </a:t>
            </a:r>
            <a:r>
              <a:rPr lang="en-US" sz="4000" dirty="0"/>
              <a:t>Act </a:t>
            </a:r>
          </a:p>
          <a:p>
            <a:pPr marL="866775" indent="-866775"/>
            <a:r>
              <a:rPr lang="en-US" sz="4000" b="1" dirty="0"/>
              <a:t>Republic Act 10028</a:t>
            </a:r>
            <a:r>
              <a:rPr lang="en-US" sz="4000" dirty="0"/>
              <a:t> - Expanded Breastfeeding Promotion Act</a:t>
            </a:r>
          </a:p>
          <a:p>
            <a:pPr marL="866775" indent="-866775"/>
            <a:r>
              <a:rPr lang="en-US" sz="4000" b="1" dirty="0"/>
              <a:t>Republic Act 11210</a:t>
            </a:r>
            <a:r>
              <a:rPr lang="en-US" sz="4000" dirty="0"/>
              <a:t> - Expanded Maternity Leave Act</a:t>
            </a:r>
          </a:p>
          <a:p>
            <a:pPr marL="866775" indent="-866775"/>
            <a:r>
              <a:rPr lang="en-US" sz="4000" b="1" dirty="0"/>
              <a:t>Republic Act 11037</a:t>
            </a:r>
            <a:r>
              <a:rPr lang="en-US" sz="4000" dirty="0"/>
              <a:t> - </a:t>
            </a:r>
            <a:r>
              <a:rPr lang="en-US" sz="4000" i="1" dirty="0" err="1"/>
              <a:t>Masustansyang</a:t>
            </a:r>
            <a:r>
              <a:rPr lang="en-US" sz="4000" i="1" dirty="0"/>
              <a:t> </a:t>
            </a:r>
            <a:r>
              <a:rPr lang="en-US" sz="4000" i="1" dirty="0" err="1"/>
              <a:t>Pagkain</a:t>
            </a:r>
            <a:r>
              <a:rPr lang="en-US" sz="4000" i="1" dirty="0"/>
              <a:t> para </a:t>
            </a:r>
            <a:r>
              <a:rPr lang="en-US" sz="4000" i="1" dirty="0" err="1"/>
              <a:t>sa</a:t>
            </a:r>
            <a:r>
              <a:rPr lang="en-US" sz="4000" i="1" dirty="0"/>
              <a:t> </a:t>
            </a:r>
            <a:r>
              <a:rPr lang="en-US" sz="4000" i="1" dirty="0" err="1"/>
              <a:t>Batang</a:t>
            </a:r>
            <a:r>
              <a:rPr lang="en-US" sz="4000" i="1" dirty="0"/>
              <a:t> Pilipino</a:t>
            </a:r>
            <a:r>
              <a:rPr lang="en-US" sz="4000" dirty="0"/>
              <a:t> Act </a:t>
            </a:r>
          </a:p>
          <a:p>
            <a:pPr marL="866775" indent="-866775"/>
            <a:r>
              <a:rPr lang="en-PH" sz="4000" b="1" dirty="0"/>
              <a:t>Republic Act 11223 - </a:t>
            </a:r>
            <a:r>
              <a:rPr lang="en-PH" sz="4000" dirty="0"/>
              <a:t>Universal Health Care Act </a:t>
            </a:r>
          </a:p>
          <a:p>
            <a:pPr marL="866775" indent="-866775"/>
            <a:r>
              <a:rPr lang="en-US" sz="4000" b="1" dirty="0"/>
              <a:t>Republic Act 11310 – </a:t>
            </a:r>
            <a:r>
              <a:rPr lang="en-US" sz="4000" dirty="0"/>
              <a:t>institutionalizing the 4Ps </a:t>
            </a:r>
            <a:endParaRPr lang="en-PH" sz="4800" dirty="0"/>
          </a:p>
        </p:txBody>
      </p:sp>
      <p:pic>
        <p:nvPicPr>
          <p:cNvPr id="14" name="Picture 13">
            <a:extLst>
              <a:ext uri="{FF2B5EF4-FFF2-40B4-BE49-F238E27FC236}">
                <a16:creationId xmlns:a16="http://schemas.microsoft.com/office/drawing/2014/main" id="{4A507470-0EEA-4AEF-8B8C-EA13AC701DF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1309" y="8194431"/>
            <a:ext cx="2176463" cy="2092569"/>
          </a:xfrm>
          <a:prstGeom prst="rect">
            <a:avLst/>
          </a:prstGeom>
          <a:noFill/>
          <a:ln>
            <a:noFill/>
          </a:ln>
        </p:spPr>
      </p:pic>
    </p:spTree>
    <p:extLst>
      <p:ext uri="{BB962C8B-B14F-4D97-AF65-F5344CB8AC3E}">
        <p14:creationId xmlns:p14="http://schemas.microsoft.com/office/powerpoint/2010/main" val="6874631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93CEF470-2651-45D3-88D2-8AC5EB260225}"/>
              </a:ext>
            </a:extLst>
          </p:cNvPr>
          <p:cNvGraphicFramePr/>
          <p:nvPr>
            <p:extLst>
              <p:ext uri="{D42A27DB-BD31-4B8C-83A1-F6EECF244321}">
                <p14:modId xmlns:p14="http://schemas.microsoft.com/office/powerpoint/2010/main" val="3997069411"/>
              </p:ext>
            </p:extLst>
          </p:nvPr>
        </p:nvGraphicFramePr>
        <p:xfrm>
          <a:off x="2362200" y="1485900"/>
          <a:ext cx="13563600" cy="812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Arrow: Pentagon 4">
            <a:extLst>
              <a:ext uri="{FF2B5EF4-FFF2-40B4-BE49-F238E27FC236}">
                <a16:creationId xmlns:a16="http://schemas.microsoft.com/office/drawing/2014/main" id="{76C3FCED-5A81-4388-8A78-A796570257F0}"/>
              </a:ext>
            </a:extLst>
          </p:cNvPr>
          <p:cNvSpPr/>
          <p:nvPr/>
        </p:nvSpPr>
        <p:spPr>
          <a:xfrm rot="20940606">
            <a:off x="11261886" y="5918609"/>
            <a:ext cx="5638800" cy="30226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latin typeface="Arial Black" panose="020B0A04020102020204" pitchFamily="34" charset="0"/>
              </a:rPr>
              <a:t>Focus on the First 1000 Days</a:t>
            </a:r>
          </a:p>
          <a:p>
            <a:pPr algn="ctr"/>
            <a:r>
              <a:rPr lang="en-US" sz="4000" b="1" dirty="0">
                <a:solidFill>
                  <a:schemeClr val="bg1"/>
                </a:solidFill>
                <a:latin typeface="Arial Black" panose="020B0A04020102020204" pitchFamily="34" charset="0"/>
              </a:rPr>
              <a:t>(ECCD)</a:t>
            </a:r>
            <a:endParaRPr lang="en-PH" sz="4000" b="1" dirty="0">
              <a:solidFill>
                <a:schemeClr val="bg1"/>
              </a:solidFill>
              <a:latin typeface="Arial Black" panose="020B0A04020102020204" pitchFamily="34" charset="0"/>
            </a:endParaRPr>
          </a:p>
        </p:txBody>
      </p:sp>
      <p:sp>
        <p:nvSpPr>
          <p:cNvPr id="4" name="Rectangle 3">
            <a:extLst>
              <a:ext uri="{FF2B5EF4-FFF2-40B4-BE49-F238E27FC236}">
                <a16:creationId xmlns:a16="http://schemas.microsoft.com/office/drawing/2014/main" id="{E0105238-DF2B-43C2-B779-F62924A1032F}"/>
              </a:ext>
            </a:extLst>
          </p:cNvPr>
          <p:cNvSpPr/>
          <p:nvPr/>
        </p:nvSpPr>
        <p:spPr>
          <a:xfrm>
            <a:off x="1524000" y="5130800"/>
            <a:ext cx="10796882" cy="1200329"/>
          </a:xfrm>
          <a:prstGeom prst="rect">
            <a:avLst/>
          </a:prstGeom>
        </p:spPr>
        <p:txBody>
          <a:bodyPr wrap="square">
            <a:spAutoFit/>
          </a:bodyPr>
          <a:lstStyle/>
          <a:p>
            <a:pPr lvl="0" algn="ctr"/>
            <a:r>
              <a:rPr lang="en-US" sz="3600" dirty="0">
                <a:latin typeface="Ubuntu" panose="020B0604020202020204" charset="0"/>
              </a:rPr>
              <a:t>Better local planning with nutrition with corresponding DILG/DBM issuances</a:t>
            </a:r>
            <a:endParaRPr lang="en-PH" sz="3600" dirty="0">
              <a:latin typeface="Ubuntu" panose="020B0604020202020204" charset="0"/>
            </a:endParaRPr>
          </a:p>
        </p:txBody>
      </p:sp>
      <p:sp>
        <p:nvSpPr>
          <p:cNvPr id="6" name="Title 1">
            <a:extLst>
              <a:ext uri="{FF2B5EF4-FFF2-40B4-BE49-F238E27FC236}">
                <a16:creationId xmlns:a16="http://schemas.microsoft.com/office/drawing/2014/main" id="{10AF3048-6B5A-47D5-8636-5F9D87127F46}"/>
              </a:ext>
            </a:extLst>
          </p:cNvPr>
          <p:cNvSpPr txBox="1">
            <a:spLocks/>
          </p:cNvSpPr>
          <p:nvPr/>
        </p:nvSpPr>
        <p:spPr>
          <a:xfrm>
            <a:off x="2931505" y="342900"/>
            <a:ext cx="14205584"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5500" b="1" dirty="0">
                <a:solidFill>
                  <a:srgbClr val="002060"/>
                </a:solidFill>
                <a:latin typeface="Glacial Indifference Bold" panose="020B0604020202020204" charset="0"/>
              </a:rPr>
              <a:t>Governance for stunting reduction</a:t>
            </a:r>
          </a:p>
        </p:txBody>
      </p:sp>
      <p:sp>
        <p:nvSpPr>
          <p:cNvPr id="2" name="Slide Number Placeholder 1">
            <a:extLst>
              <a:ext uri="{FF2B5EF4-FFF2-40B4-BE49-F238E27FC236}">
                <a16:creationId xmlns:a16="http://schemas.microsoft.com/office/drawing/2014/main" id="{DF6BDD5B-75D5-4588-8E1C-4C1B21480D89}"/>
              </a:ext>
            </a:extLst>
          </p:cNvPr>
          <p:cNvSpPr>
            <a:spLocks noGrp="1"/>
          </p:cNvSpPr>
          <p:nvPr>
            <p:ph type="sldNum" sz="quarter" idx="12"/>
          </p:nvPr>
        </p:nvSpPr>
        <p:spPr/>
        <p:txBody>
          <a:bodyPr/>
          <a:lstStyle/>
          <a:p>
            <a:fld id="{B6F15528-21DE-4FAA-801E-634DDDAF4B2B}" type="slidenum">
              <a:rPr lang="en-US" smtClean="0"/>
              <a:pPr/>
              <a:t>33</a:t>
            </a:fld>
            <a:endParaRPr lang="en-US"/>
          </a:p>
        </p:txBody>
      </p:sp>
      <p:pic>
        <p:nvPicPr>
          <p:cNvPr id="7" name="Picture 6">
            <a:extLst>
              <a:ext uri="{FF2B5EF4-FFF2-40B4-BE49-F238E27FC236}">
                <a16:creationId xmlns:a16="http://schemas.microsoft.com/office/drawing/2014/main" id="{71762275-2F05-4927-95CD-FE29581CB956}"/>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1309" y="8194431"/>
            <a:ext cx="2176463" cy="2092569"/>
          </a:xfrm>
          <a:prstGeom prst="rect">
            <a:avLst/>
          </a:prstGeom>
          <a:noFill/>
          <a:ln>
            <a:noFill/>
          </a:ln>
        </p:spPr>
      </p:pic>
    </p:spTree>
    <p:extLst>
      <p:ext uri="{BB962C8B-B14F-4D97-AF65-F5344CB8AC3E}">
        <p14:creationId xmlns:p14="http://schemas.microsoft.com/office/powerpoint/2010/main" val="7614009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7376C5-B1E0-4BE2-B46B-D45A8C4CF517}"/>
              </a:ext>
            </a:extLst>
          </p:cNvPr>
          <p:cNvSpPr>
            <a:spLocks noGrp="1"/>
          </p:cNvSpPr>
          <p:nvPr>
            <p:ph idx="1"/>
          </p:nvPr>
        </p:nvSpPr>
        <p:spPr>
          <a:xfrm>
            <a:off x="4102394" y="2781300"/>
            <a:ext cx="11981794" cy="6629400"/>
          </a:xfrm>
        </p:spPr>
        <p:txBody>
          <a:bodyPr>
            <a:normAutofit/>
          </a:bodyPr>
          <a:lstStyle/>
          <a:p>
            <a:pPr marL="0" indent="0">
              <a:buNone/>
            </a:pPr>
            <a:r>
              <a:rPr lang="en-US" sz="3400" dirty="0">
                <a:latin typeface="Ubuntu" panose="020B0604020202020204" charset="0"/>
              </a:rPr>
              <a:t>Raise stunting not just as a health issue but an economic issue and a high-level agenda for development;  Increase investment in nutrition  </a:t>
            </a:r>
            <a:r>
              <a:rPr lang="en-US" sz="3400" b="1" dirty="0">
                <a:latin typeface="Ubuntu" panose="020B0604020202020204" charset="0"/>
              </a:rPr>
              <a:t>(For every Php1 invested, Php30 return in economic gain)</a:t>
            </a:r>
          </a:p>
          <a:p>
            <a:pPr marL="0" indent="0">
              <a:buNone/>
            </a:pPr>
            <a:endParaRPr lang="en-US" sz="2000" b="1" dirty="0">
              <a:latin typeface="Ubuntu" panose="020B0604020202020204" charset="0"/>
            </a:endParaRPr>
          </a:p>
          <a:p>
            <a:pPr marL="0" indent="0">
              <a:buNone/>
            </a:pPr>
            <a:r>
              <a:rPr lang="en-US" sz="3400" dirty="0">
                <a:latin typeface="Ubuntu" panose="020B0604020202020204" charset="0"/>
              </a:rPr>
              <a:t>Correct misconception that Filipinos are not meant to be short; there is no forever in stunting. </a:t>
            </a:r>
          </a:p>
          <a:p>
            <a:pPr marL="0" indent="0">
              <a:buNone/>
            </a:pPr>
            <a:endParaRPr lang="en-US" sz="2000" dirty="0">
              <a:latin typeface="Ubuntu" panose="020B0604020202020204" charset="0"/>
            </a:endParaRPr>
          </a:p>
          <a:p>
            <a:pPr marL="0" indent="0">
              <a:buNone/>
            </a:pPr>
            <a:endParaRPr lang="en-US" sz="4800" dirty="0">
              <a:latin typeface="Ubuntu" panose="020B0604020202020204" charset="0"/>
            </a:endParaRPr>
          </a:p>
          <a:p>
            <a:pPr marL="0" indent="0">
              <a:buNone/>
            </a:pPr>
            <a:r>
              <a:rPr lang="en-US" sz="3400" dirty="0">
                <a:latin typeface="Ubuntu" panose="020B0604020202020204" charset="0"/>
              </a:rPr>
              <a:t>Whole of government approach </a:t>
            </a:r>
          </a:p>
        </p:txBody>
      </p:sp>
      <p:sp>
        <p:nvSpPr>
          <p:cNvPr id="6" name="Title 1">
            <a:extLst>
              <a:ext uri="{FF2B5EF4-FFF2-40B4-BE49-F238E27FC236}">
                <a16:creationId xmlns:a16="http://schemas.microsoft.com/office/drawing/2014/main" id="{1131E4B7-AE43-48C8-BB29-2385DBA12D3F}"/>
              </a:ext>
            </a:extLst>
          </p:cNvPr>
          <p:cNvSpPr txBox="1">
            <a:spLocks/>
          </p:cNvSpPr>
          <p:nvPr/>
        </p:nvSpPr>
        <p:spPr>
          <a:xfrm>
            <a:off x="1880653" y="1177057"/>
            <a:ext cx="16425276" cy="212391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7500" b="1" dirty="0">
                <a:solidFill>
                  <a:srgbClr val="002060"/>
                </a:solidFill>
                <a:latin typeface="Glacial Indifference Bold" panose="020B0604020202020204" charset="0"/>
              </a:rPr>
              <a:t>Out next steps </a:t>
            </a:r>
          </a:p>
        </p:txBody>
      </p:sp>
      <p:pic>
        <p:nvPicPr>
          <p:cNvPr id="10" name="Picture 9">
            <a:extLst>
              <a:ext uri="{FF2B5EF4-FFF2-40B4-BE49-F238E27FC236}">
                <a16:creationId xmlns:a16="http://schemas.microsoft.com/office/drawing/2014/main" id="{70EB061D-C3F8-47A9-A612-44AB969774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7141" y="4916922"/>
            <a:ext cx="1905000" cy="1905000"/>
          </a:xfrm>
          <a:prstGeom prst="rect">
            <a:avLst/>
          </a:prstGeom>
        </p:spPr>
      </p:pic>
      <p:pic>
        <p:nvPicPr>
          <p:cNvPr id="12" name="Picture 11">
            <a:extLst>
              <a:ext uri="{FF2B5EF4-FFF2-40B4-BE49-F238E27FC236}">
                <a16:creationId xmlns:a16="http://schemas.microsoft.com/office/drawing/2014/main" id="{10CC1683-F187-4F9A-97CB-FFF042F1DB0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56077" y="2933700"/>
            <a:ext cx="1524000" cy="1524000"/>
          </a:xfrm>
          <a:prstGeom prst="rect">
            <a:avLst/>
          </a:prstGeom>
        </p:spPr>
      </p:pic>
      <p:pic>
        <p:nvPicPr>
          <p:cNvPr id="14" name="Picture 13">
            <a:extLst>
              <a:ext uri="{FF2B5EF4-FFF2-40B4-BE49-F238E27FC236}">
                <a16:creationId xmlns:a16="http://schemas.microsoft.com/office/drawing/2014/main" id="{31BC668D-A9CF-441B-92DA-2451A07A7F9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86086" y="6986030"/>
            <a:ext cx="2123914" cy="2123914"/>
          </a:xfrm>
          <a:prstGeom prst="rect">
            <a:avLst/>
          </a:prstGeom>
        </p:spPr>
      </p:pic>
      <p:sp>
        <p:nvSpPr>
          <p:cNvPr id="2" name="Slide Number Placeholder 1">
            <a:extLst>
              <a:ext uri="{FF2B5EF4-FFF2-40B4-BE49-F238E27FC236}">
                <a16:creationId xmlns:a16="http://schemas.microsoft.com/office/drawing/2014/main" id="{D958366D-F03D-47F7-86E0-FB5EC0D156A8}"/>
              </a:ext>
            </a:extLst>
          </p:cNvPr>
          <p:cNvSpPr>
            <a:spLocks noGrp="1"/>
          </p:cNvSpPr>
          <p:nvPr>
            <p:ph type="sldNum" sz="quarter" idx="12"/>
          </p:nvPr>
        </p:nvSpPr>
        <p:spPr/>
        <p:txBody>
          <a:bodyPr/>
          <a:lstStyle/>
          <a:p>
            <a:fld id="{B6F15528-21DE-4FAA-801E-634DDDAF4B2B}" type="slidenum">
              <a:rPr lang="en-US" smtClean="0"/>
              <a:pPr/>
              <a:t>34</a:t>
            </a:fld>
            <a:endParaRPr lang="en-US"/>
          </a:p>
        </p:txBody>
      </p:sp>
      <p:pic>
        <p:nvPicPr>
          <p:cNvPr id="8" name="Picture 7">
            <a:extLst>
              <a:ext uri="{FF2B5EF4-FFF2-40B4-BE49-F238E27FC236}">
                <a16:creationId xmlns:a16="http://schemas.microsoft.com/office/drawing/2014/main" id="{66ECAFFC-AC6C-4DB2-A3DD-A8CCD3B41A06}"/>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1309" y="8194431"/>
            <a:ext cx="2176463" cy="2092569"/>
          </a:xfrm>
          <a:prstGeom prst="rect">
            <a:avLst/>
          </a:prstGeom>
          <a:noFill/>
          <a:ln>
            <a:noFill/>
          </a:ln>
        </p:spPr>
      </p:pic>
    </p:spTree>
    <p:extLst>
      <p:ext uri="{BB962C8B-B14F-4D97-AF65-F5344CB8AC3E}">
        <p14:creationId xmlns:p14="http://schemas.microsoft.com/office/powerpoint/2010/main" val="32506358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131E4B7-AE43-48C8-BB29-2385DBA12D3F}"/>
              </a:ext>
            </a:extLst>
          </p:cNvPr>
          <p:cNvSpPr txBox="1">
            <a:spLocks/>
          </p:cNvSpPr>
          <p:nvPr/>
        </p:nvSpPr>
        <p:spPr>
          <a:xfrm>
            <a:off x="1880653" y="1177057"/>
            <a:ext cx="16425276" cy="212391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7500" b="1" dirty="0">
                <a:solidFill>
                  <a:srgbClr val="002060"/>
                </a:solidFill>
                <a:latin typeface="Glacial Indifference Bold" panose="020B0604020202020204" charset="0"/>
              </a:rPr>
              <a:t>Address the gaps</a:t>
            </a:r>
          </a:p>
        </p:txBody>
      </p:sp>
      <p:pic>
        <p:nvPicPr>
          <p:cNvPr id="4" name="Picture 3" descr="A picture containing computer&#10;&#10;Description automatically generated">
            <a:extLst>
              <a:ext uri="{FF2B5EF4-FFF2-40B4-BE49-F238E27FC236}">
                <a16:creationId xmlns:a16="http://schemas.microsoft.com/office/drawing/2014/main" id="{109AA395-AB63-410B-BB01-A31FAA5A51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4853" y="2705100"/>
            <a:ext cx="2123913" cy="2123913"/>
          </a:xfrm>
          <a:prstGeom prst="rect">
            <a:avLst/>
          </a:prstGeom>
        </p:spPr>
      </p:pic>
      <p:sp>
        <p:nvSpPr>
          <p:cNvPr id="11" name="Content Placeholder 2">
            <a:extLst>
              <a:ext uri="{FF2B5EF4-FFF2-40B4-BE49-F238E27FC236}">
                <a16:creationId xmlns:a16="http://schemas.microsoft.com/office/drawing/2014/main" id="{9EAAAB8B-D2F6-4298-8A37-8BBD430CEEF6}"/>
              </a:ext>
            </a:extLst>
          </p:cNvPr>
          <p:cNvSpPr>
            <a:spLocks noGrp="1"/>
          </p:cNvSpPr>
          <p:nvPr>
            <p:ph idx="1"/>
          </p:nvPr>
        </p:nvSpPr>
        <p:spPr>
          <a:xfrm>
            <a:off x="4172606" y="2781300"/>
            <a:ext cx="11981794" cy="6629400"/>
          </a:xfrm>
        </p:spPr>
        <p:txBody>
          <a:bodyPr>
            <a:normAutofit/>
          </a:bodyPr>
          <a:lstStyle/>
          <a:p>
            <a:pPr marL="0" indent="0">
              <a:buNone/>
            </a:pPr>
            <a:r>
              <a:rPr lang="en-US" sz="3600" dirty="0">
                <a:latin typeface="Ubuntu" panose="020B0604020202020204" charset="0"/>
              </a:rPr>
              <a:t>Pregnant adolescents and women should have access to nutrition and health services to improve birth outcomes as well as responsible parenting to manage fertility</a:t>
            </a:r>
          </a:p>
          <a:p>
            <a:pPr marL="0" indent="0">
              <a:buNone/>
            </a:pPr>
            <a:endParaRPr lang="en-US" sz="4800" b="1" dirty="0">
              <a:latin typeface="Ubuntu" panose="020B0604020202020204" charset="0"/>
            </a:endParaRPr>
          </a:p>
          <a:p>
            <a:pPr marL="0" indent="0">
              <a:buNone/>
            </a:pPr>
            <a:r>
              <a:rPr lang="en-US" sz="3600" dirty="0">
                <a:latin typeface="Ubuntu" panose="020B0604020202020204" charset="0"/>
              </a:rPr>
              <a:t>Access to a variety of foods especially those that rich in protein such as meat, fish, poultry and eggs especially for 6-23 months old children</a:t>
            </a:r>
          </a:p>
          <a:p>
            <a:pPr marL="0" indent="0">
              <a:buNone/>
            </a:pPr>
            <a:endParaRPr lang="en-US" sz="3600" dirty="0">
              <a:latin typeface="Ubuntu" panose="020B0604020202020204" charset="0"/>
            </a:endParaRPr>
          </a:p>
          <a:p>
            <a:pPr marL="0" indent="0">
              <a:buNone/>
            </a:pPr>
            <a:endParaRPr lang="en-US" sz="1600" dirty="0">
              <a:latin typeface="Ubuntu" panose="020B0604020202020204" charset="0"/>
            </a:endParaRPr>
          </a:p>
          <a:p>
            <a:pPr marL="0" indent="0">
              <a:buNone/>
            </a:pPr>
            <a:r>
              <a:rPr lang="en-US" sz="3600" dirty="0">
                <a:latin typeface="Ubuntu" panose="020B0604020202020204" charset="0"/>
              </a:rPr>
              <a:t>Access to clean drinking water supply and sanitation and wastewater systems</a:t>
            </a:r>
            <a:endParaRPr lang="en-US" sz="3400" dirty="0">
              <a:latin typeface="Ubuntu" panose="020B0604020202020204" charset="0"/>
            </a:endParaRPr>
          </a:p>
        </p:txBody>
      </p:sp>
      <p:pic>
        <p:nvPicPr>
          <p:cNvPr id="15" name="Picture 14" descr="A close up of a logo&#10;&#10;Description automatically generated">
            <a:extLst>
              <a:ext uri="{FF2B5EF4-FFF2-40B4-BE49-F238E27FC236}">
                <a16:creationId xmlns:a16="http://schemas.microsoft.com/office/drawing/2014/main" id="{E72AA8D7-44AB-45E0-A1B9-4B4320EFCE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3287" y="4917913"/>
            <a:ext cx="2123913" cy="2123913"/>
          </a:xfrm>
          <a:prstGeom prst="rect">
            <a:avLst/>
          </a:prstGeom>
        </p:spPr>
      </p:pic>
      <p:pic>
        <p:nvPicPr>
          <p:cNvPr id="17" name="Picture 16" descr="A picture containing umbrella&#10;&#10;Description automatically generated">
            <a:extLst>
              <a:ext uri="{FF2B5EF4-FFF2-40B4-BE49-F238E27FC236}">
                <a16:creationId xmlns:a16="http://schemas.microsoft.com/office/drawing/2014/main" id="{BBBCFD43-90B7-4CFC-885B-443C8C7E576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6282" t="9050" r="19674" b="5893"/>
          <a:stretch/>
        </p:blipFill>
        <p:spPr>
          <a:xfrm>
            <a:off x="2396234" y="7191213"/>
            <a:ext cx="1459652" cy="2184461"/>
          </a:xfrm>
          <a:prstGeom prst="rect">
            <a:avLst/>
          </a:prstGeom>
        </p:spPr>
      </p:pic>
      <p:sp>
        <p:nvSpPr>
          <p:cNvPr id="2" name="Slide Number Placeholder 1">
            <a:extLst>
              <a:ext uri="{FF2B5EF4-FFF2-40B4-BE49-F238E27FC236}">
                <a16:creationId xmlns:a16="http://schemas.microsoft.com/office/drawing/2014/main" id="{0D884A33-C5B9-4948-A368-A8159247C9F8}"/>
              </a:ext>
            </a:extLst>
          </p:cNvPr>
          <p:cNvSpPr>
            <a:spLocks noGrp="1"/>
          </p:cNvSpPr>
          <p:nvPr>
            <p:ph type="sldNum" sz="quarter" idx="12"/>
          </p:nvPr>
        </p:nvSpPr>
        <p:spPr/>
        <p:txBody>
          <a:bodyPr/>
          <a:lstStyle/>
          <a:p>
            <a:fld id="{B6F15528-21DE-4FAA-801E-634DDDAF4B2B}" type="slidenum">
              <a:rPr lang="en-US" smtClean="0"/>
              <a:pPr/>
              <a:t>35</a:t>
            </a:fld>
            <a:endParaRPr lang="en-US"/>
          </a:p>
        </p:txBody>
      </p:sp>
      <p:pic>
        <p:nvPicPr>
          <p:cNvPr id="8" name="Picture 7">
            <a:extLst>
              <a:ext uri="{FF2B5EF4-FFF2-40B4-BE49-F238E27FC236}">
                <a16:creationId xmlns:a16="http://schemas.microsoft.com/office/drawing/2014/main" id="{6C36CF45-2033-4730-B54E-C15D59D3367B}"/>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1309" y="8194431"/>
            <a:ext cx="2176463" cy="2092569"/>
          </a:xfrm>
          <a:prstGeom prst="rect">
            <a:avLst/>
          </a:prstGeom>
          <a:noFill/>
          <a:ln>
            <a:noFill/>
          </a:ln>
        </p:spPr>
      </p:pic>
      <p:pic>
        <p:nvPicPr>
          <p:cNvPr id="11266" name="Picture 2" descr="Important clipart, Important Transparent FREE for download on ...">
            <a:extLst>
              <a:ext uri="{FF2B5EF4-FFF2-40B4-BE49-F238E27FC236}">
                <a16:creationId xmlns:a16="http://schemas.microsoft.com/office/drawing/2014/main" id="{F416E609-FB52-4180-A47E-B61269D3178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591800" y="214059"/>
            <a:ext cx="4546081" cy="2487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64884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00300" y="4127711"/>
            <a:ext cx="12877800" cy="4708981"/>
          </a:xfrm>
          <a:prstGeom prst="rect">
            <a:avLst/>
          </a:prstGeom>
        </p:spPr>
        <p:txBody>
          <a:bodyPr wrap="square" lIns="0" tIns="0" rIns="0" bIns="0" rtlCol="0" anchor="t">
            <a:spAutoFit/>
          </a:bodyPr>
          <a:lstStyle/>
          <a:p>
            <a:pPr marL="514350" lvl="1" indent="-514350">
              <a:buFont typeface="+mj-lt"/>
              <a:buAutoNum type="arabicPeriod"/>
            </a:pPr>
            <a:r>
              <a:rPr lang="en-US" sz="3400" dirty="0">
                <a:solidFill>
                  <a:srgbClr val="000000"/>
                </a:solidFill>
                <a:latin typeface="Ubuntu"/>
              </a:rPr>
              <a:t>Bring your 0-23 months old child to the health center every month to monitor weight and height; for older children, bring them every three months. A child needs to reach a height of 80 centimeters when he or she is two years old and about 109-110 centimeters at 5 years of age</a:t>
            </a:r>
          </a:p>
          <a:p>
            <a:pPr marL="514350" lvl="1" indent="-514350">
              <a:buFont typeface="+mj-lt"/>
              <a:buAutoNum type="arabicPeriod"/>
            </a:pPr>
            <a:endParaRPr lang="en-US" sz="3400" dirty="0">
              <a:solidFill>
                <a:srgbClr val="000000"/>
              </a:solidFill>
              <a:latin typeface="Ubuntu"/>
            </a:endParaRPr>
          </a:p>
          <a:p>
            <a:pPr marL="514350" lvl="1" indent="-514350">
              <a:buFont typeface="+mj-lt"/>
              <a:buAutoNum type="arabicPeriod"/>
            </a:pPr>
            <a:r>
              <a:rPr lang="en-US" sz="3400" dirty="0">
                <a:solidFill>
                  <a:srgbClr val="000000"/>
                </a:solidFill>
                <a:latin typeface="Ubuntu"/>
              </a:rPr>
              <a:t>Breastfeed your baby in the first 6 months then starting at 6 months while continuing breastfeeding, give a variety of food that includes animal-source food (meat, fish, poultry, eggs) </a:t>
            </a:r>
          </a:p>
        </p:txBody>
      </p:sp>
      <p:sp>
        <p:nvSpPr>
          <p:cNvPr id="3" name="TextBox 3"/>
          <p:cNvSpPr txBox="1"/>
          <p:nvPr/>
        </p:nvSpPr>
        <p:spPr>
          <a:xfrm>
            <a:off x="4896491" y="1736899"/>
            <a:ext cx="14619292" cy="872719"/>
          </a:xfrm>
          <a:prstGeom prst="rect">
            <a:avLst/>
          </a:prstGeom>
        </p:spPr>
        <p:txBody>
          <a:bodyPr lIns="0" tIns="0" rIns="0" bIns="0" rtlCol="0" anchor="t">
            <a:spAutoFit/>
          </a:bodyPr>
          <a:lstStyle/>
          <a:p>
            <a:pPr algn="l">
              <a:lnSpc>
                <a:spcPts val="6412"/>
              </a:lnSpc>
            </a:pPr>
            <a:r>
              <a:rPr lang="en-US" sz="6749" spc="-337">
                <a:solidFill>
                  <a:srgbClr val="8A7D63"/>
                </a:solidFill>
                <a:latin typeface="Glacial Indifference Bold"/>
              </a:rPr>
              <a:t>Actions to prevent stunting</a:t>
            </a:r>
          </a:p>
        </p:txBody>
      </p:sp>
      <p:sp>
        <p:nvSpPr>
          <p:cNvPr id="5" name="TextBox 5"/>
          <p:cNvSpPr txBox="1"/>
          <p:nvPr/>
        </p:nvSpPr>
        <p:spPr>
          <a:xfrm>
            <a:off x="4896490" y="2638193"/>
            <a:ext cx="8667109" cy="589905"/>
          </a:xfrm>
          <a:prstGeom prst="rect">
            <a:avLst/>
          </a:prstGeom>
        </p:spPr>
        <p:txBody>
          <a:bodyPr wrap="square" lIns="0" tIns="0" rIns="0" bIns="0" rtlCol="0" anchor="t">
            <a:spAutoFit/>
          </a:bodyPr>
          <a:lstStyle/>
          <a:p>
            <a:pPr>
              <a:lnSpc>
                <a:spcPts val="4620"/>
              </a:lnSpc>
              <a:spcBef>
                <a:spcPct val="0"/>
              </a:spcBef>
            </a:pPr>
            <a:r>
              <a:rPr lang="en-US" sz="4200" dirty="0">
                <a:solidFill>
                  <a:srgbClr val="E74C3C"/>
                </a:solidFill>
                <a:latin typeface="Glacial Indifference Bold Italics"/>
              </a:rPr>
              <a:t>Mothers and family members</a:t>
            </a:r>
          </a:p>
        </p:txBody>
      </p:sp>
      <p:pic>
        <p:nvPicPr>
          <p:cNvPr id="6" name="Picture 4">
            <a:extLst>
              <a:ext uri="{FF2B5EF4-FFF2-40B4-BE49-F238E27FC236}">
                <a16:creationId xmlns:a16="http://schemas.microsoft.com/office/drawing/2014/main" id="{4110230E-6DFC-4916-B805-B96AD854FA8E}"/>
              </a:ext>
            </a:extLst>
          </p:cNvPr>
          <p:cNvPicPr>
            <a:picLocks noChangeAspect="1"/>
          </p:cNvPicPr>
          <p:nvPr/>
        </p:nvPicPr>
        <p:blipFill>
          <a:blip r:embed="rId3">
            <a:alphaModFix amt="80000"/>
          </a:blip>
          <a:srcRect/>
          <a:stretch>
            <a:fillRect/>
          </a:stretch>
        </p:blipFill>
        <p:spPr>
          <a:xfrm>
            <a:off x="1143000" y="349418"/>
            <a:ext cx="3455381" cy="3455381"/>
          </a:xfrm>
          <a:prstGeom prst="rect">
            <a:avLst/>
          </a:prstGeom>
        </p:spPr>
      </p:pic>
      <p:sp>
        <p:nvSpPr>
          <p:cNvPr id="4" name="Slide Number Placeholder 3">
            <a:extLst>
              <a:ext uri="{FF2B5EF4-FFF2-40B4-BE49-F238E27FC236}">
                <a16:creationId xmlns:a16="http://schemas.microsoft.com/office/drawing/2014/main" id="{7C586A13-786D-42BD-AA46-B8FEFC83486F}"/>
              </a:ext>
            </a:extLst>
          </p:cNvPr>
          <p:cNvSpPr>
            <a:spLocks noGrp="1"/>
          </p:cNvSpPr>
          <p:nvPr>
            <p:ph type="sldNum" sz="quarter" idx="12"/>
          </p:nvPr>
        </p:nvSpPr>
        <p:spPr/>
        <p:txBody>
          <a:bodyPr/>
          <a:lstStyle/>
          <a:p>
            <a:fld id="{B6F15528-21DE-4FAA-801E-634DDDAF4B2B}" type="slidenum">
              <a:rPr lang="en-US" smtClean="0"/>
              <a:pPr/>
              <a:t>36</a:t>
            </a:fld>
            <a:endParaRPr lang="en-US"/>
          </a:p>
        </p:txBody>
      </p:sp>
      <p:pic>
        <p:nvPicPr>
          <p:cNvPr id="7" name="Picture 6">
            <a:extLst>
              <a:ext uri="{FF2B5EF4-FFF2-40B4-BE49-F238E27FC236}">
                <a16:creationId xmlns:a16="http://schemas.microsoft.com/office/drawing/2014/main" id="{E2AE7310-F523-4FF7-A3A9-7D0ADAD9E43C}"/>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1309" y="8194431"/>
            <a:ext cx="2176463" cy="2092569"/>
          </a:xfrm>
          <a:prstGeom prst="rect">
            <a:avLst/>
          </a:prstGeom>
          <a:noFill/>
          <a:ln>
            <a:noFill/>
          </a:ln>
        </p:spPr>
      </p:pic>
    </p:spTree>
    <p:extLst>
      <p:ext uri="{BB962C8B-B14F-4D97-AF65-F5344CB8AC3E}">
        <p14:creationId xmlns:p14="http://schemas.microsoft.com/office/powerpoint/2010/main" val="6113417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352800" y="3833374"/>
            <a:ext cx="10972800" cy="4185761"/>
          </a:xfrm>
          <a:prstGeom prst="rect">
            <a:avLst/>
          </a:prstGeom>
        </p:spPr>
        <p:txBody>
          <a:bodyPr wrap="square" lIns="0" tIns="0" rIns="0" bIns="0" rtlCol="0" anchor="t">
            <a:spAutoFit/>
          </a:bodyPr>
          <a:lstStyle/>
          <a:p>
            <a:pPr marL="514350" lvl="1" indent="-514350">
              <a:buFont typeface="+mj-lt"/>
              <a:buAutoNum type="arabicPeriod" startAt="3"/>
            </a:pPr>
            <a:r>
              <a:rPr lang="en-US" sz="3400" dirty="0">
                <a:solidFill>
                  <a:srgbClr val="000000"/>
                </a:solidFill>
                <a:latin typeface="Ubuntu"/>
              </a:rPr>
              <a:t>Practice good hygiene such as handwashing to prevent disease and get proper medical care when your child is sick</a:t>
            </a:r>
          </a:p>
          <a:p>
            <a:pPr marL="514350" lvl="1" indent="-514350">
              <a:buFont typeface="+mj-lt"/>
              <a:buAutoNum type="arabicPeriod" startAt="3"/>
            </a:pPr>
            <a:r>
              <a:rPr lang="en-US" sz="3400" dirty="0">
                <a:solidFill>
                  <a:srgbClr val="000000"/>
                </a:solidFill>
                <a:latin typeface="Ubuntu"/>
              </a:rPr>
              <a:t>Participate in nutrition and health education classes. </a:t>
            </a:r>
          </a:p>
          <a:p>
            <a:pPr marL="514350" lvl="1" indent="-514350">
              <a:buFont typeface="+mj-lt"/>
              <a:buAutoNum type="arabicPeriod" startAt="3"/>
            </a:pPr>
            <a:r>
              <a:rPr lang="en-US" sz="3400" dirty="0">
                <a:solidFill>
                  <a:srgbClr val="000000"/>
                </a:solidFill>
                <a:latin typeface="Ubuntu"/>
              </a:rPr>
              <a:t>Prevent teen pregnancy</a:t>
            </a:r>
          </a:p>
          <a:p>
            <a:pPr marL="514350" lvl="1" indent="-514350">
              <a:buFont typeface="+mj-lt"/>
              <a:buAutoNum type="arabicPeriod" startAt="3"/>
            </a:pPr>
            <a:r>
              <a:rPr lang="en-US" sz="3400" dirty="0">
                <a:solidFill>
                  <a:srgbClr val="000000"/>
                </a:solidFill>
                <a:latin typeface="Ubuntu"/>
              </a:rPr>
              <a:t>Provide support and care to single mothers</a:t>
            </a:r>
          </a:p>
          <a:p>
            <a:pPr marL="514350" lvl="1" indent="-514350">
              <a:buFont typeface="+mj-lt"/>
              <a:buAutoNum type="arabicPeriod" startAt="3"/>
            </a:pPr>
            <a:r>
              <a:rPr lang="en-US" sz="3400" dirty="0">
                <a:solidFill>
                  <a:srgbClr val="000000"/>
                </a:solidFill>
                <a:latin typeface="Ubuntu"/>
              </a:rPr>
              <a:t>Start and maintain a food garden including raising small animals as source of protein</a:t>
            </a:r>
          </a:p>
        </p:txBody>
      </p:sp>
      <p:sp>
        <p:nvSpPr>
          <p:cNvPr id="3" name="TextBox 3"/>
          <p:cNvSpPr txBox="1"/>
          <p:nvPr/>
        </p:nvSpPr>
        <p:spPr>
          <a:xfrm>
            <a:off x="4896491" y="1736899"/>
            <a:ext cx="14619292" cy="872719"/>
          </a:xfrm>
          <a:prstGeom prst="rect">
            <a:avLst/>
          </a:prstGeom>
        </p:spPr>
        <p:txBody>
          <a:bodyPr lIns="0" tIns="0" rIns="0" bIns="0" rtlCol="0" anchor="t">
            <a:spAutoFit/>
          </a:bodyPr>
          <a:lstStyle/>
          <a:p>
            <a:pPr algn="l">
              <a:lnSpc>
                <a:spcPts val="6412"/>
              </a:lnSpc>
            </a:pPr>
            <a:r>
              <a:rPr lang="en-US" sz="6749" spc="-337">
                <a:solidFill>
                  <a:srgbClr val="8A7D63"/>
                </a:solidFill>
                <a:latin typeface="Glacial Indifference Bold"/>
              </a:rPr>
              <a:t>Actions to prevent stunting</a:t>
            </a:r>
          </a:p>
        </p:txBody>
      </p:sp>
      <p:pic>
        <p:nvPicPr>
          <p:cNvPr id="4" name="Picture 4"/>
          <p:cNvPicPr>
            <a:picLocks noChangeAspect="1"/>
          </p:cNvPicPr>
          <p:nvPr/>
        </p:nvPicPr>
        <p:blipFill>
          <a:blip r:embed="rId3">
            <a:alphaModFix amt="80000"/>
          </a:blip>
          <a:srcRect/>
          <a:stretch>
            <a:fillRect/>
          </a:stretch>
        </p:blipFill>
        <p:spPr>
          <a:xfrm>
            <a:off x="1143000" y="349418"/>
            <a:ext cx="3455381" cy="3455381"/>
          </a:xfrm>
          <a:prstGeom prst="rect">
            <a:avLst/>
          </a:prstGeom>
        </p:spPr>
      </p:pic>
      <p:sp>
        <p:nvSpPr>
          <p:cNvPr id="5" name="TextBox 5"/>
          <p:cNvSpPr txBox="1"/>
          <p:nvPr/>
        </p:nvSpPr>
        <p:spPr>
          <a:xfrm>
            <a:off x="4896490" y="2638193"/>
            <a:ext cx="8667109" cy="589905"/>
          </a:xfrm>
          <a:prstGeom prst="rect">
            <a:avLst/>
          </a:prstGeom>
        </p:spPr>
        <p:txBody>
          <a:bodyPr wrap="square" lIns="0" tIns="0" rIns="0" bIns="0" rtlCol="0" anchor="t">
            <a:spAutoFit/>
          </a:bodyPr>
          <a:lstStyle/>
          <a:p>
            <a:pPr>
              <a:lnSpc>
                <a:spcPts val="4620"/>
              </a:lnSpc>
              <a:spcBef>
                <a:spcPct val="0"/>
              </a:spcBef>
            </a:pPr>
            <a:r>
              <a:rPr lang="en-US" sz="4200" dirty="0">
                <a:solidFill>
                  <a:srgbClr val="E74C3C"/>
                </a:solidFill>
                <a:latin typeface="Glacial Indifference Bold Italics"/>
              </a:rPr>
              <a:t>Mothers and family members</a:t>
            </a:r>
          </a:p>
        </p:txBody>
      </p:sp>
      <p:sp>
        <p:nvSpPr>
          <p:cNvPr id="6" name="Slide Number Placeholder 5">
            <a:extLst>
              <a:ext uri="{FF2B5EF4-FFF2-40B4-BE49-F238E27FC236}">
                <a16:creationId xmlns:a16="http://schemas.microsoft.com/office/drawing/2014/main" id="{78BA7E66-AF83-4F3C-B81D-BBE40BAF81D8}"/>
              </a:ext>
            </a:extLst>
          </p:cNvPr>
          <p:cNvSpPr>
            <a:spLocks noGrp="1"/>
          </p:cNvSpPr>
          <p:nvPr>
            <p:ph type="sldNum" sz="quarter" idx="12"/>
          </p:nvPr>
        </p:nvSpPr>
        <p:spPr/>
        <p:txBody>
          <a:bodyPr/>
          <a:lstStyle/>
          <a:p>
            <a:fld id="{B6F15528-21DE-4FAA-801E-634DDDAF4B2B}" type="slidenum">
              <a:rPr lang="en-US" smtClean="0"/>
              <a:pPr/>
              <a:t>37</a:t>
            </a:fld>
            <a:endParaRPr lang="en-US"/>
          </a:p>
        </p:txBody>
      </p:sp>
      <p:pic>
        <p:nvPicPr>
          <p:cNvPr id="7" name="Picture 6">
            <a:extLst>
              <a:ext uri="{FF2B5EF4-FFF2-40B4-BE49-F238E27FC236}">
                <a16:creationId xmlns:a16="http://schemas.microsoft.com/office/drawing/2014/main" id="{428AE3C2-B4E0-46EC-BF03-EB6F908242D0}"/>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1309" y="8194431"/>
            <a:ext cx="2176463" cy="2092569"/>
          </a:xfrm>
          <a:prstGeom prst="rect">
            <a:avLst/>
          </a:prstGeom>
          <a:noFill/>
          <a:ln>
            <a:noFill/>
          </a:ln>
        </p:spPr>
      </p:pic>
    </p:spTree>
    <p:extLst>
      <p:ext uri="{BB962C8B-B14F-4D97-AF65-F5344CB8AC3E}">
        <p14:creationId xmlns:p14="http://schemas.microsoft.com/office/powerpoint/2010/main" val="33966437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2286000" y="1296272"/>
            <a:ext cx="1830832" cy="1753971"/>
          </a:xfrm>
          <a:prstGeom prst="rect">
            <a:avLst/>
          </a:prstGeom>
        </p:spPr>
      </p:pic>
      <p:sp>
        <p:nvSpPr>
          <p:cNvPr id="3" name="TextBox 3"/>
          <p:cNvSpPr txBox="1"/>
          <p:nvPr/>
        </p:nvSpPr>
        <p:spPr>
          <a:xfrm>
            <a:off x="4896491" y="1736899"/>
            <a:ext cx="14619292" cy="872719"/>
          </a:xfrm>
          <a:prstGeom prst="rect">
            <a:avLst/>
          </a:prstGeom>
        </p:spPr>
        <p:txBody>
          <a:bodyPr lIns="0" tIns="0" rIns="0" bIns="0" rtlCol="0" anchor="t">
            <a:spAutoFit/>
          </a:bodyPr>
          <a:lstStyle/>
          <a:p>
            <a:pPr algn="l">
              <a:lnSpc>
                <a:spcPts val="6412"/>
              </a:lnSpc>
            </a:pPr>
            <a:r>
              <a:rPr lang="en-US" sz="6749" spc="-337">
                <a:solidFill>
                  <a:srgbClr val="8A7D63"/>
                </a:solidFill>
                <a:latin typeface="Glacial Indifference Bold"/>
              </a:rPr>
              <a:t>Actions to prevent stunting</a:t>
            </a:r>
          </a:p>
        </p:txBody>
      </p:sp>
      <p:sp>
        <p:nvSpPr>
          <p:cNvPr id="4" name="TextBox 4"/>
          <p:cNvSpPr txBox="1"/>
          <p:nvPr/>
        </p:nvSpPr>
        <p:spPr>
          <a:xfrm>
            <a:off x="4648200" y="2638192"/>
            <a:ext cx="3316731" cy="589905"/>
          </a:xfrm>
          <a:prstGeom prst="rect">
            <a:avLst/>
          </a:prstGeom>
        </p:spPr>
        <p:txBody>
          <a:bodyPr wrap="square" lIns="0" tIns="0" rIns="0" bIns="0" rtlCol="0" anchor="t">
            <a:spAutoFit/>
          </a:bodyPr>
          <a:lstStyle/>
          <a:p>
            <a:pPr algn="ctr">
              <a:lnSpc>
                <a:spcPts val="4620"/>
              </a:lnSpc>
              <a:spcBef>
                <a:spcPct val="0"/>
              </a:spcBef>
            </a:pPr>
            <a:r>
              <a:rPr lang="en-US" sz="4200" dirty="0">
                <a:solidFill>
                  <a:srgbClr val="00A8A8"/>
                </a:solidFill>
                <a:latin typeface="Glacial Indifference Bold Italics"/>
              </a:rPr>
              <a:t>Communities</a:t>
            </a:r>
          </a:p>
        </p:txBody>
      </p:sp>
      <p:sp>
        <p:nvSpPr>
          <p:cNvPr id="5" name="TextBox 5"/>
          <p:cNvSpPr txBox="1"/>
          <p:nvPr/>
        </p:nvSpPr>
        <p:spPr>
          <a:xfrm>
            <a:off x="1690687" y="3695700"/>
            <a:ext cx="14297025" cy="4616648"/>
          </a:xfrm>
          <a:prstGeom prst="rect">
            <a:avLst/>
          </a:prstGeom>
        </p:spPr>
        <p:txBody>
          <a:bodyPr wrap="square" lIns="0" tIns="0" rIns="0" bIns="0" rtlCol="0" anchor="t">
            <a:spAutoFit/>
          </a:bodyPr>
          <a:lstStyle/>
          <a:p>
            <a:pPr marL="766762" lvl="1" indent="-514350">
              <a:lnSpc>
                <a:spcPts val="3978"/>
              </a:lnSpc>
              <a:buFont typeface="+mj-lt"/>
              <a:buAutoNum type="arabicPeriod"/>
            </a:pPr>
            <a:r>
              <a:rPr lang="en-US" sz="3400" spc="3" dirty="0">
                <a:solidFill>
                  <a:srgbClr val="000000"/>
                </a:solidFill>
                <a:latin typeface="Ubuntu"/>
              </a:rPr>
              <a:t>Establish designated lactation areas to protect children and women</a:t>
            </a:r>
          </a:p>
          <a:p>
            <a:pPr marL="766762" lvl="1" indent="-514350">
              <a:lnSpc>
                <a:spcPts val="3978"/>
              </a:lnSpc>
              <a:buFont typeface="+mj-lt"/>
              <a:buAutoNum type="arabicPeriod"/>
            </a:pPr>
            <a:r>
              <a:rPr lang="en-US" sz="3400" spc="3" dirty="0">
                <a:solidFill>
                  <a:srgbClr val="000000"/>
                </a:solidFill>
                <a:latin typeface="Ubuntu"/>
              </a:rPr>
              <a:t>Improve access to nutritious foods through community food gardens</a:t>
            </a:r>
          </a:p>
          <a:p>
            <a:pPr marL="766762" lvl="1" indent="-514350">
              <a:lnSpc>
                <a:spcPts val="3978"/>
              </a:lnSpc>
              <a:buFont typeface="+mj-lt"/>
              <a:buAutoNum type="arabicPeriod"/>
            </a:pPr>
            <a:r>
              <a:rPr lang="en-US" sz="3400" spc="3" dirty="0">
                <a:solidFill>
                  <a:srgbClr val="000000"/>
                </a:solidFill>
                <a:latin typeface="Ubuntu"/>
              </a:rPr>
              <a:t>Raise awareness about importance of proper nutrition, proper hygiene, and sanitation during the first 1000 days</a:t>
            </a:r>
          </a:p>
          <a:p>
            <a:pPr marL="766762" lvl="1" indent="-514350">
              <a:lnSpc>
                <a:spcPts val="3978"/>
              </a:lnSpc>
              <a:buFont typeface="+mj-lt"/>
              <a:buAutoNum type="arabicPeriod"/>
            </a:pPr>
            <a:r>
              <a:rPr lang="en-US" sz="3400" spc="3" dirty="0">
                <a:solidFill>
                  <a:srgbClr val="000000"/>
                </a:solidFill>
                <a:latin typeface="Ubuntu"/>
              </a:rPr>
              <a:t>Strengthen implementation of policies related to child nutrition </a:t>
            </a:r>
          </a:p>
          <a:p>
            <a:pPr marL="766762" lvl="1" indent="-514350">
              <a:lnSpc>
                <a:spcPts val="3978"/>
              </a:lnSpc>
              <a:buFont typeface="+mj-lt"/>
              <a:buAutoNum type="arabicPeriod"/>
            </a:pPr>
            <a:r>
              <a:rPr lang="en-US" sz="3400" spc="3" dirty="0">
                <a:solidFill>
                  <a:srgbClr val="000000"/>
                </a:solidFill>
                <a:latin typeface="Ubuntu"/>
              </a:rPr>
              <a:t>Encourage active involvement of community members in ECCD programs</a:t>
            </a:r>
          </a:p>
          <a:p>
            <a:pPr marL="766762" lvl="1" indent="-514350">
              <a:lnSpc>
                <a:spcPts val="3978"/>
              </a:lnSpc>
              <a:buFont typeface="+mj-lt"/>
              <a:buAutoNum type="arabicPeriod"/>
            </a:pPr>
            <a:r>
              <a:rPr lang="en-US" sz="3400" spc="3" dirty="0">
                <a:solidFill>
                  <a:srgbClr val="000000"/>
                </a:solidFill>
                <a:latin typeface="Ubuntu"/>
              </a:rPr>
              <a:t>Promote community development efforts and develop initiatives that improve the quality of life for young children and families</a:t>
            </a:r>
          </a:p>
        </p:txBody>
      </p:sp>
      <p:sp>
        <p:nvSpPr>
          <p:cNvPr id="6" name="Slide Number Placeholder 5">
            <a:extLst>
              <a:ext uri="{FF2B5EF4-FFF2-40B4-BE49-F238E27FC236}">
                <a16:creationId xmlns:a16="http://schemas.microsoft.com/office/drawing/2014/main" id="{D1E136EB-8BCC-4E64-956A-CCC8857815FC}"/>
              </a:ext>
            </a:extLst>
          </p:cNvPr>
          <p:cNvSpPr>
            <a:spLocks noGrp="1"/>
          </p:cNvSpPr>
          <p:nvPr>
            <p:ph type="sldNum" sz="quarter" idx="12"/>
          </p:nvPr>
        </p:nvSpPr>
        <p:spPr/>
        <p:txBody>
          <a:bodyPr/>
          <a:lstStyle/>
          <a:p>
            <a:fld id="{B6F15528-21DE-4FAA-801E-634DDDAF4B2B}" type="slidenum">
              <a:rPr lang="en-US" smtClean="0"/>
              <a:pPr/>
              <a:t>38</a:t>
            </a:fld>
            <a:endParaRPr lang="en-US"/>
          </a:p>
        </p:txBody>
      </p:sp>
      <p:pic>
        <p:nvPicPr>
          <p:cNvPr id="7" name="Picture 6">
            <a:extLst>
              <a:ext uri="{FF2B5EF4-FFF2-40B4-BE49-F238E27FC236}">
                <a16:creationId xmlns:a16="http://schemas.microsoft.com/office/drawing/2014/main" id="{7D415DED-9D93-40BC-A96F-5A1A1DA9AE0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1309" y="8194431"/>
            <a:ext cx="2176463" cy="2092569"/>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B56FB21F-D70E-412D-9911-8E120386F5D5}"/>
              </a:ext>
            </a:extLst>
          </p:cNvPr>
          <p:cNvSpPr txBox="1"/>
          <p:nvPr/>
        </p:nvSpPr>
        <p:spPr>
          <a:xfrm>
            <a:off x="4896491" y="1736899"/>
            <a:ext cx="14619292" cy="872719"/>
          </a:xfrm>
          <a:prstGeom prst="rect">
            <a:avLst/>
          </a:prstGeom>
        </p:spPr>
        <p:txBody>
          <a:bodyPr lIns="0" tIns="0" rIns="0" bIns="0" rtlCol="0" anchor="t">
            <a:spAutoFit/>
          </a:bodyPr>
          <a:lstStyle/>
          <a:p>
            <a:pPr algn="l">
              <a:lnSpc>
                <a:spcPts val="6412"/>
              </a:lnSpc>
            </a:pPr>
            <a:r>
              <a:rPr lang="en-US" sz="6749" spc="-337" dirty="0">
                <a:solidFill>
                  <a:srgbClr val="8A7D63"/>
                </a:solidFill>
                <a:latin typeface="Glacial Indifference Bold"/>
              </a:rPr>
              <a:t>Actions to prevent stunting</a:t>
            </a:r>
          </a:p>
        </p:txBody>
      </p:sp>
      <p:sp>
        <p:nvSpPr>
          <p:cNvPr id="3" name="TextBox 4">
            <a:extLst>
              <a:ext uri="{FF2B5EF4-FFF2-40B4-BE49-F238E27FC236}">
                <a16:creationId xmlns:a16="http://schemas.microsoft.com/office/drawing/2014/main" id="{094EEBD5-F910-40C1-A1F8-87C57743D1DE}"/>
              </a:ext>
            </a:extLst>
          </p:cNvPr>
          <p:cNvSpPr txBox="1"/>
          <p:nvPr/>
        </p:nvSpPr>
        <p:spPr>
          <a:xfrm>
            <a:off x="3200400" y="2745181"/>
            <a:ext cx="6477000" cy="589905"/>
          </a:xfrm>
          <a:prstGeom prst="rect">
            <a:avLst/>
          </a:prstGeom>
        </p:spPr>
        <p:txBody>
          <a:bodyPr wrap="square" lIns="0" tIns="0" rIns="0" bIns="0" rtlCol="0" anchor="t">
            <a:spAutoFit/>
          </a:bodyPr>
          <a:lstStyle/>
          <a:p>
            <a:pPr algn="ctr">
              <a:lnSpc>
                <a:spcPts val="4620"/>
              </a:lnSpc>
              <a:spcBef>
                <a:spcPct val="0"/>
              </a:spcBef>
            </a:pPr>
            <a:r>
              <a:rPr lang="en-US" sz="4200" dirty="0">
                <a:solidFill>
                  <a:srgbClr val="00B050"/>
                </a:solidFill>
                <a:latin typeface="Glacial Indifference Bold Italics"/>
              </a:rPr>
              <a:t>Government</a:t>
            </a:r>
          </a:p>
        </p:txBody>
      </p:sp>
      <p:pic>
        <p:nvPicPr>
          <p:cNvPr id="8194" name="Picture 2" descr="Philippine PNG and vectors for Free Download- DLPNG.com">
            <a:extLst>
              <a:ext uri="{FF2B5EF4-FFF2-40B4-BE49-F238E27FC236}">
                <a16:creationId xmlns:a16="http://schemas.microsoft.com/office/drawing/2014/main" id="{025DE87A-6E0C-466C-808D-E9F5FDDA62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5337" y="1206719"/>
            <a:ext cx="2289399" cy="193307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C95FE78-BDF5-4457-85ED-CBEA0518313C}"/>
              </a:ext>
            </a:extLst>
          </p:cNvPr>
          <p:cNvSpPr txBox="1"/>
          <p:nvPr/>
        </p:nvSpPr>
        <p:spPr>
          <a:xfrm>
            <a:off x="1690687" y="3695700"/>
            <a:ext cx="14297025" cy="4616648"/>
          </a:xfrm>
          <a:prstGeom prst="rect">
            <a:avLst/>
          </a:prstGeom>
        </p:spPr>
        <p:txBody>
          <a:bodyPr wrap="square" lIns="0" tIns="0" rIns="0" bIns="0" rtlCol="0" anchor="t">
            <a:spAutoFit/>
          </a:bodyPr>
          <a:lstStyle/>
          <a:p>
            <a:pPr marL="766762" lvl="1" indent="-514350">
              <a:lnSpc>
                <a:spcPts val="3978"/>
              </a:lnSpc>
              <a:buFont typeface="+mj-lt"/>
              <a:buAutoNum type="arabicPeriod"/>
            </a:pPr>
            <a:r>
              <a:rPr lang="en-US" sz="3400" spc="3" dirty="0">
                <a:solidFill>
                  <a:srgbClr val="000000"/>
                </a:solidFill>
                <a:latin typeface="Ubuntu"/>
              </a:rPr>
              <a:t>Include nutrition actions with corresponding budget in annual investment plan for 2021 and onwards aligned with the PPAN</a:t>
            </a:r>
          </a:p>
          <a:p>
            <a:pPr marL="766762" lvl="1" indent="-514350">
              <a:lnSpc>
                <a:spcPts val="3978"/>
              </a:lnSpc>
              <a:buFont typeface="+mj-lt"/>
              <a:buAutoNum type="arabicPeriod"/>
            </a:pPr>
            <a:r>
              <a:rPr lang="en-US" sz="3400" spc="3" dirty="0">
                <a:solidFill>
                  <a:srgbClr val="000000"/>
                </a:solidFill>
                <a:latin typeface="Ubuntu"/>
              </a:rPr>
              <a:t>Update sectoral programs to have an impact on nutrition including:</a:t>
            </a:r>
          </a:p>
          <a:p>
            <a:pPr marL="1223962" lvl="2" indent="-514350">
              <a:lnSpc>
                <a:spcPts val="3978"/>
              </a:lnSpc>
              <a:buFont typeface="Arial" panose="020B0604020202020204" pitchFamily="34" charset="0"/>
              <a:buChar char="•"/>
            </a:pPr>
            <a:r>
              <a:rPr lang="en-US" sz="3400" spc="3" dirty="0">
                <a:solidFill>
                  <a:srgbClr val="000000"/>
                </a:solidFill>
                <a:latin typeface="Ubuntu"/>
              </a:rPr>
              <a:t>The </a:t>
            </a:r>
            <a:r>
              <a:rPr lang="en-US" sz="3400" spc="3" dirty="0" err="1">
                <a:solidFill>
                  <a:srgbClr val="000000"/>
                </a:solidFill>
                <a:latin typeface="Ubuntu"/>
              </a:rPr>
              <a:t>Pantawid</a:t>
            </a:r>
            <a:r>
              <a:rPr lang="en-US" sz="3400" spc="3" dirty="0">
                <a:solidFill>
                  <a:srgbClr val="000000"/>
                </a:solidFill>
                <a:latin typeface="Ubuntu"/>
              </a:rPr>
              <a:t> </a:t>
            </a:r>
            <a:r>
              <a:rPr lang="en-US" sz="3400" spc="3" dirty="0" err="1">
                <a:solidFill>
                  <a:srgbClr val="000000"/>
                </a:solidFill>
                <a:latin typeface="Ubuntu"/>
              </a:rPr>
              <a:t>Pamilya</a:t>
            </a:r>
            <a:r>
              <a:rPr lang="en-US" sz="3400" spc="3" dirty="0">
                <a:solidFill>
                  <a:srgbClr val="000000"/>
                </a:solidFill>
                <a:latin typeface="Ubuntu"/>
              </a:rPr>
              <a:t> Pilipino Program </a:t>
            </a:r>
          </a:p>
          <a:p>
            <a:pPr marL="1223962" lvl="2" indent="-514350">
              <a:lnSpc>
                <a:spcPts val="3978"/>
              </a:lnSpc>
              <a:buFont typeface="Arial" panose="020B0604020202020204" pitchFamily="34" charset="0"/>
              <a:buChar char="•"/>
            </a:pPr>
            <a:r>
              <a:rPr lang="en-US" sz="3400" spc="3" dirty="0">
                <a:solidFill>
                  <a:srgbClr val="000000"/>
                </a:solidFill>
                <a:latin typeface="Ubuntu"/>
              </a:rPr>
              <a:t>The Family Development Sessions</a:t>
            </a:r>
          </a:p>
          <a:p>
            <a:pPr marL="1223962" lvl="2" indent="-514350">
              <a:lnSpc>
                <a:spcPts val="3978"/>
              </a:lnSpc>
              <a:buFont typeface="Arial" panose="020B0604020202020204" pitchFamily="34" charset="0"/>
              <a:buChar char="•"/>
            </a:pPr>
            <a:r>
              <a:rPr lang="en-US" sz="3400" spc="3" dirty="0">
                <a:solidFill>
                  <a:srgbClr val="000000"/>
                </a:solidFill>
                <a:latin typeface="Ubuntu"/>
              </a:rPr>
              <a:t>Agriculture sector to improve farmers’ incomes to improve their access to nutritious food and support the establishment of food gardens </a:t>
            </a:r>
          </a:p>
          <a:p>
            <a:pPr marL="1223962" lvl="2" indent="-514350">
              <a:lnSpc>
                <a:spcPts val="3978"/>
              </a:lnSpc>
              <a:buFont typeface="Arial" panose="020B0604020202020204" pitchFamily="34" charset="0"/>
              <a:buChar char="•"/>
            </a:pPr>
            <a:endParaRPr lang="en-US" sz="3400" spc="3" dirty="0">
              <a:solidFill>
                <a:srgbClr val="000000"/>
              </a:solidFill>
              <a:latin typeface="Ubuntu"/>
            </a:endParaRPr>
          </a:p>
        </p:txBody>
      </p:sp>
      <p:sp>
        <p:nvSpPr>
          <p:cNvPr id="4" name="Slide Number Placeholder 3">
            <a:extLst>
              <a:ext uri="{FF2B5EF4-FFF2-40B4-BE49-F238E27FC236}">
                <a16:creationId xmlns:a16="http://schemas.microsoft.com/office/drawing/2014/main" id="{44AF7D75-AB2C-491F-8821-9F50343E4B57}"/>
              </a:ext>
            </a:extLst>
          </p:cNvPr>
          <p:cNvSpPr>
            <a:spLocks noGrp="1"/>
          </p:cNvSpPr>
          <p:nvPr>
            <p:ph type="sldNum" sz="quarter" idx="12"/>
          </p:nvPr>
        </p:nvSpPr>
        <p:spPr/>
        <p:txBody>
          <a:bodyPr/>
          <a:lstStyle/>
          <a:p>
            <a:fld id="{B6F15528-21DE-4FAA-801E-634DDDAF4B2B}" type="slidenum">
              <a:rPr lang="en-US" smtClean="0"/>
              <a:pPr/>
              <a:t>39</a:t>
            </a:fld>
            <a:endParaRPr lang="en-US"/>
          </a:p>
        </p:txBody>
      </p:sp>
      <p:pic>
        <p:nvPicPr>
          <p:cNvPr id="7" name="Picture 6">
            <a:extLst>
              <a:ext uri="{FF2B5EF4-FFF2-40B4-BE49-F238E27FC236}">
                <a16:creationId xmlns:a16="http://schemas.microsoft.com/office/drawing/2014/main" id="{DE11259A-CCBD-47A0-B096-C2E244E2AB76}"/>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1309" y="8194431"/>
            <a:ext cx="2176463" cy="2092569"/>
          </a:xfrm>
          <a:prstGeom prst="rect">
            <a:avLst/>
          </a:prstGeom>
          <a:noFill/>
          <a:ln>
            <a:noFill/>
          </a:ln>
        </p:spPr>
      </p:pic>
    </p:spTree>
    <p:extLst>
      <p:ext uri="{BB962C8B-B14F-4D97-AF65-F5344CB8AC3E}">
        <p14:creationId xmlns:p14="http://schemas.microsoft.com/office/powerpoint/2010/main" val="2094439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79245A0-EF2A-46FE-AC09-8CD34B19728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8283427"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3">
            <a:extLst>
              <a:ext uri="{FF2B5EF4-FFF2-40B4-BE49-F238E27FC236}">
                <a16:creationId xmlns:a16="http://schemas.microsoft.com/office/drawing/2014/main" id="{CDF25D24-8AFD-4CB9-AC3F-5CD92E79933C}"/>
              </a:ext>
            </a:extLst>
          </p:cNvPr>
          <p:cNvSpPr txBox="1"/>
          <p:nvPr/>
        </p:nvSpPr>
        <p:spPr>
          <a:xfrm>
            <a:off x="2590801" y="331222"/>
            <a:ext cx="11164652" cy="2232129"/>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7800" kern="1200" dirty="0">
                <a:solidFill>
                  <a:schemeClr val="tx1"/>
                </a:solidFill>
                <a:latin typeface="+mj-lt"/>
                <a:ea typeface="+mj-ea"/>
                <a:cs typeface="+mj-cs"/>
              </a:rPr>
              <a:t>TRUE or FALSE?</a:t>
            </a:r>
          </a:p>
        </p:txBody>
      </p:sp>
      <p:pic>
        <p:nvPicPr>
          <p:cNvPr id="9" name="Picture 8">
            <a:extLst>
              <a:ext uri="{FF2B5EF4-FFF2-40B4-BE49-F238E27FC236}">
                <a16:creationId xmlns:a16="http://schemas.microsoft.com/office/drawing/2014/main" id="{EBF33022-1EC4-4F66-A5C1-C888B307EA2D}"/>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12000"/>
                    </a14:imgEffect>
                  </a14:imgLayer>
                </a14:imgProps>
              </a:ext>
              <a:ext uri="{28A0092B-C50C-407E-A947-70E740481C1C}">
                <a14:useLocalDpi xmlns:a14="http://schemas.microsoft.com/office/drawing/2010/main" val="0"/>
              </a:ext>
            </a:extLst>
          </a:blip>
          <a:srcRect r="-1" b="6009"/>
          <a:stretch/>
        </p:blipFill>
        <p:spPr>
          <a:xfrm>
            <a:off x="4020884" y="3206241"/>
            <a:ext cx="10241655" cy="6425502"/>
          </a:xfrm>
          <a:prstGeom prst="rect">
            <a:avLst/>
          </a:prstGeom>
          <a:solidFill>
            <a:srgbClr val="FFFFFF">
              <a:shade val="85000"/>
            </a:srgbClr>
          </a:solidFill>
          <a:scene3d>
            <a:camera prst="orthographicFront"/>
            <a:lightRig rig="twoPt" dir="t">
              <a:rot lat="0" lon="0" rev="7800000"/>
            </a:lightRig>
          </a:scene3d>
          <a:sp3d contourW="6350">
            <a:bevelT w="50800" h="16510"/>
            <a:contourClr>
              <a:srgbClr val="C0C0C0"/>
            </a:contourClr>
          </a:sp3d>
        </p:spPr>
      </p:pic>
      <p:sp>
        <p:nvSpPr>
          <p:cNvPr id="2" name="Slide Number Placeholder 1">
            <a:extLst>
              <a:ext uri="{FF2B5EF4-FFF2-40B4-BE49-F238E27FC236}">
                <a16:creationId xmlns:a16="http://schemas.microsoft.com/office/drawing/2014/main" id="{97085F3A-D850-4A2C-9991-BF405C5D692A}"/>
              </a:ext>
            </a:extLst>
          </p:cNvPr>
          <p:cNvSpPr>
            <a:spLocks noGrp="1"/>
          </p:cNvSpPr>
          <p:nvPr>
            <p:ph type="sldNum" sz="quarter" idx="12"/>
          </p:nvPr>
        </p:nvSpPr>
        <p:spPr>
          <a:xfrm>
            <a:off x="12915900" y="9534525"/>
            <a:ext cx="4114800" cy="547687"/>
          </a:xfrm>
        </p:spPr>
        <p:txBody>
          <a:bodyPr vert="horz" lIns="91440" tIns="45720" rIns="91440" bIns="45720" rtlCol="0" anchor="ctr">
            <a:normAutofit/>
          </a:bodyPr>
          <a:lstStyle/>
          <a:p>
            <a:pPr>
              <a:spcAft>
                <a:spcPts val="600"/>
              </a:spcAft>
            </a:pPr>
            <a:fld id="{B6F15528-21DE-4FAA-801E-634DDDAF4B2B}" type="slidenum">
              <a:rPr lang="en-US" smtClean="0"/>
              <a:pPr>
                <a:spcAft>
                  <a:spcPts val="600"/>
                </a:spcAft>
              </a:pPr>
              <a:t>4</a:t>
            </a:fld>
            <a:endParaRPr lang="en-US"/>
          </a:p>
        </p:txBody>
      </p:sp>
      <p:sp>
        <p:nvSpPr>
          <p:cNvPr id="11" name="TextBox 16">
            <a:extLst>
              <a:ext uri="{FF2B5EF4-FFF2-40B4-BE49-F238E27FC236}">
                <a16:creationId xmlns:a16="http://schemas.microsoft.com/office/drawing/2014/main" id="{26E8586C-EEE6-4EC4-93BC-000249718465}"/>
              </a:ext>
            </a:extLst>
          </p:cNvPr>
          <p:cNvSpPr txBox="1"/>
          <p:nvPr/>
        </p:nvSpPr>
        <p:spPr>
          <a:xfrm>
            <a:off x="2622578" y="1056368"/>
            <a:ext cx="15395070" cy="299497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800" spc="-345" dirty="0" err="1">
                <a:latin typeface="Ubuntu" panose="020B0604020202020204" charset="0"/>
                <a:ea typeface="+mj-ea"/>
                <a:cs typeface="+mj-cs"/>
              </a:rPr>
              <a:t>Batang</a:t>
            </a:r>
            <a:r>
              <a:rPr lang="en-US" sz="4800" spc="-345" dirty="0">
                <a:latin typeface="Ubuntu" panose="020B0604020202020204" charset="0"/>
                <a:ea typeface="+mj-ea"/>
                <a:cs typeface="+mj-cs"/>
              </a:rPr>
              <a:t> </a:t>
            </a:r>
            <a:r>
              <a:rPr lang="en-US" sz="4800" spc="-345" dirty="0" err="1">
                <a:latin typeface="Ubuntu" panose="020B0604020202020204" charset="0"/>
                <a:ea typeface="+mj-ea"/>
                <a:cs typeface="+mj-cs"/>
              </a:rPr>
              <a:t>Pinoys</a:t>
            </a:r>
            <a:r>
              <a:rPr lang="en-US" sz="4800" spc="-345" dirty="0">
                <a:latin typeface="Ubuntu" panose="020B0604020202020204" charset="0"/>
                <a:ea typeface="+mj-ea"/>
                <a:cs typeface="+mj-cs"/>
              </a:rPr>
              <a:t> are short because  </a:t>
            </a:r>
            <a:r>
              <a:rPr lang="en-US" sz="4800" spc="-345" dirty="0" err="1">
                <a:latin typeface="Ubuntu" panose="020B0604020202020204" charset="0"/>
                <a:ea typeface="+mj-ea"/>
                <a:cs typeface="+mj-cs"/>
              </a:rPr>
              <a:t>Pinoys</a:t>
            </a:r>
            <a:r>
              <a:rPr lang="en-US" sz="4800" spc="-345" dirty="0">
                <a:latin typeface="Ubuntu" panose="020B0604020202020204" charset="0"/>
                <a:ea typeface="+mj-ea"/>
                <a:cs typeface="+mj-cs"/>
              </a:rPr>
              <a:t> are naturally short?</a:t>
            </a:r>
          </a:p>
        </p:txBody>
      </p:sp>
      <p:sp>
        <p:nvSpPr>
          <p:cNvPr id="10" name="Rectangle 9">
            <a:extLst>
              <a:ext uri="{FF2B5EF4-FFF2-40B4-BE49-F238E27FC236}">
                <a16:creationId xmlns:a16="http://schemas.microsoft.com/office/drawing/2014/main" id="{21835E0F-F04D-4BA0-85A5-E208D491BA4F}"/>
              </a:ext>
            </a:extLst>
          </p:cNvPr>
          <p:cNvSpPr/>
          <p:nvPr/>
        </p:nvSpPr>
        <p:spPr>
          <a:xfrm>
            <a:off x="762000" y="8736568"/>
            <a:ext cx="5541902" cy="369332"/>
          </a:xfrm>
          <a:prstGeom prst="rect">
            <a:avLst/>
          </a:prstGeom>
        </p:spPr>
        <p:txBody>
          <a:bodyPr wrap="none">
            <a:spAutoFit/>
          </a:bodyPr>
          <a:lstStyle/>
          <a:p>
            <a:pPr>
              <a:spcAft>
                <a:spcPts val="600"/>
              </a:spcAft>
            </a:pPr>
            <a:r>
              <a:rPr lang="en-US" i="1" dirty="0">
                <a:solidFill>
                  <a:schemeClr val="bg1"/>
                </a:solidFill>
                <a:latin typeface="Ubuntu" panose="020B0604020202020204" charset="0"/>
              </a:rPr>
              <a:t>Source: UNICEF Philippines/2019/Shehzad </a:t>
            </a:r>
            <a:r>
              <a:rPr lang="en-US" i="1" dirty="0" err="1">
                <a:solidFill>
                  <a:schemeClr val="bg1"/>
                </a:solidFill>
                <a:latin typeface="Ubuntu" panose="020B0604020202020204" charset="0"/>
              </a:rPr>
              <a:t>Noorani</a:t>
            </a:r>
            <a:endParaRPr lang="en-US" sz="2000" i="1" dirty="0">
              <a:solidFill>
                <a:schemeClr val="bg1"/>
              </a:solidFill>
              <a:latin typeface="Ubuntu" panose="020B0604020202020204" charset="0"/>
            </a:endParaRPr>
          </a:p>
        </p:txBody>
      </p:sp>
      <p:pic>
        <p:nvPicPr>
          <p:cNvPr id="13" name="Picture 12">
            <a:extLst>
              <a:ext uri="{FF2B5EF4-FFF2-40B4-BE49-F238E27FC236}">
                <a16:creationId xmlns:a16="http://schemas.microsoft.com/office/drawing/2014/main" id="{31164BB9-56CB-4DE2-9661-47AA43AAFF05}"/>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1309" y="8194431"/>
            <a:ext cx="2176463" cy="2092569"/>
          </a:xfrm>
          <a:prstGeom prst="rect">
            <a:avLst/>
          </a:prstGeom>
          <a:noFill/>
          <a:ln>
            <a:noFill/>
          </a:ln>
        </p:spPr>
      </p:pic>
    </p:spTree>
    <p:extLst>
      <p:ext uri="{BB962C8B-B14F-4D97-AF65-F5344CB8AC3E}">
        <p14:creationId xmlns:p14="http://schemas.microsoft.com/office/powerpoint/2010/main" val="13671846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B56FB21F-D70E-412D-9911-8E120386F5D5}"/>
              </a:ext>
            </a:extLst>
          </p:cNvPr>
          <p:cNvSpPr txBox="1"/>
          <p:nvPr/>
        </p:nvSpPr>
        <p:spPr>
          <a:xfrm>
            <a:off x="4896491" y="1736899"/>
            <a:ext cx="14619292" cy="872719"/>
          </a:xfrm>
          <a:prstGeom prst="rect">
            <a:avLst/>
          </a:prstGeom>
        </p:spPr>
        <p:txBody>
          <a:bodyPr lIns="0" tIns="0" rIns="0" bIns="0" rtlCol="0" anchor="t">
            <a:spAutoFit/>
          </a:bodyPr>
          <a:lstStyle/>
          <a:p>
            <a:pPr algn="l">
              <a:lnSpc>
                <a:spcPts val="6412"/>
              </a:lnSpc>
            </a:pPr>
            <a:r>
              <a:rPr lang="en-US" sz="6749" spc="-337" dirty="0">
                <a:solidFill>
                  <a:srgbClr val="8A7D63"/>
                </a:solidFill>
                <a:latin typeface="Glacial Indifference Bold"/>
              </a:rPr>
              <a:t>Actions to prevent stunting</a:t>
            </a:r>
          </a:p>
        </p:txBody>
      </p:sp>
      <p:sp>
        <p:nvSpPr>
          <p:cNvPr id="3" name="TextBox 4">
            <a:extLst>
              <a:ext uri="{FF2B5EF4-FFF2-40B4-BE49-F238E27FC236}">
                <a16:creationId xmlns:a16="http://schemas.microsoft.com/office/drawing/2014/main" id="{094EEBD5-F910-40C1-A1F8-87C57743D1DE}"/>
              </a:ext>
            </a:extLst>
          </p:cNvPr>
          <p:cNvSpPr txBox="1"/>
          <p:nvPr/>
        </p:nvSpPr>
        <p:spPr>
          <a:xfrm>
            <a:off x="3200400" y="2745181"/>
            <a:ext cx="6477000" cy="589905"/>
          </a:xfrm>
          <a:prstGeom prst="rect">
            <a:avLst/>
          </a:prstGeom>
        </p:spPr>
        <p:txBody>
          <a:bodyPr wrap="square" lIns="0" tIns="0" rIns="0" bIns="0" rtlCol="0" anchor="t">
            <a:spAutoFit/>
          </a:bodyPr>
          <a:lstStyle/>
          <a:p>
            <a:pPr algn="ctr">
              <a:lnSpc>
                <a:spcPts val="4620"/>
              </a:lnSpc>
              <a:spcBef>
                <a:spcPct val="0"/>
              </a:spcBef>
            </a:pPr>
            <a:r>
              <a:rPr lang="en-US" sz="4200" dirty="0">
                <a:solidFill>
                  <a:srgbClr val="00B050"/>
                </a:solidFill>
                <a:latin typeface="Glacial Indifference Bold Italics"/>
              </a:rPr>
              <a:t>Government</a:t>
            </a:r>
          </a:p>
        </p:txBody>
      </p:sp>
      <p:pic>
        <p:nvPicPr>
          <p:cNvPr id="8194" name="Picture 2" descr="Philippine PNG and vectors for Free Download- DLPNG.com">
            <a:extLst>
              <a:ext uri="{FF2B5EF4-FFF2-40B4-BE49-F238E27FC236}">
                <a16:creationId xmlns:a16="http://schemas.microsoft.com/office/drawing/2014/main" id="{025DE87A-6E0C-466C-808D-E9F5FDDA62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5337" y="1206719"/>
            <a:ext cx="2289399" cy="193307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C95FE78-BDF5-4457-85ED-CBEA0518313C}"/>
              </a:ext>
            </a:extLst>
          </p:cNvPr>
          <p:cNvSpPr txBox="1"/>
          <p:nvPr/>
        </p:nvSpPr>
        <p:spPr>
          <a:xfrm>
            <a:off x="1690687" y="3695700"/>
            <a:ext cx="14297025" cy="4616648"/>
          </a:xfrm>
          <a:prstGeom prst="rect">
            <a:avLst/>
          </a:prstGeom>
        </p:spPr>
        <p:txBody>
          <a:bodyPr wrap="square" lIns="0" tIns="0" rIns="0" bIns="0" rtlCol="0" anchor="t">
            <a:spAutoFit/>
          </a:bodyPr>
          <a:lstStyle/>
          <a:p>
            <a:pPr marL="766762" lvl="1" indent="-514350">
              <a:lnSpc>
                <a:spcPts val="3978"/>
              </a:lnSpc>
              <a:buFont typeface="+mj-lt"/>
              <a:buAutoNum type="arabicPeriod" startAt="3"/>
            </a:pPr>
            <a:r>
              <a:rPr lang="en-US" sz="3400" spc="3" dirty="0">
                <a:solidFill>
                  <a:srgbClr val="000000"/>
                </a:solidFill>
                <a:latin typeface="Ubuntu"/>
              </a:rPr>
              <a:t>Improve access and delivery of maternal and child health and nutrition interventions by scaling-up the First 1000 Days strategy as provided in Republic Act 11148 (</a:t>
            </a:r>
            <a:r>
              <a:rPr lang="en-US" sz="3400" spc="3" dirty="0" err="1">
                <a:solidFill>
                  <a:srgbClr val="000000"/>
                </a:solidFill>
                <a:latin typeface="Ubuntu"/>
              </a:rPr>
              <a:t>Kalusugan</a:t>
            </a:r>
            <a:r>
              <a:rPr lang="en-US" sz="3400" spc="3" dirty="0">
                <a:solidFill>
                  <a:srgbClr val="000000"/>
                </a:solidFill>
                <a:latin typeface="Ubuntu"/>
              </a:rPr>
              <a:t> at </a:t>
            </a:r>
            <a:r>
              <a:rPr lang="en-US" sz="3400" spc="3" dirty="0" err="1">
                <a:solidFill>
                  <a:srgbClr val="000000"/>
                </a:solidFill>
                <a:latin typeface="Ubuntu"/>
              </a:rPr>
              <a:t>Nutrisyon</a:t>
            </a:r>
            <a:r>
              <a:rPr lang="en-US" sz="3400" spc="3" dirty="0">
                <a:solidFill>
                  <a:srgbClr val="000000"/>
                </a:solidFill>
                <a:latin typeface="Ubuntu"/>
              </a:rPr>
              <a:t> ng Mag-</a:t>
            </a:r>
            <a:r>
              <a:rPr lang="en-US" sz="3400" spc="3" dirty="0" err="1">
                <a:solidFill>
                  <a:srgbClr val="000000"/>
                </a:solidFill>
                <a:latin typeface="Ubuntu"/>
              </a:rPr>
              <a:t>Nanay</a:t>
            </a:r>
            <a:r>
              <a:rPr lang="en-US" sz="3400" spc="3" dirty="0">
                <a:solidFill>
                  <a:srgbClr val="000000"/>
                </a:solidFill>
                <a:latin typeface="Ubuntu"/>
              </a:rPr>
              <a:t> Act)</a:t>
            </a:r>
          </a:p>
          <a:p>
            <a:pPr marL="766762" lvl="1" indent="-514350">
              <a:lnSpc>
                <a:spcPts val="3978"/>
              </a:lnSpc>
              <a:buFont typeface="+mj-lt"/>
              <a:buAutoNum type="arabicPeriod" startAt="3"/>
            </a:pPr>
            <a:r>
              <a:rPr lang="en-US" sz="3400" spc="3" dirty="0">
                <a:solidFill>
                  <a:srgbClr val="000000"/>
                </a:solidFill>
                <a:latin typeface="Ubuntu"/>
              </a:rPr>
              <a:t>Use the Operation </a:t>
            </a:r>
            <a:r>
              <a:rPr lang="en-US" sz="3400" spc="3" dirty="0" err="1">
                <a:solidFill>
                  <a:srgbClr val="000000"/>
                </a:solidFill>
                <a:latin typeface="Ubuntu"/>
              </a:rPr>
              <a:t>Timbang</a:t>
            </a:r>
            <a:r>
              <a:rPr lang="en-US" sz="3400" spc="3" dirty="0">
                <a:solidFill>
                  <a:srgbClr val="000000"/>
                </a:solidFill>
                <a:latin typeface="Ubuntu"/>
              </a:rPr>
              <a:t> Plus results to determine children 0-23 months old with growth faltering for interventions such as dietary supplementation; conduct screening of pregnant women for nutrition risk and provide dietary supplementation in the third trimester</a:t>
            </a:r>
          </a:p>
        </p:txBody>
      </p:sp>
      <p:sp>
        <p:nvSpPr>
          <p:cNvPr id="4" name="Slide Number Placeholder 3">
            <a:extLst>
              <a:ext uri="{FF2B5EF4-FFF2-40B4-BE49-F238E27FC236}">
                <a16:creationId xmlns:a16="http://schemas.microsoft.com/office/drawing/2014/main" id="{17CBF5D7-867C-4436-8BF4-13B9901E1EEB}"/>
              </a:ext>
            </a:extLst>
          </p:cNvPr>
          <p:cNvSpPr>
            <a:spLocks noGrp="1"/>
          </p:cNvSpPr>
          <p:nvPr>
            <p:ph type="sldNum" sz="quarter" idx="12"/>
          </p:nvPr>
        </p:nvSpPr>
        <p:spPr/>
        <p:txBody>
          <a:bodyPr/>
          <a:lstStyle/>
          <a:p>
            <a:fld id="{B6F15528-21DE-4FAA-801E-634DDDAF4B2B}" type="slidenum">
              <a:rPr lang="en-US" smtClean="0"/>
              <a:pPr/>
              <a:t>40</a:t>
            </a:fld>
            <a:endParaRPr lang="en-US"/>
          </a:p>
        </p:txBody>
      </p:sp>
      <p:pic>
        <p:nvPicPr>
          <p:cNvPr id="7" name="Picture 6">
            <a:extLst>
              <a:ext uri="{FF2B5EF4-FFF2-40B4-BE49-F238E27FC236}">
                <a16:creationId xmlns:a16="http://schemas.microsoft.com/office/drawing/2014/main" id="{2F8BA156-F552-4D76-8ED2-BD6BEE606E0B}"/>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1309" y="8194431"/>
            <a:ext cx="2176463" cy="2092569"/>
          </a:xfrm>
          <a:prstGeom prst="rect">
            <a:avLst/>
          </a:prstGeom>
          <a:noFill/>
          <a:ln>
            <a:noFill/>
          </a:ln>
        </p:spPr>
      </p:pic>
    </p:spTree>
    <p:extLst>
      <p:ext uri="{BB962C8B-B14F-4D97-AF65-F5344CB8AC3E}">
        <p14:creationId xmlns:p14="http://schemas.microsoft.com/office/powerpoint/2010/main" val="28344082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FilmGrain/>
                    </a14:imgEffect>
                    <a14:imgEffect>
                      <a14:brightnessContrast bright="40000" contrast="20000"/>
                    </a14:imgEffect>
                  </a14:imgLayer>
                </a14:imgProps>
              </a:ext>
            </a:extLst>
          </a:blip>
          <a:srcRect/>
          <a:stretch>
            <a:fillRect/>
          </a:stretch>
        </p:blipFill>
        <p:spPr>
          <a:xfrm>
            <a:off x="1828800" y="885247"/>
            <a:ext cx="2576021" cy="2576021"/>
          </a:xfrm>
          <a:prstGeom prst="rect">
            <a:avLst/>
          </a:prstGeom>
        </p:spPr>
      </p:pic>
      <p:sp>
        <p:nvSpPr>
          <p:cNvPr id="3" name="TextBox 3"/>
          <p:cNvSpPr txBox="1"/>
          <p:nvPr/>
        </p:nvSpPr>
        <p:spPr>
          <a:xfrm>
            <a:off x="4896491" y="1736899"/>
            <a:ext cx="14619292" cy="872719"/>
          </a:xfrm>
          <a:prstGeom prst="rect">
            <a:avLst/>
          </a:prstGeom>
        </p:spPr>
        <p:txBody>
          <a:bodyPr lIns="0" tIns="0" rIns="0" bIns="0" rtlCol="0" anchor="t">
            <a:spAutoFit/>
          </a:bodyPr>
          <a:lstStyle/>
          <a:p>
            <a:pPr algn="l">
              <a:lnSpc>
                <a:spcPts val="6412"/>
              </a:lnSpc>
            </a:pPr>
            <a:r>
              <a:rPr lang="en-US" sz="6749" spc="-337" dirty="0">
                <a:solidFill>
                  <a:srgbClr val="8A7D63"/>
                </a:solidFill>
                <a:latin typeface="Glacial Indifference Bold"/>
              </a:rPr>
              <a:t>Actions to prevent stunting</a:t>
            </a:r>
          </a:p>
        </p:txBody>
      </p:sp>
      <p:sp>
        <p:nvSpPr>
          <p:cNvPr id="4" name="TextBox 4"/>
          <p:cNvSpPr txBox="1"/>
          <p:nvPr/>
        </p:nvSpPr>
        <p:spPr>
          <a:xfrm>
            <a:off x="4648200" y="2638193"/>
            <a:ext cx="3028310" cy="589905"/>
          </a:xfrm>
          <a:prstGeom prst="rect">
            <a:avLst/>
          </a:prstGeom>
        </p:spPr>
        <p:txBody>
          <a:bodyPr wrap="square" lIns="0" tIns="0" rIns="0" bIns="0" rtlCol="0" anchor="t">
            <a:spAutoFit/>
          </a:bodyPr>
          <a:lstStyle/>
          <a:p>
            <a:pPr algn="ctr">
              <a:lnSpc>
                <a:spcPts val="4620"/>
              </a:lnSpc>
              <a:spcBef>
                <a:spcPct val="0"/>
              </a:spcBef>
            </a:pPr>
            <a:r>
              <a:rPr lang="en-US" sz="4200" dirty="0">
                <a:solidFill>
                  <a:schemeClr val="accent1">
                    <a:lumMod val="75000"/>
                  </a:schemeClr>
                </a:solidFill>
                <a:latin typeface="Glacial Indifference Bold Italics"/>
              </a:rPr>
              <a:t>Academe</a:t>
            </a:r>
          </a:p>
        </p:txBody>
      </p:sp>
      <p:sp>
        <p:nvSpPr>
          <p:cNvPr id="5" name="TextBox 5"/>
          <p:cNvSpPr txBox="1"/>
          <p:nvPr/>
        </p:nvSpPr>
        <p:spPr>
          <a:xfrm>
            <a:off x="1600200" y="4080018"/>
            <a:ext cx="15011400" cy="3662541"/>
          </a:xfrm>
          <a:prstGeom prst="rect">
            <a:avLst/>
          </a:prstGeom>
        </p:spPr>
        <p:txBody>
          <a:bodyPr wrap="square" lIns="0" tIns="0" rIns="0" bIns="0" rtlCol="0" anchor="t">
            <a:spAutoFit/>
          </a:bodyPr>
          <a:lstStyle/>
          <a:p>
            <a:pPr marL="1143000" lvl="1" indent="-846138">
              <a:buFont typeface="+mj-lt"/>
              <a:buAutoNum type="arabicPeriod"/>
            </a:pPr>
            <a:r>
              <a:rPr lang="en-US" sz="3400" spc="3" dirty="0">
                <a:solidFill>
                  <a:srgbClr val="000000"/>
                </a:solidFill>
                <a:latin typeface="Ubuntu"/>
              </a:rPr>
              <a:t>Conduct webinars, online fora and other activities to increase awareness on stunting prevention</a:t>
            </a:r>
          </a:p>
          <a:p>
            <a:pPr marL="1143000" lvl="1" indent="-846138">
              <a:buFont typeface="+mj-lt"/>
              <a:buAutoNum type="arabicPeriod"/>
            </a:pPr>
            <a:r>
              <a:rPr lang="en-US" sz="3400" spc="3" dirty="0">
                <a:solidFill>
                  <a:srgbClr val="000000"/>
                </a:solidFill>
                <a:latin typeface="Ubuntu"/>
              </a:rPr>
              <a:t>Increase engagement of students through online modules and quizzes</a:t>
            </a:r>
          </a:p>
          <a:p>
            <a:pPr marL="1143000" lvl="1" indent="-846138">
              <a:buFont typeface="+mj-lt"/>
              <a:buAutoNum type="arabicPeriod"/>
            </a:pPr>
            <a:r>
              <a:rPr lang="en-US" sz="3400" spc="3" dirty="0">
                <a:solidFill>
                  <a:srgbClr val="000000"/>
                </a:solidFill>
                <a:latin typeface="Ubuntu"/>
              </a:rPr>
              <a:t>Conduct online video-making, poster-making, slogan-making competitions to encourage participation of students</a:t>
            </a:r>
          </a:p>
          <a:p>
            <a:pPr marL="1143000" lvl="1" indent="-846138">
              <a:buFont typeface="+mj-lt"/>
              <a:buAutoNum type="arabicPeriod"/>
            </a:pPr>
            <a:r>
              <a:rPr lang="en-US" sz="3400" spc="3" dirty="0">
                <a:solidFill>
                  <a:srgbClr val="000000"/>
                </a:solidFill>
                <a:latin typeface="Ubuntu"/>
              </a:rPr>
              <a:t>Mobilize school-based organizations to launch their own initiatives</a:t>
            </a:r>
          </a:p>
          <a:p>
            <a:pPr marL="1143000" lvl="1" indent="-846138">
              <a:buFont typeface="+mj-lt"/>
              <a:buAutoNum type="arabicPeriod"/>
            </a:pPr>
            <a:r>
              <a:rPr lang="en-US" sz="3400" spc="3" dirty="0">
                <a:solidFill>
                  <a:srgbClr val="000000"/>
                </a:solidFill>
                <a:latin typeface="Ubuntu"/>
              </a:rPr>
              <a:t>Explore scientific researches related to stunting</a:t>
            </a:r>
          </a:p>
        </p:txBody>
      </p:sp>
      <p:sp>
        <p:nvSpPr>
          <p:cNvPr id="6" name="Slide Number Placeholder 5">
            <a:extLst>
              <a:ext uri="{FF2B5EF4-FFF2-40B4-BE49-F238E27FC236}">
                <a16:creationId xmlns:a16="http://schemas.microsoft.com/office/drawing/2014/main" id="{7E0BAEAD-19AE-4C55-8F8C-E52CBC58ADAF}"/>
              </a:ext>
            </a:extLst>
          </p:cNvPr>
          <p:cNvSpPr>
            <a:spLocks noGrp="1"/>
          </p:cNvSpPr>
          <p:nvPr>
            <p:ph type="sldNum" sz="quarter" idx="12"/>
          </p:nvPr>
        </p:nvSpPr>
        <p:spPr/>
        <p:txBody>
          <a:bodyPr/>
          <a:lstStyle/>
          <a:p>
            <a:fld id="{B6F15528-21DE-4FAA-801E-634DDDAF4B2B}" type="slidenum">
              <a:rPr lang="en-US" smtClean="0"/>
              <a:pPr/>
              <a:t>41</a:t>
            </a:fld>
            <a:endParaRPr lang="en-US"/>
          </a:p>
        </p:txBody>
      </p:sp>
      <p:pic>
        <p:nvPicPr>
          <p:cNvPr id="7" name="Picture 6">
            <a:extLst>
              <a:ext uri="{FF2B5EF4-FFF2-40B4-BE49-F238E27FC236}">
                <a16:creationId xmlns:a16="http://schemas.microsoft.com/office/drawing/2014/main" id="{4043CFA1-FAF1-47B4-A9C2-0D33418EF974}"/>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1309" y="8194431"/>
            <a:ext cx="2176463" cy="2092569"/>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896491" y="1736899"/>
            <a:ext cx="14619292" cy="872719"/>
          </a:xfrm>
          <a:prstGeom prst="rect">
            <a:avLst/>
          </a:prstGeom>
        </p:spPr>
        <p:txBody>
          <a:bodyPr lIns="0" tIns="0" rIns="0" bIns="0" rtlCol="0" anchor="t">
            <a:spAutoFit/>
          </a:bodyPr>
          <a:lstStyle/>
          <a:p>
            <a:pPr algn="l">
              <a:lnSpc>
                <a:spcPts val="6412"/>
              </a:lnSpc>
            </a:pPr>
            <a:r>
              <a:rPr lang="en-US" sz="6749" spc="-337" dirty="0">
                <a:solidFill>
                  <a:srgbClr val="8A7D63"/>
                </a:solidFill>
                <a:latin typeface="Glacial Indifference Bold"/>
              </a:rPr>
              <a:t>Actions to prevent stunting</a:t>
            </a:r>
          </a:p>
        </p:txBody>
      </p:sp>
      <p:sp>
        <p:nvSpPr>
          <p:cNvPr id="4" name="TextBox 4"/>
          <p:cNvSpPr txBox="1"/>
          <p:nvPr/>
        </p:nvSpPr>
        <p:spPr>
          <a:xfrm>
            <a:off x="1529554" y="4111919"/>
            <a:ext cx="14619292" cy="5084405"/>
          </a:xfrm>
          <a:prstGeom prst="rect">
            <a:avLst/>
          </a:prstGeom>
        </p:spPr>
        <p:txBody>
          <a:bodyPr wrap="square" lIns="0" tIns="0" rIns="0" bIns="0" rtlCol="0" anchor="t">
            <a:spAutoFit/>
          </a:bodyPr>
          <a:lstStyle/>
          <a:p>
            <a:pPr marL="1211263" lvl="1" indent="-958850">
              <a:lnSpc>
                <a:spcPts val="3977"/>
              </a:lnSpc>
              <a:buFont typeface="+mj-lt"/>
              <a:buAutoNum type="arabicPeriod"/>
            </a:pPr>
            <a:r>
              <a:rPr lang="en-US" sz="3400" spc="3" dirty="0">
                <a:solidFill>
                  <a:srgbClr val="000000"/>
                </a:solidFill>
                <a:latin typeface="Ubuntu"/>
              </a:rPr>
              <a:t>Support efforts to prevent stunting by helping scale-up actions in the first 1000 days </a:t>
            </a:r>
          </a:p>
          <a:p>
            <a:pPr marL="1211263" lvl="1" indent="-958850">
              <a:lnSpc>
                <a:spcPts val="3977"/>
              </a:lnSpc>
              <a:buFont typeface="+mj-lt"/>
              <a:buAutoNum type="arabicPeriod"/>
            </a:pPr>
            <a:r>
              <a:rPr lang="en-US" sz="3400" spc="3" dirty="0">
                <a:solidFill>
                  <a:srgbClr val="000000"/>
                </a:solidFill>
                <a:latin typeface="Ubuntu"/>
              </a:rPr>
              <a:t>Develop materials related to prevention of stunting and utilize virtual platforms for proper information dissemination</a:t>
            </a:r>
          </a:p>
          <a:p>
            <a:pPr marL="1211263" lvl="1" indent="-958850">
              <a:lnSpc>
                <a:spcPts val="3977"/>
              </a:lnSpc>
              <a:buFont typeface="+mj-lt"/>
              <a:buAutoNum type="arabicPeriod"/>
            </a:pPr>
            <a:r>
              <a:rPr lang="en-US" sz="3400" spc="3" dirty="0">
                <a:solidFill>
                  <a:srgbClr val="000000"/>
                </a:solidFill>
                <a:latin typeface="Ubuntu"/>
              </a:rPr>
              <a:t>Work with government to fill the gap in terms of service delivery </a:t>
            </a:r>
          </a:p>
          <a:p>
            <a:pPr marL="1211263" lvl="1" indent="-958850">
              <a:lnSpc>
                <a:spcPts val="3977"/>
              </a:lnSpc>
              <a:buFont typeface="+mj-lt"/>
              <a:buAutoNum type="arabicPeriod"/>
            </a:pPr>
            <a:r>
              <a:rPr lang="en-US" sz="3400" spc="3" dirty="0">
                <a:solidFill>
                  <a:srgbClr val="000000"/>
                </a:solidFill>
                <a:latin typeface="Ubuntu"/>
              </a:rPr>
              <a:t>Integrate improved water, sanitation, and hygiene (WASH) in community-based interventions to protect children from subclinical infections</a:t>
            </a:r>
          </a:p>
          <a:p>
            <a:pPr marL="1211263" lvl="1" indent="-958850">
              <a:lnSpc>
                <a:spcPts val="3977"/>
              </a:lnSpc>
              <a:buFont typeface="+mj-lt"/>
              <a:buAutoNum type="arabicPeriod"/>
            </a:pPr>
            <a:r>
              <a:rPr lang="en-US" sz="3400" spc="3" dirty="0">
                <a:solidFill>
                  <a:srgbClr val="000000"/>
                </a:solidFill>
                <a:latin typeface="Ubuntu"/>
              </a:rPr>
              <a:t>Join the Scaling-Up Nutrition Movement alliances (civil society, and business network)</a:t>
            </a:r>
          </a:p>
        </p:txBody>
      </p:sp>
      <p:sp>
        <p:nvSpPr>
          <p:cNvPr id="5" name="TextBox 5"/>
          <p:cNvSpPr txBox="1"/>
          <p:nvPr/>
        </p:nvSpPr>
        <p:spPr>
          <a:xfrm>
            <a:off x="4896491" y="2638194"/>
            <a:ext cx="13250056" cy="589905"/>
          </a:xfrm>
          <a:prstGeom prst="rect">
            <a:avLst/>
          </a:prstGeom>
        </p:spPr>
        <p:txBody>
          <a:bodyPr wrap="square" lIns="0" tIns="0" rIns="0" bIns="0" rtlCol="0" anchor="t">
            <a:spAutoFit/>
          </a:bodyPr>
          <a:lstStyle/>
          <a:p>
            <a:pPr>
              <a:lnSpc>
                <a:spcPts val="4620"/>
              </a:lnSpc>
            </a:pPr>
            <a:r>
              <a:rPr lang="en-US" sz="4200" dirty="0">
                <a:solidFill>
                  <a:srgbClr val="F68D22"/>
                </a:solidFill>
                <a:latin typeface="Glacial Indifference Bold Italics"/>
              </a:rPr>
              <a:t>NGOs, civic groups, civil society &amp; private sector</a:t>
            </a:r>
          </a:p>
        </p:txBody>
      </p:sp>
      <p:grpSp>
        <p:nvGrpSpPr>
          <p:cNvPr id="6" name="Group 6"/>
          <p:cNvGrpSpPr/>
          <p:nvPr/>
        </p:nvGrpSpPr>
        <p:grpSpPr>
          <a:xfrm>
            <a:off x="1805177" y="906317"/>
            <a:ext cx="2762891" cy="2533882"/>
            <a:chOff x="0" y="0"/>
            <a:chExt cx="5928330" cy="5486400"/>
          </a:xfrm>
        </p:grpSpPr>
        <p:pic>
          <p:nvPicPr>
            <p:cNvPr id="7" name="Picture 7"/>
            <p:cNvPicPr>
              <a:picLocks noChangeAspect="1"/>
            </p:cNvPicPr>
            <p:nvPr/>
          </p:nvPicPr>
          <p:blipFill>
            <a:blip r:embed="rId3"/>
            <a:srcRect/>
            <a:stretch>
              <a:fillRect/>
            </a:stretch>
          </p:blipFill>
          <p:spPr>
            <a:xfrm>
              <a:off x="0" y="0"/>
              <a:ext cx="5928330" cy="5486400"/>
            </a:xfrm>
            <a:prstGeom prst="rect">
              <a:avLst/>
            </a:prstGeom>
          </p:spPr>
        </p:pic>
        <p:pic>
          <p:nvPicPr>
            <p:cNvPr id="8" name="Picture 8"/>
            <p:cNvPicPr>
              <a:picLocks noChangeAspect="1"/>
            </p:cNvPicPr>
            <p:nvPr/>
          </p:nvPicPr>
          <p:blipFill>
            <a:blip r:embed="rId4"/>
            <a:srcRect/>
            <a:stretch>
              <a:fillRect/>
            </a:stretch>
          </p:blipFill>
          <p:spPr>
            <a:xfrm>
              <a:off x="3731122" y="3479864"/>
              <a:ext cx="969999" cy="969999"/>
            </a:xfrm>
            <a:prstGeom prst="rect">
              <a:avLst/>
            </a:prstGeom>
          </p:spPr>
        </p:pic>
        <p:pic>
          <p:nvPicPr>
            <p:cNvPr id="9" name="Picture 9"/>
            <p:cNvPicPr>
              <a:picLocks noChangeAspect="1"/>
            </p:cNvPicPr>
            <p:nvPr/>
          </p:nvPicPr>
          <p:blipFill>
            <a:blip r:embed="rId5"/>
            <a:srcRect r="34019"/>
            <a:stretch>
              <a:fillRect/>
            </a:stretch>
          </p:blipFill>
          <p:spPr>
            <a:xfrm>
              <a:off x="1131300" y="985263"/>
              <a:ext cx="2455751" cy="3721915"/>
            </a:xfrm>
            <a:prstGeom prst="rect">
              <a:avLst/>
            </a:prstGeom>
          </p:spPr>
        </p:pic>
        <p:pic>
          <p:nvPicPr>
            <p:cNvPr id="10" name="Picture 10"/>
            <p:cNvPicPr>
              <a:picLocks noChangeAspect="1"/>
            </p:cNvPicPr>
            <p:nvPr/>
          </p:nvPicPr>
          <p:blipFill>
            <a:blip r:embed="rId5"/>
            <a:srcRect l="67591" t="19051" b="44717"/>
            <a:stretch>
              <a:fillRect/>
            </a:stretch>
          </p:blipFill>
          <p:spPr>
            <a:xfrm>
              <a:off x="3599654" y="1584554"/>
              <a:ext cx="1206228" cy="1348516"/>
            </a:xfrm>
            <a:prstGeom prst="rect">
              <a:avLst/>
            </a:prstGeom>
          </p:spPr>
        </p:pic>
        <p:pic>
          <p:nvPicPr>
            <p:cNvPr id="11" name="Picture 11"/>
            <p:cNvPicPr>
              <a:picLocks noChangeAspect="1"/>
            </p:cNvPicPr>
            <p:nvPr/>
          </p:nvPicPr>
          <p:blipFill>
            <a:blip r:embed="rId5"/>
            <a:srcRect l="63866" t="67722" r="27404" b="21441"/>
            <a:stretch>
              <a:fillRect/>
            </a:stretch>
          </p:blipFill>
          <p:spPr>
            <a:xfrm>
              <a:off x="3532159" y="3525716"/>
              <a:ext cx="324877" cy="403295"/>
            </a:xfrm>
            <a:prstGeom prst="rect">
              <a:avLst/>
            </a:prstGeom>
          </p:spPr>
        </p:pic>
      </p:grpSp>
      <p:sp>
        <p:nvSpPr>
          <p:cNvPr id="3" name="Slide Number Placeholder 2">
            <a:extLst>
              <a:ext uri="{FF2B5EF4-FFF2-40B4-BE49-F238E27FC236}">
                <a16:creationId xmlns:a16="http://schemas.microsoft.com/office/drawing/2014/main" id="{87331D7F-3AD8-49D4-ABA5-B8F8FC50EBDC}"/>
              </a:ext>
            </a:extLst>
          </p:cNvPr>
          <p:cNvSpPr>
            <a:spLocks noGrp="1"/>
          </p:cNvSpPr>
          <p:nvPr>
            <p:ph type="sldNum" sz="quarter" idx="12"/>
          </p:nvPr>
        </p:nvSpPr>
        <p:spPr/>
        <p:txBody>
          <a:bodyPr/>
          <a:lstStyle/>
          <a:p>
            <a:fld id="{B6F15528-21DE-4FAA-801E-634DDDAF4B2B}" type="slidenum">
              <a:rPr lang="en-US" smtClean="0"/>
              <a:pPr/>
              <a:t>42</a:t>
            </a:fld>
            <a:endParaRPr lang="en-US"/>
          </a:p>
        </p:txBody>
      </p:sp>
      <p:pic>
        <p:nvPicPr>
          <p:cNvPr id="12" name="Picture 11">
            <a:extLst>
              <a:ext uri="{FF2B5EF4-FFF2-40B4-BE49-F238E27FC236}">
                <a16:creationId xmlns:a16="http://schemas.microsoft.com/office/drawing/2014/main" id="{BF656FC3-8B9B-4FEB-A5E4-1BD30AF5357A}"/>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1309" y="8194431"/>
            <a:ext cx="2176463" cy="2092569"/>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084320" y="2036415"/>
            <a:ext cx="14619292" cy="750205"/>
          </a:xfrm>
          <a:prstGeom prst="rect">
            <a:avLst/>
          </a:prstGeom>
        </p:spPr>
        <p:txBody>
          <a:bodyPr lIns="0" tIns="0" rIns="0" bIns="0" rtlCol="0" anchor="t">
            <a:spAutoFit/>
          </a:bodyPr>
          <a:lstStyle/>
          <a:p>
            <a:pPr algn="l">
              <a:lnSpc>
                <a:spcPts val="6412"/>
              </a:lnSpc>
            </a:pPr>
            <a:r>
              <a:rPr lang="en-US" sz="4200" i="1" spc="-337" dirty="0">
                <a:solidFill>
                  <a:srgbClr val="8A7D63"/>
                </a:solidFill>
                <a:latin typeface="Glacial Indifference Bold"/>
              </a:rPr>
              <a:t>Key messages</a:t>
            </a:r>
          </a:p>
        </p:txBody>
      </p:sp>
      <p:sp>
        <p:nvSpPr>
          <p:cNvPr id="4" name="TextBox 4"/>
          <p:cNvSpPr txBox="1"/>
          <p:nvPr/>
        </p:nvSpPr>
        <p:spPr>
          <a:xfrm>
            <a:off x="1529554" y="3398907"/>
            <a:ext cx="14619292" cy="5909310"/>
          </a:xfrm>
          <a:prstGeom prst="rect">
            <a:avLst/>
          </a:prstGeom>
        </p:spPr>
        <p:txBody>
          <a:bodyPr wrap="square" lIns="0" tIns="0" rIns="0" bIns="0" rtlCol="0" anchor="t">
            <a:spAutoFit/>
          </a:bodyPr>
          <a:lstStyle/>
          <a:p>
            <a:pPr marL="514350" lvl="0" indent="-514350">
              <a:buFont typeface="+mj-lt"/>
              <a:buAutoNum type="arabicPeriod"/>
            </a:pPr>
            <a:r>
              <a:rPr lang="en-US" sz="3200" b="1" dirty="0">
                <a:latin typeface="Ubuntu" panose="020B0604020202020204" charset="0"/>
              </a:rPr>
              <a:t>Good nutrition is key to build immunity, protect against illness and infection and support recovery. I</a:t>
            </a:r>
            <a:r>
              <a:rPr lang="en-US" sz="3200" dirty="0">
                <a:latin typeface="Ubuntu" panose="020B0604020202020204" charset="0"/>
              </a:rPr>
              <a:t>nclude in Covid-19 prevention efforts to preserve and promote proper nutrition, including breastfeeding and appropriate complementary feeding practices among children 0-23 months to build resilience of individuals and communities. </a:t>
            </a:r>
          </a:p>
          <a:p>
            <a:pPr marL="514350" lvl="0" indent="-514350">
              <a:buFont typeface="+mj-lt"/>
              <a:buAutoNum type="arabicPeriod"/>
            </a:pPr>
            <a:endParaRPr lang="en-US" sz="3200" dirty="0">
              <a:latin typeface="Ubuntu" panose="020B0604020202020204" charset="0"/>
            </a:endParaRPr>
          </a:p>
          <a:p>
            <a:pPr marL="514350" lvl="0" indent="-514350">
              <a:buFont typeface="+mj-lt"/>
              <a:buAutoNum type="arabicPeriod"/>
            </a:pPr>
            <a:r>
              <a:rPr lang="en-US" sz="3200" b="1" dirty="0">
                <a:latin typeface="Ubuntu" panose="020B0604020202020204" charset="0"/>
              </a:rPr>
              <a:t>Ensure food and nutrition security </a:t>
            </a:r>
            <a:r>
              <a:rPr lang="en-US" sz="3200" dirty="0">
                <a:latin typeface="Ubuntu" panose="020B0604020202020204" charset="0"/>
              </a:rPr>
              <a:t>to prevent a food and malnutrition crisis. Prolonged hunger can lead to malnutrition which will have long-term effects especially among pregnant women and children 0-23 months. </a:t>
            </a:r>
          </a:p>
          <a:p>
            <a:pPr marL="514350" lvl="0" indent="-514350">
              <a:buFont typeface="+mj-lt"/>
              <a:buAutoNum type="arabicPeriod"/>
            </a:pPr>
            <a:endParaRPr lang="en-PH" sz="3200" dirty="0">
              <a:latin typeface="Ubuntu" panose="020B0604020202020204" charset="0"/>
            </a:endParaRPr>
          </a:p>
          <a:p>
            <a:pPr marL="514350" lvl="0" indent="-514350">
              <a:buFont typeface="+mj-lt"/>
              <a:buAutoNum type="arabicPeriod"/>
            </a:pPr>
            <a:r>
              <a:rPr lang="en-US" sz="3200" dirty="0">
                <a:latin typeface="Ubuntu" panose="020B0604020202020204" charset="0"/>
              </a:rPr>
              <a:t>Ensure that nutrition and related interventions especially in the</a:t>
            </a:r>
            <a:r>
              <a:rPr lang="en-US" sz="3200" b="1" dirty="0">
                <a:latin typeface="Ubuntu" panose="020B0604020202020204" charset="0"/>
              </a:rPr>
              <a:t> First 1000 Days are continued</a:t>
            </a:r>
            <a:r>
              <a:rPr lang="en-US" sz="3200" dirty="0">
                <a:latin typeface="Ubuntu" panose="020B0604020202020204" charset="0"/>
              </a:rPr>
              <a:t> and delivered in a safe and sustained manner.</a:t>
            </a:r>
            <a:endParaRPr lang="en-PH" sz="3200" dirty="0">
              <a:latin typeface="Ubuntu" panose="020B0604020202020204" charset="0"/>
            </a:endParaRPr>
          </a:p>
        </p:txBody>
      </p:sp>
      <p:sp>
        <p:nvSpPr>
          <p:cNvPr id="5" name="TextBox 5"/>
          <p:cNvSpPr txBox="1"/>
          <p:nvPr/>
        </p:nvSpPr>
        <p:spPr>
          <a:xfrm>
            <a:off x="4114800" y="1501073"/>
            <a:ext cx="10515600" cy="673261"/>
          </a:xfrm>
          <a:prstGeom prst="rect">
            <a:avLst/>
          </a:prstGeom>
        </p:spPr>
        <p:txBody>
          <a:bodyPr wrap="square" lIns="0" tIns="0" rIns="0" bIns="0" rtlCol="0" anchor="t">
            <a:spAutoFit/>
          </a:bodyPr>
          <a:lstStyle/>
          <a:p>
            <a:pPr>
              <a:lnSpc>
                <a:spcPts val="4620"/>
              </a:lnSpc>
            </a:pPr>
            <a:r>
              <a:rPr lang="en-US" sz="6750" b="1" dirty="0" err="1">
                <a:solidFill>
                  <a:srgbClr val="FF0000"/>
                </a:solidFill>
                <a:latin typeface="Glacial Indifference Bold Italics"/>
              </a:rPr>
              <a:t>Iwas</a:t>
            </a:r>
            <a:r>
              <a:rPr lang="en-US" sz="6750" b="1" dirty="0">
                <a:solidFill>
                  <a:srgbClr val="FF0000"/>
                </a:solidFill>
                <a:latin typeface="Glacial Indifference Bold Italics"/>
              </a:rPr>
              <a:t> all din </a:t>
            </a:r>
            <a:r>
              <a:rPr lang="en-US" sz="6750" b="1" dirty="0" err="1">
                <a:solidFill>
                  <a:srgbClr val="FF0000"/>
                </a:solidFill>
                <a:latin typeface="Glacial Indifference Bold Italics"/>
              </a:rPr>
              <a:t>sa</a:t>
            </a:r>
            <a:r>
              <a:rPr lang="en-US" sz="6750" b="1" dirty="0">
                <a:solidFill>
                  <a:srgbClr val="FF0000"/>
                </a:solidFill>
                <a:latin typeface="Glacial Indifference Bold Italics"/>
              </a:rPr>
              <a:t> COVID-19!</a:t>
            </a:r>
          </a:p>
        </p:txBody>
      </p:sp>
      <p:pic>
        <p:nvPicPr>
          <p:cNvPr id="9218" name="Picture 2" descr="Coronavirus Infection No Entry Free Stock Photo - Public Domain ...">
            <a:extLst>
              <a:ext uri="{FF2B5EF4-FFF2-40B4-BE49-F238E27FC236}">
                <a16:creationId xmlns:a16="http://schemas.microsoft.com/office/drawing/2014/main" id="{DBEF224A-8D61-46A4-A3C7-DCC7EE175F5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2080" y="837244"/>
            <a:ext cx="2255520" cy="225552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66936006-4F73-4937-A40C-AA5F770E07ED}"/>
              </a:ext>
            </a:extLst>
          </p:cNvPr>
          <p:cNvSpPr>
            <a:spLocks noGrp="1"/>
          </p:cNvSpPr>
          <p:nvPr>
            <p:ph type="sldNum" sz="quarter" idx="12"/>
          </p:nvPr>
        </p:nvSpPr>
        <p:spPr/>
        <p:txBody>
          <a:bodyPr/>
          <a:lstStyle/>
          <a:p>
            <a:fld id="{B6F15528-21DE-4FAA-801E-634DDDAF4B2B}" type="slidenum">
              <a:rPr lang="en-US" smtClean="0"/>
              <a:pPr/>
              <a:t>43</a:t>
            </a:fld>
            <a:endParaRPr lang="en-US"/>
          </a:p>
        </p:txBody>
      </p:sp>
      <p:pic>
        <p:nvPicPr>
          <p:cNvPr id="7" name="Picture 6">
            <a:extLst>
              <a:ext uri="{FF2B5EF4-FFF2-40B4-BE49-F238E27FC236}">
                <a16:creationId xmlns:a16="http://schemas.microsoft.com/office/drawing/2014/main" id="{621C75BE-E3A2-4F0F-BD9E-570C3931B19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1309" y="8194431"/>
            <a:ext cx="2176463" cy="2092569"/>
          </a:xfrm>
          <a:prstGeom prst="rect">
            <a:avLst/>
          </a:prstGeom>
          <a:noFill/>
          <a:ln>
            <a:noFill/>
          </a:ln>
        </p:spPr>
      </p:pic>
    </p:spTree>
    <p:extLst>
      <p:ext uri="{BB962C8B-B14F-4D97-AF65-F5344CB8AC3E}">
        <p14:creationId xmlns:p14="http://schemas.microsoft.com/office/powerpoint/2010/main" val="21712478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447800" y="874073"/>
            <a:ext cx="16840200" cy="929742"/>
          </a:xfrm>
          <a:prstGeom prst="rect">
            <a:avLst/>
          </a:prstGeom>
        </p:spPr>
        <p:txBody>
          <a:bodyPr wrap="square" lIns="0" tIns="0" rIns="0" bIns="0" rtlCol="0" anchor="t">
            <a:spAutoFit/>
          </a:bodyPr>
          <a:lstStyle/>
          <a:p>
            <a:pPr>
              <a:lnSpc>
                <a:spcPts val="7040"/>
              </a:lnSpc>
            </a:pPr>
            <a:r>
              <a:rPr lang="en-US" sz="6600" dirty="0">
                <a:solidFill>
                  <a:srgbClr val="2C3891"/>
                </a:solidFill>
                <a:latin typeface="Glacial Indifference Bold"/>
              </a:rPr>
              <a:t>SANA TALL, SAMA ALL</a:t>
            </a:r>
          </a:p>
        </p:txBody>
      </p:sp>
      <p:sp>
        <p:nvSpPr>
          <p:cNvPr id="7" name="TextBox 7"/>
          <p:cNvSpPr txBox="1"/>
          <p:nvPr/>
        </p:nvSpPr>
        <p:spPr>
          <a:xfrm>
            <a:off x="1289304" y="2104626"/>
            <a:ext cx="12679250" cy="6186309"/>
          </a:xfrm>
          <a:prstGeom prst="rect">
            <a:avLst/>
          </a:prstGeom>
        </p:spPr>
        <p:txBody>
          <a:bodyPr wrap="square" lIns="0" tIns="0" rIns="0" bIns="0" rtlCol="0" anchor="t">
            <a:spAutoFit/>
          </a:bodyPr>
          <a:lstStyle/>
          <a:p>
            <a:pPr marL="739775" lvl="1" indent="-514350">
              <a:spcBef>
                <a:spcPts val="1200"/>
              </a:spcBef>
              <a:buFont typeface="+mj-lt"/>
              <a:buAutoNum type="arabicPeriod"/>
            </a:pPr>
            <a:r>
              <a:rPr lang="en-US" sz="3200" dirty="0">
                <a:solidFill>
                  <a:srgbClr val="341919"/>
                </a:solidFill>
                <a:latin typeface="Ubuntu"/>
              </a:rPr>
              <a:t>Review organization plans and tweak for nutrition outcomes </a:t>
            </a:r>
          </a:p>
          <a:p>
            <a:pPr marL="739775" lvl="1" indent="-514350">
              <a:spcBef>
                <a:spcPts val="1200"/>
              </a:spcBef>
              <a:buFont typeface="+mj-lt"/>
              <a:buAutoNum type="arabicPeriod"/>
            </a:pPr>
            <a:r>
              <a:rPr lang="en-US" sz="3200" dirty="0">
                <a:solidFill>
                  <a:srgbClr val="341919"/>
                </a:solidFill>
                <a:latin typeface="Ubuntu"/>
              </a:rPr>
              <a:t>Disseminate Nutrition Month through streamers, websites and social media platforms</a:t>
            </a:r>
          </a:p>
          <a:p>
            <a:pPr marL="739775" lvl="1" indent="-514350">
              <a:spcBef>
                <a:spcPts val="1200"/>
              </a:spcBef>
              <a:buFont typeface="+mj-lt"/>
              <a:buAutoNum type="arabicPeriod"/>
            </a:pPr>
            <a:r>
              <a:rPr lang="en-US" sz="3200" dirty="0">
                <a:solidFill>
                  <a:srgbClr val="341919"/>
                </a:solidFill>
                <a:latin typeface="Ubuntu"/>
              </a:rPr>
              <a:t>Conduct virtual seminars for clients and employees</a:t>
            </a:r>
          </a:p>
          <a:p>
            <a:pPr marL="739775" lvl="1" indent="-514350">
              <a:spcBef>
                <a:spcPts val="1200"/>
              </a:spcBef>
              <a:buFont typeface="+mj-lt"/>
              <a:buAutoNum type="arabicPeriod"/>
            </a:pPr>
            <a:r>
              <a:rPr lang="en-US" sz="3200" dirty="0">
                <a:solidFill>
                  <a:srgbClr val="341919"/>
                </a:solidFill>
                <a:latin typeface="Ubuntu"/>
              </a:rPr>
              <a:t>Participate in activities related to Nutrition Month celebration at the national, regional or local levels</a:t>
            </a:r>
          </a:p>
          <a:p>
            <a:pPr marL="739775" lvl="1" indent="-514350">
              <a:spcBef>
                <a:spcPts val="1200"/>
              </a:spcBef>
              <a:buFont typeface="+mj-lt"/>
              <a:buAutoNum type="arabicPeriod"/>
            </a:pPr>
            <a:r>
              <a:rPr lang="en-US" sz="3200" dirty="0">
                <a:solidFill>
                  <a:srgbClr val="341919"/>
                </a:solidFill>
                <a:latin typeface="Ubuntu"/>
              </a:rPr>
              <a:t>Provide services related to stunting prevention</a:t>
            </a:r>
          </a:p>
          <a:p>
            <a:pPr marL="739775" lvl="1" indent="-514350">
              <a:spcBef>
                <a:spcPts val="1200"/>
              </a:spcBef>
              <a:buFont typeface="+mj-lt"/>
              <a:buAutoNum type="arabicPeriod"/>
            </a:pPr>
            <a:r>
              <a:rPr lang="en-US" sz="3200" dirty="0">
                <a:solidFill>
                  <a:srgbClr val="341919"/>
                </a:solidFill>
                <a:latin typeface="Ubuntu"/>
              </a:rPr>
              <a:t>Conduct Nutrition Month activities related to the theme such as cooking demonstrations on complementary food for mothers and caregivers, forum and seminars for parents; activities for adolescents to prevent teen pregnancy</a:t>
            </a:r>
          </a:p>
        </p:txBody>
      </p:sp>
      <p:sp>
        <p:nvSpPr>
          <p:cNvPr id="3" name="Slide Number Placeholder 2">
            <a:extLst>
              <a:ext uri="{FF2B5EF4-FFF2-40B4-BE49-F238E27FC236}">
                <a16:creationId xmlns:a16="http://schemas.microsoft.com/office/drawing/2014/main" id="{536D44BE-F710-4BB9-96E6-7E867BC99637}"/>
              </a:ext>
            </a:extLst>
          </p:cNvPr>
          <p:cNvSpPr>
            <a:spLocks noGrp="1"/>
          </p:cNvSpPr>
          <p:nvPr>
            <p:ph type="sldNum" sz="quarter" idx="12"/>
          </p:nvPr>
        </p:nvSpPr>
        <p:spPr/>
        <p:txBody>
          <a:bodyPr/>
          <a:lstStyle/>
          <a:p>
            <a:fld id="{B6F15528-21DE-4FAA-801E-634DDDAF4B2B}" type="slidenum">
              <a:rPr lang="en-US" smtClean="0"/>
              <a:pPr/>
              <a:t>44</a:t>
            </a:fld>
            <a:endParaRPr lang="en-US"/>
          </a:p>
        </p:txBody>
      </p:sp>
      <p:pic>
        <p:nvPicPr>
          <p:cNvPr id="8" name="Picture 7">
            <a:extLst>
              <a:ext uri="{FF2B5EF4-FFF2-40B4-BE49-F238E27FC236}">
                <a16:creationId xmlns:a16="http://schemas.microsoft.com/office/drawing/2014/main" id="{846B743E-D279-4529-81E2-EFB417F47F9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1309" y="8194431"/>
            <a:ext cx="2176463" cy="2092569"/>
          </a:xfrm>
          <a:prstGeom prst="rect">
            <a:avLst/>
          </a:prstGeom>
          <a:noFill/>
          <a:ln>
            <a:noFill/>
          </a:ln>
        </p:spPr>
      </p:pic>
      <p:pic>
        <p:nvPicPr>
          <p:cNvPr id="2050" name="Picture 2" descr="cool MeDia clipart | Social media recruiting, Social media growth ...">
            <a:extLst>
              <a:ext uri="{FF2B5EF4-FFF2-40B4-BE49-F238E27FC236}">
                <a16:creationId xmlns:a16="http://schemas.microsoft.com/office/drawing/2014/main" id="{C86CA8B4-558D-477E-B903-97919B9717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13082" y="2400300"/>
            <a:ext cx="4502560" cy="36671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1F626A6-70FF-4D11-BF7D-6EA90D9E05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0702" y="6699044"/>
            <a:ext cx="1510424" cy="1510424"/>
          </a:xfrm>
          <a:prstGeom prst="rect">
            <a:avLst/>
          </a:prstGeom>
        </p:spPr>
      </p:pic>
      <p:pic>
        <p:nvPicPr>
          <p:cNvPr id="18" name="Picture 3">
            <a:extLst>
              <a:ext uri="{FF2B5EF4-FFF2-40B4-BE49-F238E27FC236}">
                <a16:creationId xmlns:a16="http://schemas.microsoft.com/office/drawing/2014/main" id="{42A1F4C2-3C77-4F98-A914-E9BCE159A52F}"/>
              </a:ext>
            </a:extLst>
          </p:cNvPr>
          <p:cNvPicPr>
            <a:picLocks noChangeAspect="1"/>
          </p:cNvPicPr>
          <p:nvPr/>
        </p:nvPicPr>
        <p:blipFill>
          <a:blip r:embed="rId4"/>
          <a:srcRect b="27454"/>
          <a:stretch>
            <a:fillRect/>
          </a:stretch>
        </p:blipFill>
        <p:spPr>
          <a:xfrm>
            <a:off x="1081410" y="506499"/>
            <a:ext cx="7408557" cy="6052986"/>
          </a:xfrm>
          <a:prstGeom prst="rect">
            <a:avLst/>
          </a:prstGeom>
        </p:spPr>
      </p:pic>
      <p:grpSp>
        <p:nvGrpSpPr>
          <p:cNvPr id="19" name="Group 6">
            <a:extLst>
              <a:ext uri="{FF2B5EF4-FFF2-40B4-BE49-F238E27FC236}">
                <a16:creationId xmlns:a16="http://schemas.microsoft.com/office/drawing/2014/main" id="{B2563F96-E916-46CC-9F2B-2AA829632108}"/>
              </a:ext>
            </a:extLst>
          </p:cNvPr>
          <p:cNvGrpSpPr/>
          <p:nvPr/>
        </p:nvGrpSpPr>
        <p:grpSpPr>
          <a:xfrm>
            <a:off x="1623924" y="6745335"/>
            <a:ext cx="5685011" cy="1200397"/>
            <a:chOff x="301279" y="74423"/>
            <a:chExt cx="5804587" cy="1600530"/>
          </a:xfrm>
        </p:grpSpPr>
        <p:pic>
          <p:nvPicPr>
            <p:cNvPr id="20" name="Picture 7">
              <a:extLst>
                <a:ext uri="{FF2B5EF4-FFF2-40B4-BE49-F238E27FC236}">
                  <a16:creationId xmlns:a16="http://schemas.microsoft.com/office/drawing/2014/main" id="{D931B5BF-9A34-4C45-A98C-E52BFFA1F764}"/>
                </a:ext>
              </a:extLst>
            </p:cNvPr>
            <p:cNvPicPr>
              <a:picLocks noChangeAspect="1"/>
            </p:cNvPicPr>
            <p:nvPr/>
          </p:nvPicPr>
          <p:blipFill>
            <a:blip r:embed="rId5"/>
            <a:srcRect/>
            <a:stretch>
              <a:fillRect/>
            </a:stretch>
          </p:blipFill>
          <p:spPr>
            <a:xfrm>
              <a:off x="301279" y="74423"/>
              <a:ext cx="1323584" cy="1600530"/>
            </a:xfrm>
            <a:prstGeom prst="rect">
              <a:avLst/>
            </a:prstGeom>
          </p:spPr>
        </p:pic>
        <p:sp>
          <p:nvSpPr>
            <p:cNvPr id="21" name="TextBox 8">
              <a:extLst>
                <a:ext uri="{FF2B5EF4-FFF2-40B4-BE49-F238E27FC236}">
                  <a16:creationId xmlns:a16="http://schemas.microsoft.com/office/drawing/2014/main" id="{CF2B7F50-8202-40BC-BB1D-F74609C9DE17}"/>
                </a:ext>
              </a:extLst>
            </p:cNvPr>
            <p:cNvSpPr txBox="1"/>
            <p:nvPr/>
          </p:nvSpPr>
          <p:spPr>
            <a:xfrm>
              <a:off x="1899862" y="442469"/>
              <a:ext cx="4206004" cy="923330"/>
            </a:xfrm>
            <a:prstGeom prst="rect">
              <a:avLst/>
            </a:prstGeom>
          </p:spPr>
          <p:txBody>
            <a:bodyPr lIns="0" tIns="0" rIns="0" bIns="0" rtlCol="0" anchor="t">
              <a:spAutoFit/>
            </a:bodyPr>
            <a:lstStyle/>
            <a:p>
              <a:pPr algn="ctr">
                <a:lnSpc>
                  <a:spcPts val="2686"/>
                </a:lnSpc>
              </a:pPr>
              <a:r>
                <a:rPr lang="en-US" sz="2442" dirty="0">
                  <a:solidFill>
                    <a:srgbClr val="000000"/>
                  </a:solidFill>
                  <a:latin typeface="Open Sans Bold"/>
                </a:rPr>
                <a:t>46</a:t>
              </a:r>
              <a:r>
                <a:rPr lang="en-US" sz="2442" baseline="30000" dirty="0">
                  <a:solidFill>
                    <a:srgbClr val="000000"/>
                  </a:solidFill>
                  <a:latin typeface="Open Sans Bold"/>
                </a:rPr>
                <a:t>th</a:t>
              </a:r>
              <a:r>
                <a:rPr lang="en-US" sz="2442" dirty="0">
                  <a:solidFill>
                    <a:srgbClr val="000000"/>
                  </a:solidFill>
                  <a:latin typeface="Open Sans Bold"/>
                </a:rPr>
                <a:t> Nutrition Month</a:t>
              </a:r>
            </a:p>
            <a:p>
              <a:pPr algn="ctr">
                <a:lnSpc>
                  <a:spcPts val="2686"/>
                </a:lnSpc>
              </a:pPr>
              <a:r>
                <a:rPr lang="en-US" sz="2442" dirty="0">
                  <a:solidFill>
                    <a:srgbClr val="000000"/>
                  </a:solidFill>
                  <a:latin typeface="Open Sans Bold"/>
                </a:rPr>
                <a:t>July 2020</a:t>
              </a:r>
            </a:p>
          </p:txBody>
        </p:sp>
        <p:sp>
          <p:nvSpPr>
            <p:cNvPr id="22" name="TextBox 9">
              <a:extLst>
                <a:ext uri="{FF2B5EF4-FFF2-40B4-BE49-F238E27FC236}">
                  <a16:creationId xmlns:a16="http://schemas.microsoft.com/office/drawing/2014/main" id="{94828CC7-F8E4-4022-B8EB-C61F63B5CA9C}"/>
                </a:ext>
              </a:extLst>
            </p:cNvPr>
            <p:cNvSpPr txBox="1"/>
            <p:nvPr/>
          </p:nvSpPr>
          <p:spPr>
            <a:xfrm flipH="1">
              <a:off x="2268897" y="601110"/>
              <a:ext cx="3435340" cy="273579"/>
            </a:xfrm>
            <a:prstGeom prst="rect">
              <a:avLst/>
            </a:prstGeom>
          </p:spPr>
          <p:txBody>
            <a:bodyPr wrap="square" lIns="0" tIns="0" rIns="0" bIns="0" rtlCol="0" anchor="t">
              <a:spAutoFit/>
            </a:bodyPr>
            <a:lstStyle/>
            <a:p>
              <a:pPr>
                <a:lnSpc>
                  <a:spcPts val="1611"/>
                </a:lnSpc>
              </a:pPr>
              <a:endParaRPr lang="en-US" sz="1465" dirty="0">
                <a:solidFill>
                  <a:srgbClr val="000000"/>
                </a:solidFill>
                <a:latin typeface="Open Sans Bold"/>
              </a:endParaRPr>
            </a:p>
          </p:txBody>
        </p:sp>
      </p:grpSp>
      <p:sp>
        <p:nvSpPr>
          <p:cNvPr id="29" name="Rectangle 28">
            <a:extLst>
              <a:ext uri="{FF2B5EF4-FFF2-40B4-BE49-F238E27FC236}">
                <a16:creationId xmlns:a16="http://schemas.microsoft.com/office/drawing/2014/main" id="{108BDB82-8457-40D8-8E69-E729B8B0149C}"/>
              </a:ext>
            </a:extLst>
          </p:cNvPr>
          <p:cNvSpPr/>
          <p:nvPr/>
        </p:nvSpPr>
        <p:spPr>
          <a:xfrm>
            <a:off x="11790947" y="1077045"/>
            <a:ext cx="9144000" cy="369332"/>
          </a:xfrm>
          <a:prstGeom prst="rect">
            <a:avLst/>
          </a:prstGeom>
        </p:spPr>
        <p:txBody>
          <a:bodyPr>
            <a:spAutoFit/>
          </a:bodyPr>
          <a:lstStyle/>
          <a:p>
            <a:r>
              <a:rPr lang="en-US" altLang="en-US" dirty="0">
                <a:latin typeface="Ubuntu" panose="020B0604020202020204" charset="0"/>
                <a:cs typeface="Calibri" panose="020F0502020204030204" pitchFamily="34" charset="0"/>
              </a:rPr>
              <a:t>http://www.nnc.gov.ph</a:t>
            </a:r>
            <a:endParaRPr lang="en-US" altLang="en-US" dirty="0">
              <a:latin typeface="Ubuntu" panose="020B0604020202020204" charset="0"/>
            </a:endParaRPr>
          </a:p>
        </p:txBody>
      </p:sp>
      <p:sp>
        <p:nvSpPr>
          <p:cNvPr id="2" name="TextBox 1">
            <a:extLst>
              <a:ext uri="{FF2B5EF4-FFF2-40B4-BE49-F238E27FC236}">
                <a16:creationId xmlns:a16="http://schemas.microsoft.com/office/drawing/2014/main" id="{B2E39104-42A9-4ED8-AA6B-82791328BB67}"/>
              </a:ext>
            </a:extLst>
          </p:cNvPr>
          <p:cNvSpPr txBox="1"/>
          <p:nvPr/>
        </p:nvSpPr>
        <p:spPr>
          <a:xfrm>
            <a:off x="11790947" y="8427130"/>
            <a:ext cx="5507500" cy="1200329"/>
          </a:xfrm>
          <a:prstGeom prst="rect">
            <a:avLst/>
          </a:prstGeom>
          <a:noFill/>
        </p:spPr>
        <p:txBody>
          <a:bodyPr wrap="square" rtlCol="0">
            <a:spAutoFit/>
          </a:bodyPr>
          <a:lstStyle/>
          <a:p>
            <a:r>
              <a:rPr lang="en-US" dirty="0">
                <a:latin typeface="Ubuntu" panose="020B0604020202020204" charset="0"/>
              </a:rPr>
              <a:t>Visit FB: First 1000 Days PH</a:t>
            </a:r>
          </a:p>
          <a:p>
            <a:r>
              <a:rPr lang="en-US" dirty="0">
                <a:latin typeface="Ubuntu" panose="020B0604020202020204" charset="0"/>
              </a:rPr>
              <a:t>#Laking1000</a:t>
            </a:r>
          </a:p>
          <a:p>
            <a:r>
              <a:rPr lang="en-US" dirty="0">
                <a:latin typeface="Ubuntu" panose="020B0604020202020204" charset="0"/>
              </a:rPr>
              <a:t>#2020NutritionMonth </a:t>
            </a:r>
          </a:p>
          <a:p>
            <a:r>
              <a:rPr lang="en-US" dirty="0">
                <a:latin typeface="Ubuntu" panose="020B0604020202020204" charset="0"/>
              </a:rPr>
              <a:t>#BatangPinoySanaTall</a:t>
            </a:r>
            <a:endParaRPr lang="en-PH" dirty="0">
              <a:latin typeface="Ubuntu" panose="020B0604020202020204" charset="0"/>
            </a:endParaRPr>
          </a:p>
        </p:txBody>
      </p:sp>
      <p:pic>
        <p:nvPicPr>
          <p:cNvPr id="4" name="Picture 3">
            <a:extLst>
              <a:ext uri="{FF2B5EF4-FFF2-40B4-BE49-F238E27FC236}">
                <a16:creationId xmlns:a16="http://schemas.microsoft.com/office/drawing/2014/main" id="{0E387E84-AC40-455E-A3A7-DD26628DE12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72246" y="3707862"/>
            <a:ext cx="1205054" cy="1205054"/>
          </a:xfrm>
          <a:prstGeom prst="rect">
            <a:avLst/>
          </a:prstGeom>
        </p:spPr>
      </p:pic>
      <p:pic>
        <p:nvPicPr>
          <p:cNvPr id="6" name="Picture 5">
            <a:extLst>
              <a:ext uri="{FF2B5EF4-FFF2-40B4-BE49-F238E27FC236}">
                <a16:creationId xmlns:a16="http://schemas.microsoft.com/office/drawing/2014/main" id="{E1F4836F-0C4D-4001-BB32-8A627436F16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860559" y="5156460"/>
            <a:ext cx="1428428" cy="1428428"/>
          </a:xfrm>
          <a:prstGeom prst="rect">
            <a:avLst/>
          </a:prstGeom>
        </p:spPr>
      </p:pic>
      <p:pic>
        <p:nvPicPr>
          <p:cNvPr id="10" name="Picture 9">
            <a:extLst>
              <a:ext uri="{FF2B5EF4-FFF2-40B4-BE49-F238E27FC236}">
                <a16:creationId xmlns:a16="http://schemas.microsoft.com/office/drawing/2014/main" id="{0E776D83-1538-459E-AAAB-D708A51613B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860559" y="2081072"/>
            <a:ext cx="1494942" cy="1494942"/>
          </a:xfrm>
          <a:prstGeom prst="rect">
            <a:avLst/>
          </a:prstGeom>
        </p:spPr>
      </p:pic>
      <p:pic>
        <p:nvPicPr>
          <p:cNvPr id="12" name="Picture 11">
            <a:extLst>
              <a:ext uri="{FF2B5EF4-FFF2-40B4-BE49-F238E27FC236}">
                <a16:creationId xmlns:a16="http://schemas.microsoft.com/office/drawing/2014/main" id="{F1D32B8B-71C9-4ED4-8E43-1D83146B86D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840702" y="8271653"/>
            <a:ext cx="1510424" cy="1510424"/>
          </a:xfrm>
          <a:prstGeom prst="rect">
            <a:avLst/>
          </a:prstGeom>
        </p:spPr>
      </p:pic>
      <p:pic>
        <p:nvPicPr>
          <p:cNvPr id="16" name="Picture 15">
            <a:extLst>
              <a:ext uri="{FF2B5EF4-FFF2-40B4-BE49-F238E27FC236}">
                <a16:creationId xmlns:a16="http://schemas.microsoft.com/office/drawing/2014/main" id="{D0F0A828-FC55-4EC7-A68C-7FD245F3BF3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840702" y="506499"/>
            <a:ext cx="1510424" cy="1510424"/>
          </a:xfrm>
          <a:prstGeom prst="rect">
            <a:avLst/>
          </a:prstGeom>
        </p:spPr>
      </p:pic>
      <p:sp>
        <p:nvSpPr>
          <p:cNvPr id="23" name="Rectangle 22">
            <a:extLst>
              <a:ext uri="{FF2B5EF4-FFF2-40B4-BE49-F238E27FC236}">
                <a16:creationId xmlns:a16="http://schemas.microsoft.com/office/drawing/2014/main" id="{1E27A305-139E-4E43-AAA5-D305ACB88ED3}"/>
              </a:ext>
            </a:extLst>
          </p:cNvPr>
          <p:cNvSpPr/>
          <p:nvPr/>
        </p:nvSpPr>
        <p:spPr>
          <a:xfrm>
            <a:off x="11790947" y="2404726"/>
            <a:ext cx="9144000" cy="646331"/>
          </a:xfrm>
          <a:prstGeom prst="rect">
            <a:avLst/>
          </a:prstGeom>
        </p:spPr>
        <p:txBody>
          <a:bodyPr>
            <a:spAutoFit/>
          </a:bodyPr>
          <a:lstStyle/>
          <a:p>
            <a:r>
              <a:rPr lang="en-US" altLang="en-US" dirty="0">
                <a:latin typeface="Ubuntu" panose="020B0604020202020204" charset="0"/>
                <a:cs typeface="Calibri" panose="020F0502020204030204" pitchFamily="34" charset="0"/>
              </a:rPr>
              <a:t>Tel. (632) 8843-0142   </a:t>
            </a:r>
          </a:p>
          <a:p>
            <a:r>
              <a:rPr lang="en-US" altLang="en-US" dirty="0">
                <a:latin typeface="Ubuntu" panose="020B0604020202020204" charset="0"/>
                <a:cs typeface="Calibri" panose="020F0502020204030204" pitchFamily="34" charset="0"/>
              </a:rPr>
              <a:t>Fax. (632) 8816-4239</a:t>
            </a:r>
          </a:p>
        </p:txBody>
      </p:sp>
      <p:sp>
        <p:nvSpPr>
          <p:cNvPr id="24" name="Rectangle 23">
            <a:extLst>
              <a:ext uri="{FF2B5EF4-FFF2-40B4-BE49-F238E27FC236}">
                <a16:creationId xmlns:a16="http://schemas.microsoft.com/office/drawing/2014/main" id="{F2B20124-F39F-46CD-9F0B-70BB3DB5ACF7}"/>
              </a:ext>
            </a:extLst>
          </p:cNvPr>
          <p:cNvSpPr/>
          <p:nvPr/>
        </p:nvSpPr>
        <p:spPr>
          <a:xfrm>
            <a:off x="11790947" y="4076700"/>
            <a:ext cx="9144000" cy="369332"/>
          </a:xfrm>
          <a:prstGeom prst="rect">
            <a:avLst/>
          </a:prstGeom>
        </p:spPr>
        <p:txBody>
          <a:bodyPr>
            <a:spAutoFit/>
          </a:bodyPr>
          <a:lstStyle/>
          <a:p>
            <a:r>
              <a:rPr lang="en-US" altLang="en-US" dirty="0">
                <a:latin typeface="Ubuntu" panose="020B0604020202020204" charset="0"/>
                <a:cs typeface="Calibri" panose="020F0502020204030204" pitchFamily="34" charset="0"/>
              </a:rPr>
              <a:t>https://www.facebook.com/nncofficial/</a:t>
            </a:r>
          </a:p>
        </p:txBody>
      </p:sp>
      <p:sp>
        <p:nvSpPr>
          <p:cNvPr id="25" name="Rectangle 24">
            <a:extLst>
              <a:ext uri="{FF2B5EF4-FFF2-40B4-BE49-F238E27FC236}">
                <a16:creationId xmlns:a16="http://schemas.microsoft.com/office/drawing/2014/main" id="{177E9EA7-E7C0-4CE3-9A87-161F3A561299}"/>
              </a:ext>
            </a:extLst>
          </p:cNvPr>
          <p:cNvSpPr/>
          <p:nvPr/>
        </p:nvSpPr>
        <p:spPr>
          <a:xfrm>
            <a:off x="11790947" y="5686008"/>
            <a:ext cx="9144000" cy="369332"/>
          </a:xfrm>
          <a:prstGeom prst="rect">
            <a:avLst/>
          </a:prstGeom>
        </p:spPr>
        <p:txBody>
          <a:bodyPr>
            <a:spAutoFit/>
          </a:bodyPr>
          <a:lstStyle/>
          <a:p>
            <a:r>
              <a:rPr lang="en-US" altLang="en-US" dirty="0">
                <a:latin typeface="Ubuntu" panose="020B0604020202020204" charset="0"/>
                <a:cs typeface="Calibri" panose="020F0502020204030204" pitchFamily="34" charset="0"/>
              </a:rPr>
              <a:t>https:// www.twitter.com/nncofficialph</a:t>
            </a:r>
          </a:p>
        </p:txBody>
      </p:sp>
      <p:sp>
        <p:nvSpPr>
          <p:cNvPr id="26" name="Rectangle 25">
            <a:extLst>
              <a:ext uri="{FF2B5EF4-FFF2-40B4-BE49-F238E27FC236}">
                <a16:creationId xmlns:a16="http://schemas.microsoft.com/office/drawing/2014/main" id="{7C4FDDAF-B21A-4948-8531-5C2060040996}"/>
              </a:ext>
            </a:extLst>
          </p:cNvPr>
          <p:cNvSpPr/>
          <p:nvPr/>
        </p:nvSpPr>
        <p:spPr>
          <a:xfrm>
            <a:off x="11790947" y="7200900"/>
            <a:ext cx="9144000" cy="369332"/>
          </a:xfrm>
          <a:prstGeom prst="rect">
            <a:avLst/>
          </a:prstGeom>
        </p:spPr>
        <p:txBody>
          <a:bodyPr>
            <a:spAutoFit/>
          </a:bodyPr>
          <a:lstStyle/>
          <a:p>
            <a:r>
              <a:rPr lang="en-US" altLang="en-US" dirty="0">
                <a:latin typeface="Ubuntu" panose="020B0604020202020204" charset="0"/>
                <a:cs typeface="Calibri" panose="020F0502020204030204" pitchFamily="34" charset="0"/>
              </a:rPr>
              <a:t>https:// www.youtube.com/user/NNC1974</a:t>
            </a:r>
          </a:p>
        </p:txBody>
      </p:sp>
      <p:sp>
        <p:nvSpPr>
          <p:cNvPr id="27" name="Rectangle 26">
            <a:extLst>
              <a:ext uri="{FF2B5EF4-FFF2-40B4-BE49-F238E27FC236}">
                <a16:creationId xmlns:a16="http://schemas.microsoft.com/office/drawing/2014/main" id="{C4919828-AC56-426B-A2F2-1599EBC0769C}"/>
              </a:ext>
            </a:extLst>
          </p:cNvPr>
          <p:cNvSpPr/>
          <p:nvPr/>
        </p:nvSpPr>
        <p:spPr>
          <a:xfrm>
            <a:off x="1658935" y="8278671"/>
            <a:ext cx="6360600" cy="923330"/>
          </a:xfrm>
          <a:prstGeom prst="rect">
            <a:avLst/>
          </a:prstGeom>
        </p:spPr>
        <p:txBody>
          <a:bodyPr wrap="square">
            <a:spAutoFit/>
          </a:bodyPr>
          <a:lstStyle/>
          <a:p>
            <a:pPr algn="ctr"/>
            <a:r>
              <a:rPr lang="en-US" altLang="en-US" dirty="0">
                <a:latin typeface="Ubuntu" panose="020B0604020202020204" charset="0"/>
                <a:cs typeface="Calibri" panose="020F0502020204030204" pitchFamily="34" charset="0"/>
              </a:rPr>
              <a:t>National Nutrition Council</a:t>
            </a:r>
            <a:br>
              <a:rPr lang="en-US" altLang="en-US" dirty="0">
                <a:latin typeface="Ubuntu" panose="020B0604020202020204" charset="0"/>
                <a:cs typeface="Calibri" panose="020F0502020204030204" pitchFamily="34" charset="0"/>
              </a:rPr>
            </a:br>
            <a:r>
              <a:rPr lang="en-US" altLang="en-US" dirty="0">
                <a:latin typeface="Ubuntu" panose="020B0604020202020204" charset="0"/>
                <a:cs typeface="Calibri" panose="020F0502020204030204" pitchFamily="34" charset="0"/>
              </a:rPr>
              <a:t>2332 Chino </a:t>
            </a:r>
            <a:r>
              <a:rPr lang="en-US" altLang="en-US" dirty="0" err="1">
                <a:latin typeface="Ubuntu" panose="020B0604020202020204" charset="0"/>
                <a:cs typeface="Calibri" panose="020F0502020204030204" pitchFamily="34" charset="0"/>
              </a:rPr>
              <a:t>Roces</a:t>
            </a:r>
            <a:r>
              <a:rPr lang="en-US" altLang="en-US" dirty="0">
                <a:latin typeface="Ubuntu" panose="020B0604020202020204" charset="0"/>
                <a:cs typeface="Calibri" panose="020F0502020204030204" pitchFamily="34" charset="0"/>
              </a:rPr>
              <a:t> Avenue Extension </a:t>
            </a:r>
            <a:br>
              <a:rPr lang="en-US" altLang="en-US" dirty="0">
                <a:latin typeface="Ubuntu" panose="020B0604020202020204" charset="0"/>
                <a:cs typeface="Calibri" panose="020F0502020204030204" pitchFamily="34" charset="0"/>
              </a:rPr>
            </a:br>
            <a:r>
              <a:rPr lang="en-US" altLang="en-US" dirty="0">
                <a:latin typeface="Ubuntu" panose="020B0604020202020204" charset="0"/>
                <a:cs typeface="Calibri" panose="020F0502020204030204" pitchFamily="34" charset="0"/>
              </a:rPr>
              <a:t>Taguig City, Philippines</a:t>
            </a:r>
            <a:endParaRPr lang="en-US" altLang="en-US" dirty="0">
              <a:latin typeface="Ubuntu" panose="020B0604020202020204" charset="0"/>
            </a:endParaRPr>
          </a:p>
        </p:txBody>
      </p:sp>
      <p:sp>
        <p:nvSpPr>
          <p:cNvPr id="3" name="Slide Number Placeholder 2">
            <a:extLst>
              <a:ext uri="{FF2B5EF4-FFF2-40B4-BE49-F238E27FC236}">
                <a16:creationId xmlns:a16="http://schemas.microsoft.com/office/drawing/2014/main" id="{9A9B764D-86C7-4F0E-BCBE-FA933A30418E}"/>
              </a:ext>
            </a:extLst>
          </p:cNvPr>
          <p:cNvSpPr>
            <a:spLocks noGrp="1"/>
          </p:cNvSpPr>
          <p:nvPr>
            <p:ph type="sldNum" sz="quarter" idx="12"/>
          </p:nvPr>
        </p:nvSpPr>
        <p:spPr/>
        <p:txBody>
          <a:bodyPr/>
          <a:lstStyle/>
          <a:p>
            <a:fld id="{B6F15528-21DE-4FAA-801E-634DDDAF4B2B}" type="slidenum">
              <a:rPr lang="en-US" smtClean="0"/>
              <a:pPr/>
              <a:t>45</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creen Recording 4">
            <a:hlinkClick r:id="" action="ppaction://media"/>
            <a:extLst>
              <a:ext uri="{FF2B5EF4-FFF2-40B4-BE49-F238E27FC236}">
                <a16:creationId xmlns:a16="http://schemas.microsoft.com/office/drawing/2014/main" id="{635E0AD1-C597-4BDD-8F96-7C377BF44BE2}"/>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920909" y="1953336"/>
            <a:ext cx="11328492" cy="6866504"/>
          </a:xfrm>
          <a:prstGeom prst="rect">
            <a:avLst/>
          </a:prstGeom>
        </p:spPr>
      </p:pic>
      <p:sp>
        <p:nvSpPr>
          <p:cNvPr id="6" name="Rectangle 5">
            <a:extLst>
              <a:ext uri="{FF2B5EF4-FFF2-40B4-BE49-F238E27FC236}">
                <a16:creationId xmlns:a16="http://schemas.microsoft.com/office/drawing/2014/main" id="{6CC5F0D5-BE00-4195-99BF-F0281FE76122}"/>
              </a:ext>
            </a:extLst>
          </p:cNvPr>
          <p:cNvSpPr/>
          <p:nvPr/>
        </p:nvSpPr>
        <p:spPr>
          <a:xfrm>
            <a:off x="2148508" y="9691735"/>
            <a:ext cx="6043642" cy="369332"/>
          </a:xfrm>
          <a:prstGeom prst="rect">
            <a:avLst/>
          </a:prstGeom>
        </p:spPr>
        <p:txBody>
          <a:bodyPr wrap="none">
            <a:spAutoFit/>
          </a:bodyPr>
          <a:lstStyle/>
          <a:p>
            <a:r>
              <a:rPr lang="en-PH" dirty="0">
                <a:latin typeface="Ubuntu" panose="020B0604020202020204" charset="0"/>
                <a:hlinkClick r:id="rId6"/>
              </a:rPr>
              <a:t>Source: http://ncdrisc.org/height-mean-distribution.html</a:t>
            </a:r>
            <a:endParaRPr lang="en-PH" dirty="0">
              <a:latin typeface="Ubuntu" panose="020B0604020202020204" charset="0"/>
            </a:endParaRPr>
          </a:p>
        </p:txBody>
      </p:sp>
      <p:sp>
        <p:nvSpPr>
          <p:cNvPr id="9" name="TextBox 3">
            <a:extLst>
              <a:ext uri="{FF2B5EF4-FFF2-40B4-BE49-F238E27FC236}">
                <a16:creationId xmlns:a16="http://schemas.microsoft.com/office/drawing/2014/main" id="{10EFB3F1-B7AB-4757-A945-EC26E0972733}"/>
              </a:ext>
            </a:extLst>
          </p:cNvPr>
          <p:cNvSpPr txBox="1"/>
          <p:nvPr/>
        </p:nvSpPr>
        <p:spPr>
          <a:xfrm>
            <a:off x="2354055" y="722120"/>
            <a:ext cx="15933945" cy="1107996"/>
          </a:xfrm>
          <a:prstGeom prst="rect">
            <a:avLst/>
          </a:prstGeom>
        </p:spPr>
        <p:txBody>
          <a:bodyPr wrap="square" lIns="0" tIns="0" rIns="0" bIns="0" rtlCol="0" anchor="t">
            <a:spAutoFit/>
          </a:bodyPr>
          <a:lstStyle/>
          <a:p>
            <a:r>
              <a:rPr lang="en-US" sz="3600" dirty="0">
                <a:solidFill>
                  <a:srgbClr val="2C3891"/>
                </a:solidFill>
                <a:latin typeface="Glacial Indifference Bold"/>
              </a:rPr>
              <a:t>Comparison Philippines Mean Height with other countries, </a:t>
            </a:r>
            <a:br>
              <a:rPr lang="en-US" sz="3600" dirty="0">
                <a:solidFill>
                  <a:srgbClr val="2C3891"/>
                </a:solidFill>
                <a:latin typeface="Glacial Indifference Bold"/>
              </a:rPr>
            </a:br>
            <a:r>
              <a:rPr lang="en-US" sz="3600" dirty="0">
                <a:solidFill>
                  <a:srgbClr val="2C3891"/>
                </a:solidFill>
                <a:latin typeface="Glacial Indifference Bold"/>
              </a:rPr>
              <a:t>1896-1996 (NCD Risk Factor Collaboration) </a:t>
            </a:r>
          </a:p>
        </p:txBody>
      </p:sp>
      <p:sp>
        <p:nvSpPr>
          <p:cNvPr id="2" name="Slide Number Placeholder 1">
            <a:extLst>
              <a:ext uri="{FF2B5EF4-FFF2-40B4-BE49-F238E27FC236}">
                <a16:creationId xmlns:a16="http://schemas.microsoft.com/office/drawing/2014/main" id="{4CF67150-A00C-4491-9ED6-3B460F72E53D}"/>
              </a:ext>
            </a:extLst>
          </p:cNvPr>
          <p:cNvSpPr>
            <a:spLocks noGrp="1"/>
          </p:cNvSpPr>
          <p:nvPr>
            <p:ph type="sldNum" sz="quarter" idx="12"/>
          </p:nvPr>
        </p:nvSpPr>
        <p:spPr/>
        <p:txBody>
          <a:bodyPr/>
          <a:lstStyle/>
          <a:p>
            <a:fld id="{B6F15528-21DE-4FAA-801E-634DDDAF4B2B}" type="slidenum">
              <a:rPr lang="en-US" smtClean="0"/>
              <a:pPr/>
              <a:t>5</a:t>
            </a:fld>
            <a:endParaRPr lang="en-US"/>
          </a:p>
        </p:txBody>
      </p:sp>
      <p:pic>
        <p:nvPicPr>
          <p:cNvPr id="7" name="Picture 6">
            <a:extLst>
              <a:ext uri="{FF2B5EF4-FFF2-40B4-BE49-F238E27FC236}">
                <a16:creationId xmlns:a16="http://schemas.microsoft.com/office/drawing/2014/main" id="{00DA61E1-5C5F-4F82-AC8B-A94E62CD3866}"/>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1309" y="8194431"/>
            <a:ext cx="2176463" cy="2092569"/>
          </a:xfrm>
          <a:prstGeom prst="rect">
            <a:avLst/>
          </a:prstGeom>
          <a:noFill/>
          <a:ln>
            <a:noFill/>
          </a:ln>
        </p:spPr>
      </p:pic>
      <p:sp>
        <p:nvSpPr>
          <p:cNvPr id="3" name="Arrow: Left 2">
            <a:extLst>
              <a:ext uri="{FF2B5EF4-FFF2-40B4-BE49-F238E27FC236}">
                <a16:creationId xmlns:a16="http://schemas.microsoft.com/office/drawing/2014/main" id="{5440E793-127F-4523-AFC4-3B06DE2FB38B}"/>
              </a:ext>
            </a:extLst>
          </p:cNvPr>
          <p:cNvSpPr/>
          <p:nvPr/>
        </p:nvSpPr>
        <p:spPr>
          <a:xfrm>
            <a:off x="13182600" y="2665613"/>
            <a:ext cx="4978908" cy="2720975"/>
          </a:xfrm>
          <a:prstGeom prst="leftArrow">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Follow the red line</a:t>
            </a:r>
            <a:endParaRPr lang="en-PH" sz="4000" dirty="0">
              <a:solidFill>
                <a:schemeClr val="tx1"/>
              </a:solidFill>
            </a:endParaRPr>
          </a:p>
        </p:txBody>
      </p:sp>
    </p:spTree>
    <p:extLst>
      <p:ext uri="{BB962C8B-B14F-4D97-AF65-F5344CB8AC3E}">
        <p14:creationId xmlns:p14="http://schemas.microsoft.com/office/powerpoint/2010/main" val="1309993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12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title="Here￢ﾀﾙs how much taller humans have gotten in the last 100 years">
            <a:hlinkClick r:id="" action="ppaction://media"/>
            <a:extLst>
              <a:ext uri="{FF2B5EF4-FFF2-40B4-BE49-F238E27FC236}">
                <a16:creationId xmlns:a16="http://schemas.microsoft.com/office/drawing/2014/main" id="{F030AD5B-65C6-4B7C-9961-52A2B4B72B78}"/>
              </a:ext>
            </a:extLst>
          </p:cNvPr>
          <p:cNvPicPr>
            <a:picLocks noRot="1" noChangeAspect="1"/>
          </p:cNvPicPr>
          <p:nvPr>
            <a:videoFile r:link="rId1"/>
          </p:nvPr>
        </p:nvPicPr>
        <p:blipFill>
          <a:blip r:embed="rId4"/>
          <a:stretch>
            <a:fillRect/>
          </a:stretch>
        </p:blipFill>
        <p:spPr>
          <a:xfrm>
            <a:off x="2582333" y="1181100"/>
            <a:ext cx="14478000" cy="8143874"/>
          </a:xfrm>
          <a:prstGeom prst="rect">
            <a:avLst/>
          </a:prstGeom>
        </p:spPr>
      </p:pic>
      <p:sp>
        <p:nvSpPr>
          <p:cNvPr id="4" name="Rectangle 3">
            <a:extLst>
              <a:ext uri="{FF2B5EF4-FFF2-40B4-BE49-F238E27FC236}">
                <a16:creationId xmlns:a16="http://schemas.microsoft.com/office/drawing/2014/main" id="{8B2FECF4-DFCB-49E5-B0BA-59A2D568AE5C}"/>
              </a:ext>
            </a:extLst>
          </p:cNvPr>
          <p:cNvSpPr/>
          <p:nvPr/>
        </p:nvSpPr>
        <p:spPr>
          <a:xfrm>
            <a:off x="2614990" y="9563100"/>
            <a:ext cx="6119111" cy="369332"/>
          </a:xfrm>
          <a:prstGeom prst="rect">
            <a:avLst/>
          </a:prstGeom>
        </p:spPr>
        <p:txBody>
          <a:bodyPr wrap="none">
            <a:spAutoFit/>
          </a:bodyPr>
          <a:lstStyle/>
          <a:p>
            <a:r>
              <a:rPr lang="en-US" dirty="0">
                <a:latin typeface="Ubuntu" panose="020B0604020202020204" charset="0"/>
                <a:hlinkClick r:id="rId5"/>
              </a:rPr>
              <a:t>Source: https://www.youtube.com/watch?v=3erdjnrYQsk</a:t>
            </a:r>
            <a:endParaRPr lang="en-PH" b="1" dirty="0">
              <a:latin typeface="Ubuntu" panose="020B0604020202020204" charset="0"/>
            </a:endParaRPr>
          </a:p>
        </p:txBody>
      </p:sp>
      <p:sp>
        <p:nvSpPr>
          <p:cNvPr id="2" name="Slide Number Placeholder 1">
            <a:extLst>
              <a:ext uri="{FF2B5EF4-FFF2-40B4-BE49-F238E27FC236}">
                <a16:creationId xmlns:a16="http://schemas.microsoft.com/office/drawing/2014/main" id="{708E0253-8AC8-47A6-9271-9245710E6850}"/>
              </a:ext>
            </a:extLst>
          </p:cNvPr>
          <p:cNvSpPr>
            <a:spLocks noGrp="1"/>
          </p:cNvSpPr>
          <p:nvPr>
            <p:ph type="sldNum" sz="quarter" idx="12"/>
          </p:nvPr>
        </p:nvSpPr>
        <p:spPr/>
        <p:txBody>
          <a:bodyPr/>
          <a:lstStyle/>
          <a:p>
            <a:fld id="{B6F15528-21DE-4FAA-801E-634DDDAF4B2B}" type="slidenum">
              <a:rPr lang="en-US" smtClean="0"/>
              <a:pPr/>
              <a:t>6</a:t>
            </a:fld>
            <a:endParaRPr lang="en-US"/>
          </a:p>
        </p:txBody>
      </p:sp>
      <p:pic>
        <p:nvPicPr>
          <p:cNvPr id="5" name="Picture 4">
            <a:extLst>
              <a:ext uri="{FF2B5EF4-FFF2-40B4-BE49-F238E27FC236}">
                <a16:creationId xmlns:a16="http://schemas.microsoft.com/office/drawing/2014/main" id="{E2EF4ED0-B6A8-40AF-925C-CA8B7BC1ED66}"/>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1309" y="8194431"/>
            <a:ext cx="2176463" cy="2092569"/>
          </a:xfrm>
          <a:prstGeom prst="rect">
            <a:avLst/>
          </a:prstGeom>
          <a:noFill/>
          <a:ln>
            <a:noFill/>
          </a:ln>
        </p:spPr>
      </p:pic>
    </p:spTree>
    <p:extLst>
      <p:ext uri="{BB962C8B-B14F-4D97-AF65-F5344CB8AC3E}">
        <p14:creationId xmlns:p14="http://schemas.microsoft.com/office/powerpoint/2010/main" val="848261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2268200" y="1925733"/>
            <a:ext cx="4507556" cy="6435534"/>
          </a:xfrm>
          <a:prstGeom prst="rect">
            <a:avLst/>
          </a:prstGeom>
        </p:spPr>
      </p:pic>
      <p:sp>
        <p:nvSpPr>
          <p:cNvPr id="5" name="TextBox 5"/>
          <p:cNvSpPr txBox="1"/>
          <p:nvPr/>
        </p:nvSpPr>
        <p:spPr>
          <a:xfrm>
            <a:off x="1512244" y="3687828"/>
            <a:ext cx="10363200" cy="3777701"/>
          </a:xfrm>
          <a:prstGeom prst="rect">
            <a:avLst/>
          </a:prstGeom>
        </p:spPr>
        <p:txBody>
          <a:bodyPr wrap="square" lIns="0" tIns="0" rIns="0" bIns="0" rtlCol="0" anchor="t">
            <a:spAutoFit/>
          </a:bodyPr>
          <a:lstStyle/>
          <a:p>
            <a:pPr marL="371475" lvl="1">
              <a:lnSpc>
                <a:spcPts val="4950"/>
              </a:lnSpc>
            </a:pPr>
            <a:r>
              <a:rPr lang="en-PH" sz="3500" dirty="0">
                <a:latin typeface="Ubuntu" panose="020B0604020202020204" charset="0"/>
                <a:ea typeface="Calibri" panose="020F0502020204030204" pitchFamily="34" charset="0"/>
                <a:cs typeface="Times New Roman" panose="02020603050405020304" pitchFamily="18" charset="0"/>
              </a:rPr>
              <a:t>the percentage of children aged 0 to 59 months (under 5 years old) whose height for age is below -2 standard deviation (moderate and severe stunting) and -3 standard deviations (severe stunting) from the median of the </a:t>
            </a:r>
            <a:r>
              <a:rPr lang="en-PH" sz="3500" dirty="0">
                <a:latin typeface="Ubuntu" panose="020B0604020202020204" charset="0"/>
                <a:ea typeface="Calibri" panose="020F0502020204030204" pitchFamily="34" charset="0"/>
                <a:cs typeface="Arial" panose="020B0604020202020204" pitchFamily="34" charset="0"/>
              </a:rPr>
              <a:t>World Health Organization (WHO) Child Growth Standards </a:t>
            </a:r>
            <a:endParaRPr lang="en-US" sz="3500" dirty="0">
              <a:solidFill>
                <a:srgbClr val="000000"/>
              </a:solidFill>
              <a:latin typeface="Ubuntu" panose="020B0604020202020204" charset="0"/>
            </a:endParaRPr>
          </a:p>
        </p:txBody>
      </p:sp>
      <p:sp>
        <p:nvSpPr>
          <p:cNvPr id="6" name="TextBox 3">
            <a:extLst>
              <a:ext uri="{FF2B5EF4-FFF2-40B4-BE49-F238E27FC236}">
                <a16:creationId xmlns:a16="http://schemas.microsoft.com/office/drawing/2014/main" id="{FD063A51-65F4-4132-ACE4-058DB432331B}"/>
              </a:ext>
            </a:extLst>
          </p:cNvPr>
          <p:cNvSpPr txBox="1"/>
          <p:nvPr/>
        </p:nvSpPr>
        <p:spPr>
          <a:xfrm>
            <a:off x="2606911" y="1940168"/>
            <a:ext cx="9296400" cy="1022716"/>
          </a:xfrm>
          <a:prstGeom prst="rect">
            <a:avLst/>
          </a:prstGeom>
        </p:spPr>
        <p:txBody>
          <a:bodyPr wrap="square" lIns="0" tIns="0" rIns="0" bIns="0" rtlCol="0" anchor="t">
            <a:spAutoFit/>
          </a:bodyPr>
          <a:lstStyle/>
          <a:p>
            <a:pPr>
              <a:lnSpc>
                <a:spcPts val="7680"/>
              </a:lnSpc>
            </a:pPr>
            <a:r>
              <a:rPr lang="en-US" sz="8800" dirty="0">
                <a:solidFill>
                  <a:srgbClr val="2C3891"/>
                </a:solidFill>
                <a:latin typeface="Glacial Indifference Bold"/>
              </a:rPr>
              <a:t>What is stunting?</a:t>
            </a:r>
          </a:p>
        </p:txBody>
      </p:sp>
      <p:sp>
        <p:nvSpPr>
          <p:cNvPr id="3" name="Slide Number Placeholder 2">
            <a:extLst>
              <a:ext uri="{FF2B5EF4-FFF2-40B4-BE49-F238E27FC236}">
                <a16:creationId xmlns:a16="http://schemas.microsoft.com/office/drawing/2014/main" id="{417BC4DE-AFF3-4BDD-8D1A-89412E4C9CD4}"/>
              </a:ext>
            </a:extLst>
          </p:cNvPr>
          <p:cNvSpPr>
            <a:spLocks noGrp="1"/>
          </p:cNvSpPr>
          <p:nvPr>
            <p:ph type="sldNum" sz="quarter" idx="12"/>
          </p:nvPr>
        </p:nvSpPr>
        <p:spPr/>
        <p:txBody>
          <a:bodyPr/>
          <a:lstStyle/>
          <a:p>
            <a:fld id="{B6F15528-21DE-4FAA-801E-634DDDAF4B2B}" type="slidenum">
              <a:rPr lang="en-US" smtClean="0"/>
              <a:pPr/>
              <a:t>7</a:t>
            </a:fld>
            <a:endParaRPr lang="en-US"/>
          </a:p>
        </p:txBody>
      </p:sp>
      <p:pic>
        <p:nvPicPr>
          <p:cNvPr id="7" name="Picture 6">
            <a:extLst>
              <a:ext uri="{FF2B5EF4-FFF2-40B4-BE49-F238E27FC236}">
                <a16:creationId xmlns:a16="http://schemas.microsoft.com/office/drawing/2014/main" id="{3CAF6DA8-ADEE-4F5D-8883-A340A140FD63}"/>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1309" y="8194431"/>
            <a:ext cx="2176463" cy="209256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heerful funny giraffe with long neck. height meter or meter wall or wall sticker from 0 to 150 centimeters to measure growth. childrens illustration Premium Vector">
            <a:extLst>
              <a:ext uri="{FF2B5EF4-FFF2-40B4-BE49-F238E27FC236}">
                <a16:creationId xmlns:a16="http://schemas.microsoft.com/office/drawing/2014/main" id="{CC7AEFD6-BDDF-4A27-A5ED-C2FCB2E8501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824" t="6681" r="55957" b="32840"/>
          <a:stretch/>
        </p:blipFill>
        <p:spPr bwMode="auto">
          <a:xfrm>
            <a:off x="10478963" y="58226"/>
            <a:ext cx="2066925" cy="99441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Stick person boy clipart stick figure free images - ClipartBarn">
            <a:extLst>
              <a:ext uri="{FF2B5EF4-FFF2-40B4-BE49-F238E27FC236}">
                <a16:creationId xmlns:a16="http://schemas.microsoft.com/office/drawing/2014/main" id="{8D069886-7FCF-434A-8F47-A7533E5FEB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5293" y="1253374"/>
            <a:ext cx="1125407" cy="224205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Free Pink Girl Cliparts, Download Free Clip Art, Free Clip Art on ...">
            <a:extLst>
              <a:ext uri="{FF2B5EF4-FFF2-40B4-BE49-F238E27FC236}">
                <a16:creationId xmlns:a16="http://schemas.microsoft.com/office/drawing/2014/main" id="{913A4C86-7B08-4F33-8CD5-AAC6372079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80851" y="1201442"/>
            <a:ext cx="1018728" cy="2132230"/>
          </a:xfrm>
          <a:prstGeom prst="rect">
            <a:avLst/>
          </a:prstGeom>
          <a:noFill/>
          <a:extLst>
            <a:ext uri="{909E8E84-426E-40DD-AFC4-6F175D3DCCD1}">
              <a14:hiddenFill xmlns:a14="http://schemas.microsoft.com/office/drawing/2010/main">
                <a:solidFill>
                  <a:srgbClr val="FFFFFF"/>
                </a:solidFill>
              </a14:hiddenFill>
            </a:ext>
          </a:extLst>
        </p:spPr>
      </p:pic>
      <p:sp>
        <p:nvSpPr>
          <p:cNvPr id="7" name="Arrow: Right 6">
            <a:extLst>
              <a:ext uri="{FF2B5EF4-FFF2-40B4-BE49-F238E27FC236}">
                <a16:creationId xmlns:a16="http://schemas.microsoft.com/office/drawing/2014/main" id="{37101566-D4F1-4052-9204-B391B483D9D4}"/>
              </a:ext>
            </a:extLst>
          </p:cNvPr>
          <p:cNvSpPr/>
          <p:nvPr/>
        </p:nvSpPr>
        <p:spPr>
          <a:xfrm>
            <a:off x="1785107" y="3358908"/>
            <a:ext cx="5377693" cy="1676400"/>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a:solidFill>
                  <a:schemeClr val="bg1"/>
                </a:solidFill>
              </a:rPr>
              <a:t>Median height</a:t>
            </a:r>
            <a:endParaRPr lang="en-PH" sz="4400" dirty="0">
              <a:solidFill>
                <a:schemeClr val="bg1"/>
              </a:solidFill>
            </a:endParaRPr>
          </a:p>
        </p:txBody>
      </p:sp>
      <p:sp>
        <p:nvSpPr>
          <p:cNvPr id="8" name="Arrow: Right 7">
            <a:extLst>
              <a:ext uri="{FF2B5EF4-FFF2-40B4-BE49-F238E27FC236}">
                <a16:creationId xmlns:a16="http://schemas.microsoft.com/office/drawing/2014/main" id="{A09EE4BF-6464-4AA3-BB3B-EBFAFBD2205D}"/>
              </a:ext>
            </a:extLst>
          </p:cNvPr>
          <p:cNvSpPr/>
          <p:nvPr/>
        </p:nvSpPr>
        <p:spPr>
          <a:xfrm>
            <a:off x="1813522" y="7483844"/>
            <a:ext cx="5349277" cy="1676400"/>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a:solidFill>
                  <a:schemeClr val="bg1"/>
                </a:solidFill>
              </a:rPr>
              <a:t>Severe stunting</a:t>
            </a:r>
            <a:endParaRPr lang="en-PH" sz="4400" dirty="0">
              <a:solidFill>
                <a:schemeClr val="bg1"/>
              </a:solidFill>
            </a:endParaRPr>
          </a:p>
        </p:txBody>
      </p:sp>
      <p:sp>
        <p:nvSpPr>
          <p:cNvPr id="9" name="Arrow: Right 8">
            <a:extLst>
              <a:ext uri="{FF2B5EF4-FFF2-40B4-BE49-F238E27FC236}">
                <a16:creationId xmlns:a16="http://schemas.microsoft.com/office/drawing/2014/main" id="{064609E7-6D26-47E5-A8FD-57ED7E76BBE8}"/>
              </a:ext>
            </a:extLst>
          </p:cNvPr>
          <p:cNvSpPr/>
          <p:nvPr/>
        </p:nvSpPr>
        <p:spPr>
          <a:xfrm>
            <a:off x="1768905" y="5372100"/>
            <a:ext cx="5393895" cy="1676400"/>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a:solidFill>
                  <a:schemeClr val="bg1"/>
                </a:solidFill>
              </a:rPr>
              <a:t>Moderate stunting</a:t>
            </a:r>
            <a:endParaRPr lang="en-PH" sz="4400" dirty="0">
              <a:solidFill>
                <a:schemeClr val="bg1"/>
              </a:solidFill>
            </a:endParaRPr>
          </a:p>
        </p:txBody>
      </p:sp>
      <p:sp>
        <p:nvSpPr>
          <p:cNvPr id="10" name="TextBox 5">
            <a:extLst>
              <a:ext uri="{FF2B5EF4-FFF2-40B4-BE49-F238E27FC236}">
                <a16:creationId xmlns:a16="http://schemas.microsoft.com/office/drawing/2014/main" id="{56769F50-491C-4646-9F61-AEE134106C68}"/>
              </a:ext>
            </a:extLst>
          </p:cNvPr>
          <p:cNvSpPr txBox="1"/>
          <p:nvPr/>
        </p:nvSpPr>
        <p:spPr>
          <a:xfrm>
            <a:off x="7214285" y="3874719"/>
            <a:ext cx="2827020" cy="738664"/>
          </a:xfrm>
          <a:prstGeom prst="rect">
            <a:avLst/>
          </a:prstGeom>
        </p:spPr>
        <p:txBody>
          <a:bodyPr wrap="square" lIns="0" tIns="0" rIns="0" bIns="0" rtlCol="0" anchor="t">
            <a:spAutoFit/>
          </a:bodyPr>
          <a:lstStyle/>
          <a:p>
            <a:pPr marL="371475" lvl="1"/>
            <a:r>
              <a:rPr lang="en-US" sz="4800" b="1" dirty="0">
                <a:solidFill>
                  <a:srgbClr val="000000"/>
                </a:solidFill>
                <a:latin typeface="Ubuntu"/>
              </a:rPr>
              <a:t>110 cm</a:t>
            </a:r>
          </a:p>
        </p:txBody>
      </p:sp>
      <p:sp>
        <p:nvSpPr>
          <p:cNvPr id="11" name="TextBox 5">
            <a:extLst>
              <a:ext uri="{FF2B5EF4-FFF2-40B4-BE49-F238E27FC236}">
                <a16:creationId xmlns:a16="http://schemas.microsoft.com/office/drawing/2014/main" id="{1ADE5803-2BBF-47D3-A555-7350C42E2BC7}"/>
              </a:ext>
            </a:extLst>
          </p:cNvPr>
          <p:cNvSpPr txBox="1"/>
          <p:nvPr/>
        </p:nvSpPr>
        <p:spPr>
          <a:xfrm>
            <a:off x="7162800" y="5449700"/>
            <a:ext cx="4495800" cy="1477328"/>
          </a:xfrm>
          <a:prstGeom prst="rect">
            <a:avLst/>
          </a:prstGeom>
        </p:spPr>
        <p:txBody>
          <a:bodyPr wrap="square" lIns="0" tIns="0" rIns="0" bIns="0" rtlCol="0" anchor="t">
            <a:spAutoFit/>
          </a:bodyPr>
          <a:lstStyle/>
          <a:p>
            <a:pPr marL="371475" lvl="1"/>
            <a:r>
              <a:rPr lang="en-US" sz="4800" b="1" dirty="0">
                <a:solidFill>
                  <a:srgbClr val="000000"/>
                </a:solidFill>
                <a:latin typeface="Ubuntu"/>
              </a:rPr>
              <a:t>96.1 to</a:t>
            </a:r>
          </a:p>
          <a:p>
            <a:pPr marL="371475" lvl="1"/>
            <a:r>
              <a:rPr lang="en-US" sz="4800" b="1" dirty="0">
                <a:solidFill>
                  <a:srgbClr val="000000"/>
                </a:solidFill>
                <a:latin typeface="Ubuntu"/>
              </a:rPr>
              <a:t>100.7 cm</a:t>
            </a:r>
          </a:p>
        </p:txBody>
      </p:sp>
      <p:sp>
        <p:nvSpPr>
          <p:cNvPr id="12" name="TextBox 5">
            <a:extLst>
              <a:ext uri="{FF2B5EF4-FFF2-40B4-BE49-F238E27FC236}">
                <a16:creationId xmlns:a16="http://schemas.microsoft.com/office/drawing/2014/main" id="{9E2A2473-2FD2-4455-9FB1-66A337A301FA}"/>
              </a:ext>
            </a:extLst>
          </p:cNvPr>
          <p:cNvSpPr txBox="1"/>
          <p:nvPr/>
        </p:nvSpPr>
        <p:spPr>
          <a:xfrm>
            <a:off x="7093440" y="7999787"/>
            <a:ext cx="4182276" cy="738664"/>
          </a:xfrm>
          <a:prstGeom prst="rect">
            <a:avLst/>
          </a:prstGeom>
        </p:spPr>
        <p:txBody>
          <a:bodyPr wrap="square" lIns="0" tIns="0" rIns="0" bIns="0" rtlCol="0" anchor="t">
            <a:spAutoFit/>
          </a:bodyPr>
          <a:lstStyle/>
          <a:p>
            <a:pPr marL="371475" lvl="1"/>
            <a:r>
              <a:rPr lang="en-US" sz="4800" b="1" dirty="0">
                <a:solidFill>
                  <a:srgbClr val="000000"/>
                </a:solidFill>
                <a:latin typeface="Ubuntu"/>
              </a:rPr>
              <a:t>&lt;96.1 cm</a:t>
            </a:r>
          </a:p>
        </p:txBody>
      </p:sp>
      <p:sp>
        <p:nvSpPr>
          <p:cNvPr id="13" name="TextBox 5">
            <a:extLst>
              <a:ext uri="{FF2B5EF4-FFF2-40B4-BE49-F238E27FC236}">
                <a16:creationId xmlns:a16="http://schemas.microsoft.com/office/drawing/2014/main" id="{804ED6BC-C96B-44AF-B91A-9DC28290F02F}"/>
              </a:ext>
            </a:extLst>
          </p:cNvPr>
          <p:cNvSpPr txBox="1"/>
          <p:nvPr/>
        </p:nvSpPr>
        <p:spPr>
          <a:xfrm>
            <a:off x="12306300" y="3924300"/>
            <a:ext cx="3276600" cy="738664"/>
          </a:xfrm>
          <a:prstGeom prst="rect">
            <a:avLst/>
          </a:prstGeom>
        </p:spPr>
        <p:txBody>
          <a:bodyPr wrap="square" lIns="0" tIns="0" rIns="0" bIns="0" rtlCol="0" anchor="t">
            <a:spAutoFit/>
          </a:bodyPr>
          <a:lstStyle/>
          <a:p>
            <a:pPr marL="371475" lvl="1"/>
            <a:r>
              <a:rPr lang="en-US" sz="4800" b="1" dirty="0">
                <a:solidFill>
                  <a:srgbClr val="000000"/>
                </a:solidFill>
                <a:latin typeface="Ubuntu"/>
              </a:rPr>
              <a:t>109.4 cm</a:t>
            </a:r>
          </a:p>
        </p:txBody>
      </p:sp>
      <p:sp>
        <p:nvSpPr>
          <p:cNvPr id="14" name="TextBox 5">
            <a:extLst>
              <a:ext uri="{FF2B5EF4-FFF2-40B4-BE49-F238E27FC236}">
                <a16:creationId xmlns:a16="http://schemas.microsoft.com/office/drawing/2014/main" id="{4168D1E1-6E69-4C17-A28D-BEAE68DA2D53}"/>
              </a:ext>
            </a:extLst>
          </p:cNvPr>
          <p:cNvSpPr txBox="1"/>
          <p:nvPr/>
        </p:nvSpPr>
        <p:spPr>
          <a:xfrm>
            <a:off x="12306300" y="5518728"/>
            <a:ext cx="4182276" cy="1477328"/>
          </a:xfrm>
          <a:prstGeom prst="rect">
            <a:avLst/>
          </a:prstGeom>
        </p:spPr>
        <p:txBody>
          <a:bodyPr wrap="square" lIns="0" tIns="0" rIns="0" bIns="0" rtlCol="0" anchor="t">
            <a:spAutoFit/>
          </a:bodyPr>
          <a:lstStyle/>
          <a:p>
            <a:pPr marL="371475" lvl="1"/>
            <a:r>
              <a:rPr lang="en-US" sz="4800" b="1" dirty="0">
                <a:solidFill>
                  <a:srgbClr val="000000"/>
                </a:solidFill>
                <a:latin typeface="Ubuntu"/>
              </a:rPr>
              <a:t>99.9 cm to 95.2 cm</a:t>
            </a:r>
          </a:p>
        </p:txBody>
      </p:sp>
      <p:sp>
        <p:nvSpPr>
          <p:cNvPr id="15" name="TextBox 5">
            <a:extLst>
              <a:ext uri="{FF2B5EF4-FFF2-40B4-BE49-F238E27FC236}">
                <a16:creationId xmlns:a16="http://schemas.microsoft.com/office/drawing/2014/main" id="{42E76943-A0FE-4AED-B1FE-98E94B08B28B}"/>
              </a:ext>
            </a:extLst>
          </p:cNvPr>
          <p:cNvSpPr txBox="1"/>
          <p:nvPr/>
        </p:nvSpPr>
        <p:spPr>
          <a:xfrm>
            <a:off x="12327988" y="7999787"/>
            <a:ext cx="4182276" cy="738664"/>
          </a:xfrm>
          <a:prstGeom prst="rect">
            <a:avLst/>
          </a:prstGeom>
        </p:spPr>
        <p:txBody>
          <a:bodyPr wrap="square" lIns="0" tIns="0" rIns="0" bIns="0" rtlCol="0" anchor="t">
            <a:spAutoFit/>
          </a:bodyPr>
          <a:lstStyle/>
          <a:p>
            <a:pPr marL="371475" lvl="1"/>
            <a:r>
              <a:rPr lang="en-US" sz="4800" b="1" dirty="0">
                <a:solidFill>
                  <a:srgbClr val="000000"/>
                </a:solidFill>
                <a:latin typeface="Ubuntu"/>
              </a:rPr>
              <a:t>&lt;95.2 cm</a:t>
            </a:r>
          </a:p>
        </p:txBody>
      </p:sp>
      <p:sp>
        <p:nvSpPr>
          <p:cNvPr id="16" name="TextBox 5">
            <a:extLst>
              <a:ext uri="{FF2B5EF4-FFF2-40B4-BE49-F238E27FC236}">
                <a16:creationId xmlns:a16="http://schemas.microsoft.com/office/drawing/2014/main" id="{72352355-92D7-40F8-8546-4F7AA0E94DA7}"/>
              </a:ext>
            </a:extLst>
          </p:cNvPr>
          <p:cNvSpPr txBox="1"/>
          <p:nvPr/>
        </p:nvSpPr>
        <p:spPr>
          <a:xfrm>
            <a:off x="15087600" y="3947636"/>
            <a:ext cx="3276600" cy="738664"/>
          </a:xfrm>
          <a:prstGeom prst="rect">
            <a:avLst/>
          </a:prstGeom>
        </p:spPr>
        <p:txBody>
          <a:bodyPr wrap="square" lIns="0" tIns="0" rIns="0" bIns="0" rtlCol="0" anchor="t">
            <a:spAutoFit/>
          </a:bodyPr>
          <a:lstStyle/>
          <a:p>
            <a:pPr marL="371475" lvl="1"/>
            <a:r>
              <a:rPr lang="en-US" sz="4800" b="1" dirty="0">
                <a:solidFill>
                  <a:srgbClr val="000000"/>
                </a:solidFill>
                <a:latin typeface="Ubuntu"/>
              </a:rPr>
              <a:t>(3’7”)</a:t>
            </a:r>
          </a:p>
        </p:txBody>
      </p:sp>
      <p:sp>
        <p:nvSpPr>
          <p:cNvPr id="18" name="TextBox 3">
            <a:extLst>
              <a:ext uri="{FF2B5EF4-FFF2-40B4-BE49-F238E27FC236}">
                <a16:creationId xmlns:a16="http://schemas.microsoft.com/office/drawing/2014/main" id="{38221856-6B29-44E6-A22F-1BDFF4A2A093}"/>
              </a:ext>
            </a:extLst>
          </p:cNvPr>
          <p:cNvSpPr txBox="1"/>
          <p:nvPr/>
        </p:nvSpPr>
        <p:spPr>
          <a:xfrm>
            <a:off x="2314536" y="1004719"/>
            <a:ext cx="8135131" cy="1974900"/>
          </a:xfrm>
          <a:prstGeom prst="rect">
            <a:avLst/>
          </a:prstGeom>
        </p:spPr>
        <p:txBody>
          <a:bodyPr lIns="0" tIns="0" rIns="0" bIns="0" rtlCol="0" anchor="t">
            <a:spAutoFit/>
          </a:bodyPr>
          <a:lstStyle/>
          <a:p>
            <a:pPr>
              <a:lnSpc>
                <a:spcPts val="7680"/>
              </a:lnSpc>
            </a:pPr>
            <a:r>
              <a:rPr lang="en-US" sz="7000" dirty="0">
                <a:solidFill>
                  <a:srgbClr val="2C3891"/>
                </a:solidFill>
                <a:latin typeface="Glacial Indifference Bold"/>
              </a:rPr>
              <a:t>Stunting in Centimeters</a:t>
            </a:r>
          </a:p>
        </p:txBody>
      </p:sp>
      <p:sp>
        <p:nvSpPr>
          <p:cNvPr id="2" name="Slide Number Placeholder 1">
            <a:extLst>
              <a:ext uri="{FF2B5EF4-FFF2-40B4-BE49-F238E27FC236}">
                <a16:creationId xmlns:a16="http://schemas.microsoft.com/office/drawing/2014/main" id="{81ECE3B5-4FB1-4D2E-9753-E219D487E433}"/>
              </a:ext>
            </a:extLst>
          </p:cNvPr>
          <p:cNvSpPr>
            <a:spLocks noGrp="1"/>
          </p:cNvSpPr>
          <p:nvPr>
            <p:ph type="sldNum" sz="quarter" idx="12"/>
          </p:nvPr>
        </p:nvSpPr>
        <p:spPr/>
        <p:txBody>
          <a:bodyPr/>
          <a:lstStyle/>
          <a:p>
            <a:fld id="{B6F15528-21DE-4FAA-801E-634DDDAF4B2B}" type="slidenum">
              <a:rPr lang="en-US" smtClean="0"/>
              <a:pPr/>
              <a:t>8</a:t>
            </a:fld>
            <a:endParaRPr lang="en-US"/>
          </a:p>
        </p:txBody>
      </p:sp>
      <p:pic>
        <p:nvPicPr>
          <p:cNvPr id="17" name="Picture 16">
            <a:extLst>
              <a:ext uri="{FF2B5EF4-FFF2-40B4-BE49-F238E27FC236}">
                <a16:creationId xmlns:a16="http://schemas.microsoft.com/office/drawing/2014/main" id="{0C3F5746-C8E5-4F9A-8FE0-6C63FD5B40BB}"/>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1309" y="8194431"/>
            <a:ext cx="2176463" cy="2092569"/>
          </a:xfrm>
          <a:prstGeom prst="rect">
            <a:avLst/>
          </a:prstGeom>
          <a:noFill/>
          <a:ln>
            <a:noFill/>
          </a:ln>
        </p:spPr>
      </p:pic>
    </p:spTree>
    <p:extLst>
      <p:ext uri="{BB962C8B-B14F-4D97-AF65-F5344CB8AC3E}">
        <p14:creationId xmlns:p14="http://schemas.microsoft.com/office/powerpoint/2010/main" val="1621508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a:extLst>
              <a:ext uri="{FF2B5EF4-FFF2-40B4-BE49-F238E27FC236}">
                <a16:creationId xmlns:a16="http://schemas.microsoft.com/office/drawing/2014/main" id="{FB6BE270-6588-4A2E-A4FA-AD4A085E228F}"/>
              </a:ext>
            </a:extLst>
          </p:cNvPr>
          <p:cNvPicPr>
            <a:picLocks noChangeAspect="1"/>
          </p:cNvPicPr>
          <p:nvPr/>
        </p:nvPicPr>
        <p:blipFill>
          <a:blip r:embed="rId3">
            <a:duotone>
              <a:schemeClr val="accent6">
                <a:shade val="45000"/>
                <a:satMod val="135000"/>
              </a:schemeClr>
              <a:prstClr val="white"/>
            </a:duotone>
          </a:blip>
          <a:srcRect/>
          <a:stretch>
            <a:fillRect/>
          </a:stretch>
        </p:blipFill>
        <p:spPr>
          <a:xfrm>
            <a:off x="2274735" y="3280201"/>
            <a:ext cx="2512868" cy="2512868"/>
          </a:xfrm>
          <a:prstGeom prst="rect">
            <a:avLst/>
          </a:prstGeom>
        </p:spPr>
      </p:pic>
      <p:pic>
        <p:nvPicPr>
          <p:cNvPr id="21" name="Picture 5">
            <a:extLst>
              <a:ext uri="{FF2B5EF4-FFF2-40B4-BE49-F238E27FC236}">
                <a16:creationId xmlns:a16="http://schemas.microsoft.com/office/drawing/2014/main" id="{A62EE87F-61E1-44FC-BC29-C2E56793B9B3}"/>
              </a:ext>
            </a:extLst>
          </p:cNvPr>
          <p:cNvPicPr>
            <a:picLocks noChangeAspect="1"/>
          </p:cNvPicPr>
          <p:nvPr/>
        </p:nvPicPr>
        <p:blipFill>
          <a:blip r:embed="rId4">
            <a:duotone>
              <a:schemeClr val="accent3">
                <a:shade val="45000"/>
                <a:satMod val="135000"/>
              </a:schemeClr>
              <a:prstClr val="white"/>
            </a:duotone>
          </a:blip>
          <a:srcRect/>
          <a:stretch>
            <a:fillRect/>
          </a:stretch>
        </p:blipFill>
        <p:spPr>
          <a:xfrm>
            <a:off x="12310907" y="2552700"/>
            <a:ext cx="3092711" cy="3092711"/>
          </a:xfrm>
          <a:prstGeom prst="rect">
            <a:avLst/>
          </a:prstGeom>
        </p:spPr>
      </p:pic>
      <p:pic>
        <p:nvPicPr>
          <p:cNvPr id="25" name="Picture 6">
            <a:extLst>
              <a:ext uri="{FF2B5EF4-FFF2-40B4-BE49-F238E27FC236}">
                <a16:creationId xmlns:a16="http://schemas.microsoft.com/office/drawing/2014/main" id="{479702CF-5515-4378-BE0F-264B82812AE9}"/>
              </a:ext>
            </a:extLst>
          </p:cNvPr>
          <p:cNvPicPr>
            <a:picLocks noChangeAspect="1"/>
          </p:cNvPicPr>
          <p:nvPr/>
        </p:nvPicPr>
        <p:blipFill>
          <a:blip r:embed="rId4">
            <a:duotone>
              <a:schemeClr val="accent3">
                <a:shade val="45000"/>
                <a:satMod val="135000"/>
              </a:schemeClr>
              <a:prstClr val="white"/>
            </a:duotone>
          </a:blip>
          <a:srcRect/>
          <a:stretch>
            <a:fillRect/>
          </a:stretch>
        </p:blipFill>
        <p:spPr>
          <a:xfrm>
            <a:off x="14091611" y="4522177"/>
            <a:ext cx="1674816" cy="1674816"/>
          </a:xfrm>
          <a:prstGeom prst="rect">
            <a:avLst/>
          </a:prstGeom>
        </p:spPr>
      </p:pic>
      <p:sp>
        <p:nvSpPr>
          <p:cNvPr id="26" name="TextBox 11">
            <a:extLst>
              <a:ext uri="{FF2B5EF4-FFF2-40B4-BE49-F238E27FC236}">
                <a16:creationId xmlns:a16="http://schemas.microsoft.com/office/drawing/2014/main" id="{C802C3DE-7188-4DB2-8A61-941D0EA0681F}"/>
              </a:ext>
            </a:extLst>
          </p:cNvPr>
          <p:cNvSpPr txBox="1"/>
          <p:nvPr/>
        </p:nvSpPr>
        <p:spPr>
          <a:xfrm>
            <a:off x="1447800" y="6611745"/>
            <a:ext cx="4592131" cy="923330"/>
          </a:xfrm>
          <a:prstGeom prst="rect">
            <a:avLst/>
          </a:prstGeom>
        </p:spPr>
        <p:txBody>
          <a:bodyPr wrap="square" lIns="0" tIns="0" rIns="0" bIns="0" rtlCol="0" anchor="t">
            <a:spAutoFit/>
          </a:bodyPr>
          <a:lstStyle/>
          <a:p>
            <a:pPr algn="ctr">
              <a:lnSpc>
                <a:spcPts val="3608"/>
              </a:lnSpc>
            </a:pPr>
            <a:r>
              <a:rPr lang="en-US" sz="3280" b="1" dirty="0">
                <a:latin typeface="Ubuntu" panose="020B0604020202020204" charset="0"/>
              </a:rPr>
              <a:t>Poor maternal health</a:t>
            </a:r>
          </a:p>
          <a:p>
            <a:pPr algn="ctr">
              <a:lnSpc>
                <a:spcPts val="3608"/>
              </a:lnSpc>
            </a:pPr>
            <a:r>
              <a:rPr lang="en-US" sz="3280" b="1" dirty="0">
                <a:latin typeface="Ubuntu" panose="020B0604020202020204" charset="0"/>
              </a:rPr>
              <a:t>and nutrition</a:t>
            </a:r>
          </a:p>
        </p:txBody>
      </p:sp>
      <p:sp>
        <p:nvSpPr>
          <p:cNvPr id="27" name="TextBox 11">
            <a:extLst>
              <a:ext uri="{FF2B5EF4-FFF2-40B4-BE49-F238E27FC236}">
                <a16:creationId xmlns:a16="http://schemas.microsoft.com/office/drawing/2014/main" id="{DF989D18-8B6D-4B88-A4C8-99930671C7E1}"/>
              </a:ext>
            </a:extLst>
          </p:cNvPr>
          <p:cNvSpPr txBox="1"/>
          <p:nvPr/>
        </p:nvSpPr>
        <p:spPr>
          <a:xfrm>
            <a:off x="11662628" y="6689854"/>
            <a:ext cx="4592131" cy="461665"/>
          </a:xfrm>
          <a:prstGeom prst="rect">
            <a:avLst/>
          </a:prstGeom>
        </p:spPr>
        <p:txBody>
          <a:bodyPr wrap="square" lIns="0" tIns="0" rIns="0" bIns="0" rtlCol="0" anchor="t">
            <a:spAutoFit/>
          </a:bodyPr>
          <a:lstStyle/>
          <a:p>
            <a:pPr algn="ctr">
              <a:lnSpc>
                <a:spcPts val="3608"/>
              </a:lnSpc>
            </a:pPr>
            <a:r>
              <a:rPr lang="en-US" sz="3280" b="1" dirty="0">
                <a:latin typeface="Ubuntu" panose="020B0604020202020204" charset="0"/>
              </a:rPr>
              <a:t>Infections</a:t>
            </a:r>
          </a:p>
        </p:txBody>
      </p:sp>
      <p:sp>
        <p:nvSpPr>
          <p:cNvPr id="28" name="TextBox 11">
            <a:extLst>
              <a:ext uri="{FF2B5EF4-FFF2-40B4-BE49-F238E27FC236}">
                <a16:creationId xmlns:a16="http://schemas.microsoft.com/office/drawing/2014/main" id="{983E89B0-A2F0-4B51-B4C3-F597BAE86CD7}"/>
              </a:ext>
            </a:extLst>
          </p:cNvPr>
          <p:cNvSpPr txBox="1"/>
          <p:nvPr/>
        </p:nvSpPr>
        <p:spPr>
          <a:xfrm>
            <a:off x="7257326" y="6611745"/>
            <a:ext cx="4592131" cy="1384995"/>
          </a:xfrm>
          <a:prstGeom prst="rect">
            <a:avLst/>
          </a:prstGeom>
        </p:spPr>
        <p:txBody>
          <a:bodyPr wrap="square" lIns="0" tIns="0" rIns="0" bIns="0" rtlCol="0" anchor="t">
            <a:spAutoFit/>
          </a:bodyPr>
          <a:lstStyle/>
          <a:p>
            <a:pPr algn="ctr">
              <a:lnSpc>
                <a:spcPts val="3608"/>
              </a:lnSpc>
            </a:pPr>
            <a:r>
              <a:rPr lang="en-US" sz="3280" b="1" dirty="0">
                <a:latin typeface="Ubuntu" panose="020B0604020202020204" charset="0"/>
              </a:rPr>
              <a:t>Inadequate infant and </a:t>
            </a:r>
          </a:p>
          <a:p>
            <a:pPr algn="ctr">
              <a:lnSpc>
                <a:spcPts val="3608"/>
              </a:lnSpc>
            </a:pPr>
            <a:r>
              <a:rPr lang="en-US" sz="3280" b="1" dirty="0">
                <a:latin typeface="Ubuntu" panose="020B0604020202020204" charset="0"/>
              </a:rPr>
              <a:t>young child feeding practices</a:t>
            </a:r>
          </a:p>
        </p:txBody>
      </p:sp>
      <p:pic>
        <p:nvPicPr>
          <p:cNvPr id="29" name="Picture 4">
            <a:extLst>
              <a:ext uri="{FF2B5EF4-FFF2-40B4-BE49-F238E27FC236}">
                <a16:creationId xmlns:a16="http://schemas.microsoft.com/office/drawing/2014/main" id="{5C502585-9185-4199-AAA5-435901EC3A2D}"/>
              </a:ext>
            </a:extLst>
          </p:cNvPr>
          <p:cNvPicPr>
            <a:picLocks noChangeAspect="1"/>
          </p:cNvPicPr>
          <p:nvPr/>
        </p:nvPicPr>
        <p:blipFill>
          <a:blip r:embed="rId5">
            <a:duotone>
              <a:schemeClr val="bg2">
                <a:shade val="45000"/>
                <a:satMod val="135000"/>
              </a:schemeClr>
              <a:prstClr val="white"/>
            </a:duotone>
            <a:extLst>
              <a:ext uri="{BEBA8EAE-BF5A-486C-A8C5-ECC9F3942E4B}">
                <a14:imgProps xmlns:a14="http://schemas.microsoft.com/office/drawing/2010/main">
                  <a14:imgLayer r:embed="rId6">
                    <a14:imgEffect>
                      <a14:artisticChalkSketch/>
                    </a14:imgEffect>
                  </a14:imgLayer>
                </a14:imgProps>
              </a:ext>
            </a:extLst>
          </a:blip>
          <a:srcRect/>
          <a:stretch>
            <a:fillRect/>
          </a:stretch>
        </p:blipFill>
        <p:spPr>
          <a:xfrm>
            <a:off x="8108569" y="2803656"/>
            <a:ext cx="2889646" cy="3049758"/>
          </a:xfrm>
          <a:prstGeom prst="rect">
            <a:avLst/>
          </a:prstGeom>
        </p:spPr>
      </p:pic>
      <p:sp>
        <p:nvSpPr>
          <p:cNvPr id="13" name="TextBox 3">
            <a:extLst>
              <a:ext uri="{FF2B5EF4-FFF2-40B4-BE49-F238E27FC236}">
                <a16:creationId xmlns:a16="http://schemas.microsoft.com/office/drawing/2014/main" id="{1463A584-991E-4D1B-AEEE-25BF6AD9D6DA}"/>
              </a:ext>
            </a:extLst>
          </p:cNvPr>
          <p:cNvSpPr txBox="1"/>
          <p:nvPr/>
        </p:nvSpPr>
        <p:spPr>
          <a:xfrm>
            <a:off x="1752600" y="1111686"/>
            <a:ext cx="16362670" cy="859210"/>
          </a:xfrm>
          <a:prstGeom prst="rect">
            <a:avLst/>
          </a:prstGeom>
        </p:spPr>
        <p:txBody>
          <a:bodyPr wrap="square" lIns="0" tIns="0" rIns="0" bIns="0" rtlCol="0" anchor="t">
            <a:spAutoFit/>
          </a:bodyPr>
          <a:lstStyle/>
          <a:p>
            <a:pPr>
              <a:lnSpc>
                <a:spcPts val="6719"/>
              </a:lnSpc>
            </a:pPr>
            <a:r>
              <a:rPr lang="en-US" sz="6600" dirty="0">
                <a:solidFill>
                  <a:srgbClr val="2C3891"/>
                </a:solidFill>
                <a:latin typeface="Glacial Indifference Bold"/>
              </a:rPr>
              <a:t>Stunting reflects long-term outcomes </a:t>
            </a:r>
          </a:p>
        </p:txBody>
      </p:sp>
      <p:sp>
        <p:nvSpPr>
          <p:cNvPr id="2" name="Slide Number Placeholder 1">
            <a:extLst>
              <a:ext uri="{FF2B5EF4-FFF2-40B4-BE49-F238E27FC236}">
                <a16:creationId xmlns:a16="http://schemas.microsoft.com/office/drawing/2014/main" id="{03DE9705-A43E-4477-BBEC-777E306207E6}"/>
              </a:ext>
            </a:extLst>
          </p:cNvPr>
          <p:cNvSpPr>
            <a:spLocks noGrp="1"/>
          </p:cNvSpPr>
          <p:nvPr>
            <p:ph type="sldNum" sz="quarter" idx="12"/>
          </p:nvPr>
        </p:nvSpPr>
        <p:spPr/>
        <p:txBody>
          <a:bodyPr/>
          <a:lstStyle/>
          <a:p>
            <a:fld id="{B6F15528-21DE-4FAA-801E-634DDDAF4B2B}" type="slidenum">
              <a:rPr lang="en-US" smtClean="0"/>
              <a:pPr/>
              <a:t>9</a:t>
            </a:fld>
            <a:endParaRPr lang="en-US"/>
          </a:p>
        </p:txBody>
      </p:sp>
      <p:pic>
        <p:nvPicPr>
          <p:cNvPr id="15" name="Picture 14">
            <a:extLst>
              <a:ext uri="{FF2B5EF4-FFF2-40B4-BE49-F238E27FC236}">
                <a16:creationId xmlns:a16="http://schemas.microsoft.com/office/drawing/2014/main" id="{2D9DDB1E-7E85-4EF9-BDA4-132D774B475C}"/>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1309" y="8194431"/>
            <a:ext cx="2176463" cy="2092569"/>
          </a:xfrm>
          <a:prstGeom prst="rect">
            <a:avLst/>
          </a:prstGeom>
          <a:noFill/>
          <a:ln>
            <a:noFill/>
          </a:ln>
        </p:spPr>
      </p:pic>
    </p:spTree>
    <p:extLst>
      <p:ext uri="{BB962C8B-B14F-4D97-AF65-F5344CB8AC3E}">
        <p14:creationId xmlns:p14="http://schemas.microsoft.com/office/powerpoint/2010/main" val="30258703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TotalTime>
  <Words>5757</Words>
  <Application>Microsoft Office PowerPoint</Application>
  <PresentationFormat>Custom</PresentationFormat>
  <Paragraphs>509</Paragraphs>
  <Slides>45</Slides>
  <Notes>45</Notes>
  <HiddenSlides>0</HiddenSlides>
  <MMClips>2</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Ubuntu Bold Italics</vt:lpstr>
      <vt:lpstr>Ubuntu Bold</vt:lpstr>
      <vt:lpstr>Open Sans Bold</vt:lpstr>
      <vt:lpstr>Times New Roman</vt:lpstr>
      <vt:lpstr>Calibri</vt:lpstr>
      <vt:lpstr>Arial Black</vt:lpstr>
      <vt:lpstr>Ubuntu</vt:lpstr>
      <vt:lpstr>Arial</vt:lpstr>
      <vt:lpstr>Glacial Indifference Bold Italics</vt:lpstr>
      <vt:lpstr>Glacial Indifference Bold</vt:lpstr>
      <vt:lpstr>Office Theme</vt:lpstr>
      <vt:lpstr>PowerPoint Presentation</vt:lpstr>
      <vt:lpstr>PowerPoint Presentation</vt:lpstr>
      <vt:lpstr>Forms of Undernutrition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Drivers of Stunting Among 0-23 Months old Filipino Children Included in the 2003 and  2011 National Nutrition Survey </vt:lpstr>
      <vt:lpstr>Drivers of Stunting Among 0-23 Months old Filipino Children Included in the 2003 and  2011 National Nutrition Survey </vt:lpstr>
      <vt:lpstr>PowerPoint Presentation</vt:lpstr>
      <vt:lpstr>Why Are So Many Children Stunted in the Philippines?</vt:lpstr>
      <vt:lpstr>PowerPoint Presentation</vt:lpstr>
      <vt:lpstr>PowerPoint Presentation</vt:lpstr>
      <vt:lpstr>PPAN Priority actions with focus on the First 1000 Days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Jovita B. Raval</dc:creator>
  <cp:lastModifiedBy>Windows User</cp:lastModifiedBy>
  <cp:revision>12</cp:revision>
  <dcterms:created xsi:type="dcterms:W3CDTF">2020-06-29T13:47:56Z</dcterms:created>
  <dcterms:modified xsi:type="dcterms:W3CDTF">2020-07-10T08:02:12Z</dcterms:modified>
</cp:coreProperties>
</file>