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487" r:id="rId2"/>
    <p:sldId id="488" r:id="rId3"/>
    <p:sldId id="489" r:id="rId4"/>
    <p:sldId id="490" r:id="rId5"/>
    <p:sldId id="428" r:id="rId6"/>
    <p:sldId id="283" r:id="rId7"/>
    <p:sldId id="491" r:id="rId8"/>
    <p:sldId id="492" r:id="rId9"/>
    <p:sldId id="494" r:id="rId10"/>
    <p:sldId id="493" r:id="rId11"/>
    <p:sldId id="284" r:id="rId12"/>
    <p:sldId id="413" r:id="rId13"/>
    <p:sldId id="402" r:id="rId14"/>
    <p:sldId id="418" r:id="rId15"/>
    <p:sldId id="495" r:id="rId16"/>
    <p:sldId id="419" r:id="rId17"/>
    <p:sldId id="411" r:id="rId18"/>
    <p:sldId id="496" r:id="rId19"/>
    <p:sldId id="497" r:id="rId20"/>
    <p:sldId id="498" r:id="rId21"/>
    <p:sldId id="405" r:id="rId22"/>
    <p:sldId id="426" r:id="rId23"/>
    <p:sldId id="500" r:id="rId24"/>
    <p:sldId id="499" r:id="rId25"/>
    <p:sldId id="501" r:id="rId26"/>
    <p:sldId id="504" r:id="rId27"/>
    <p:sldId id="503" r:id="rId28"/>
    <p:sldId id="505" r:id="rId29"/>
    <p:sldId id="502"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Navales" initials="M" lastIdx="14" clrIdx="0">
    <p:extLst>
      <p:ext uri="{19B8F6BF-5375-455C-9EA6-DF929625EA0E}">
        <p15:presenceInfo xmlns:p15="http://schemas.microsoft.com/office/powerpoint/2012/main" userId="MNaval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6E43"/>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318" autoAdjust="0"/>
  </p:normalViewPr>
  <p:slideViewPr>
    <p:cSldViewPr snapToGrid="0">
      <p:cViewPr varScale="1">
        <p:scale>
          <a:sx n="71" d="100"/>
          <a:sy n="71" d="100"/>
        </p:scale>
        <p:origin x="1742"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Stunting</c:v>
                </c:pt>
              </c:strCache>
            </c:strRef>
          </c:tx>
          <c:spPr>
            <a:ln w="63500" cap="rnd">
              <a:solidFill>
                <a:srgbClr val="FCA71E"/>
              </a:solidFill>
              <a:round/>
            </a:ln>
            <a:effectLst/>
          </c:spPr>
          <c:marker>
            <c:symbol val="circle"/>
            <c:size val="15"/>
            <c:spPr>
              <a:solidFill>
                <a:schemeClr val="bg1"/>
              </a:solidFill>
              <a:ln w="34925" cap="rnd">
                <a:solidFill>
                  <a:srgbClr val="FCA71E"/>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Sheet1!$A$2:$A$15</c:f>
              <c:numCache>
                <c:formatCode>General</c:formatCode>
                <c:ptCount val="14"/>
                <c:pt idx="0">
                  <c:v>1989</c:v>
                </c:pt>
                <c:pt idx="1">
                  <c:v>1992</c:v>
                </c:pt>
                <c:pt idx="2">
                  <c:v>1993</c:v>
                </c:pt>
                <c:pt idx="3">
                  <c:v>1996</c:v>
                </c:pt>
                <c:pt idx="4">
                  <c:v>1998</c:v>
                </c:pt>
                <c:pt idx="5">
                  <c:v>2001</c:v>
                </c:pt>
                <c:pt idx="6">
                  <c:v>2003</c:v>
                </c:pt>
                <c:pt idx="7">
                  <c:v>2005</c:v>
                </c:pt>
                <c:pt idx="8">
                  <c:v>2008</c:v>
                </c:pt>
                <c:pt idx="9">
                  <c:v>2011</c:v>
                </c:pt>
                <c:pt idx="10">
                  <c:v>2013</c:v>
                </c:pt>
                <c:pt idx="11">
                  <c:v>2015</c:v>
                </c:pt>
                <c:pt idx="12">
                  <c:v>2018</c:v>
                </c:pt>
                <c:pt idx="13">
                  <c:v>2019</c:v>
                </c:pt>
              </c:numCache>
            </c:numRef>
          </c:cat>
          <c:val>
            <c:numRef>
              <c:f>Sheet1!$B$2:$B$15</c:f>
              <c:numCache>
                <c:formatCode>General</c:formatCode>
                <c:ptCount val="14"/>
                <c:pt idx="0">
                  <c:v>44.5</c:v>
                </c:pt>
                <c:pt idx="1">
                  <c:v>40.5</c:v>
                </c:pt>
                <c:pt idx="2">
                  <c:v>38.799999999999997</c:v>
                </c:pt>
                <c:pt idx="3">
                  <c:v>40</c:v>
                </c:pt>
                <c:pt idx="4">
                  <c:v>38.9</c:v>
                </c:pt>
                <c:pt idx="5">
                  <c:v>35.9</c:v>
                </c:pt>
                <c:pt idx="6">
                  <c:v>33.799999999999997</c:v>
                </c:pt>
                <c:pt idx="7">
                  <c:v>32.9</c:v>
                </c:pt>
                <c:pt idx="8">
                  <c:v>32.200000000000003</c:v>
                </c:pt>
                <c:pt idx="9">
                  <c:v>33.700000000000003</c:v>
                </c:pt>
                <c:pt idx="10">
                  <c:v>30.3</c:v>
                </c:pt>
                <c:pt idx="11">
                  <c:v>33.4</c:v>
                </c:pt>
                <c:pt idx="12">
                  <c:v>30.3</c:v>
                </c:pt>
                <c:pt idx="13">
                  <c:v>28.8</c:v>
                </c:pt>
              </c:numCache>
            </c:numRef>
          </c:val>
          <c:smooth val="0"/>
          <c:extLst>
            <c:ext xmlns:c16="http://schemas.microsoft.com/office/drawing/2014/chart" uri="{C3380CC4-5D6E-409C-BE32-E72D297353CC}">
              <c16:uniqueId val="{00000000-153F-46DD-A6B7-B3B2A7A9F261}"/>
            </c:ext>
          </c:extLst>
        </c:ser>
        <c:ser>
          <c:idx val="1"/>
          <c:order val="1"/>
          <c:tx>
            <c:strRef>
              <c:f>Sheet1!$C$1</c:f>
              <c:strCache>
                <c:ptCount val="1"/>
                <c:pt idx="0">
                  <c:v>Underweight</c:v>
                </c:pt>
              </c:strCache>
            </c:strRef>
          </c:tx>
          <c:spPr>
            <a:ln w="34925" cap="rnd">
              <a:solidFill>
                <a:srgbClr val="5B9DBF"/>
              </a:solidFill>
              <a:round/>
            </a:ln>
            <a:effectLst/>
          </c:spPr>
          <c:marker>
            <c:symbol val="circle"/>
            <c:size val="9"/>
            <c:spPr>
              <a:solidFill>
                <a:schemeClr val="bg1"/>
              </a:solidFill>
              <a:ln w="31750">
                <a:solidFill>
                  <a:srgbClr val="5B9DBF"/>
                </a:solidFill>
              </a:ln>
              <a:effectLst/>
            </c:spPr>
          </c:marker>
          <c:cat>
            <c:numRef>
              <c:f>Sheet1!$A$2:$A$15</c:f>
              <c:numCache>
                <c:formatCode>General</c:formatCode>
                <c:ptCount val="14"/>
                <c:pt idx="0">
                  <c:v>1989</c:v>
                </c:pt>
                <c:pt idx="1">
                  <c:v>1992</c:v>
                </c:pt>
                <c:pt idx="2">
                  <c:v>1993</c:v>
                </c:pt>
                <c:pt idx="3">
                  <c:v>1996</c:v>
                </c:pt>
                <c:pt idx="4">
                  <c:v>1998</c:v>
                </c:pt>
                <c:pt idx="5">
                  <c:v>2001</c:v>
                </c:pt>
                <c:pt idx="6">
                  <c:v>2003</c:v>
                </c:pt>
                <c:pt idx="7">
                  <c:v>2005</c:v>
                </c:pt>
                <c:pt idx="8">
                  <c:v>2008</c:v>
                </c:pt>
                <c:pt idx="9">
                  <c:v>2011</c:v>
                </c:pt>
                <c:pt idx="10">
                  <c:v>2013</c:v>
                </c:pt>
                <c:pt idx="11">
                  <c:v>2015</c:v>
                </c:pt>
                <c:pt idx="12">
                  <c:v>2018</c:v>
                </c:pt>
                <c:pt idx="13">
                  <c:v>2019</c:v>
                </c:pt>
              </c:numCache>
            </c:numRef>
          </c:cat>
          <c:val>
            <c:numRef>
              <c:f>Sheet1!$C$2:$C$15</c:f>
              <c:numCache>
                <c:formatCode>General</c:formatCode>
                <c:ptCount val="14"/>
                <c:pt idx="0">
                  <c:v>27.4</c:v>
                </c:pt>
                <c:pt idx="1">
                  <c:v>26.6</c:v>
                </c:pt>
                <c:pt idx="2">
                  <c:v>23.8</c:v>
                </c:pt>
                <c:pt idx="3">
                  <c:v>23.6</c:v>
                </c:pt>
                <c:pt idx="4">
                  <c:v>25.5</c:v>
                </c:pt>
                <c:pt idx="5">
                  <c:v>23</c:v>
                </c:pt>
                <c:pt idx="6">
                  <c:v>20.7</c:v>
                </c:pt>
                <c:pt idx="7">
                  <c:v>20.2</c:v>
                </c:pt>
                <c:pt idx="8">
                  <c:v>20.7</c:v>
                </c:pt>
                <c:pt idx="9">
                  <c:v>20.2</c:v>
                </c:pt>
                <c:pt idx="10">
                  <c:v>20</c:v>
                </c:pt>
                <c:pt idx="11">
                  <c:v>21.5</c:v>
                </c:pt>
                <c:pt idx="12">
                  <c:v>19.100000000000001</c:v>
                </c:pt>
                <c:pt idx="13">
                  <c:v>19</c:v>
                </c:pt>
              </c:numCache>
            </c:numRef>
          </c:val>
          <c:smooth val="0"/>
          <c:extLst>
            <c:ext xmlns:c16="http://schemas.microsoft.com/office/drawing/2014/chart" uri="{C3380CC4-5D6E-409C-BE32-E72D297353CC}">
              <c16:uniqueId val="{00000001-153F-46DD-A6B7-B3B2A7A9F261}"/>
            </c:ext>
          </c:extLst>
        </c:ser>
        <c:ser>
          <c:idx val="2"/>
          <c:order val="2"/>
          <c:tx>
            <c:strRef>
              <c:f>Sheet1!$D$1</c:f>
              <c:strCache>
                <c:ptCount val="1"/>
                <c:pt idx="0">
                  <c:v>Wasting</c:v>
                </c:pt>
              </c:strCache>
            </c:strRef>
          </c:tx>
          <c:spPr>
            <a:ln w="34925" cap="rnd">
              <a:solidFill>
                <a:srgbClr val="F96849"/>
              </a:solidFill>
              <a:round/>
            </a:ln>
            <a:effectLst/>
          </c:spPr>
          <c:marker>
            <c:symbol val="circle"/>
            <c:size val="9"/>
            <c:spPr>
              <a:solidFill>
                <a:schemeClr val="bg1"/>
              </a:solidFill>
              <a:ln w="31750">
                <a:solidFill>
                  <a:srgbClr val="F96849"/>
                </a:solidFill>
              </a:ln>
              <a:effectLst/>
            </c:spPr>
          </c:marker>
          <c:cat>
            <c:numRef>
              <c:f>Sheet1!$A$2:$A$15</c:f>
              <c:numCache>
                <c:formatCode>General</c:formatCode>
                <c:ptCount val="14"/>
                <c:pt idx="0">
                  <c:v>1989</c:v>
                </c:pt>
                <c:pt idx="1">
                  <c:v>1992</c:v>
                </c:pt>
                <c:pt idx="2">
                  <c:v>1993</c:v>
                </c:pt>
                <c:pt idx="3">
                  <c:v>1996</c:v>
                </c:pt>
                <c:pt idx="4">
                  <c:v>1998</c:v>
                </c:pt>
                <c:pt idx="5">
                  <c:v>2001</c:v>
                </c:pt>
                <c:pt idx="6">
                  <c:v>2003</c:v>
                </c:pt>
                <c:pt idx="7">
                  <c:v>2005</c:v>
                </c:pt>
                <c:pt idx="8">
                  <c:v>2008</c:v>
                </c:pt>
                <c:pt idx="9">
                  <c:v>2011</c:v>
                </c:pt>
                <c:pt idx="10">
                  <c:v>2013</c:v>
                </c:pt>
                <c:pt idx="11">
                  <c:v>2015</c:v>
                </c:pt>
                <c:pt idx="12">
                  <c:v>2018</c:v>
                </c:pt>
                <c:pt idx="13">
                  <c:v>2019</c:v>
                </c:pt>
              </c:numCache>
            </c:numRef>
          </c:cat>
          <c:val>
            <c:numRef>
              <c:f>Sheet1!$D$2:$D$15</c:f>
              <c:numCache>
                <c:formatCode>General</c:formatCode>
                <c:ptCount val="14"/>
                <c:pt idx="0">
                  <c:v>6.2</c:v>
                </c:pt>
                <c:pt idx="1">
                  <c:v>7.5</c:v>
                </c:pt>
                <c:pt idx="2">
                  <c:v>7.7</c:v>
                </c:pt>
                <c:pt idx="3">
                  <c:v>6.2</c:v>
                </c:pt>
                <c:pt idx="4">
                  <c:v>6.8</c:v>
                </c:pt>
                <c:pt idx="5">
                  <c:v>6.8</c:v>
                </c:pt>
                <c:pt idx="6">
                  <c:v>6</c:v>
                </c:pt>
                <c:pt idx="7">
                  <c:v>5.8</c:v>
                </c:pt>
                <c:pt idx="8">
                  <c:v>6.9</c:v>
                </c:pt>
                <c:pt idx="9">
                  <c:v>7.3</c:v>
                </c:pt>
                <c:pt idx="10">
                  <c:v>8</c:v>
                </c:pt>
                <c:pt idx="11">
                  <c:v>7.1</c:v>
                </c:pt>
                <c:pt idx="12">
                  <c:v>5.6</c:v>
                </c:pt>
                <c:pt idx="13">
                  <c:v>5.8</c:v>
                </c:pt>
              </c:numCache>
            </c:numRef>
          </c:val>
          <c:smooth val="0"/>
          <c:extLst>
            <c:ext xmlns:c16="http://schemas.microsoft.com/office/drawing/2014/chart" uri="{C3380CC4-5D6E-409C-BE32-E72D297353CC}">
              <c16:uniqueId val="{00000002-153F-46DD-A6B7-B3B2A7A9F261}"/>
            </c:ext>
          </c:extLst>
        </c:ser>
        <c:ser>
          <c:idx val="3"/>
          <c:order val="3"/>
          <c:tx>
            <c:strRef>
              <c:f>Sheet1!$E$1</c:f>
              <c:strCache>
                <c:ptCount val="1"/>
                <c:pt idx="0">
                  <c:v>Overweight for Height</c:v>
                </c:pt>
              </c:strCache>
            </c:strRef>
          </c:tx>
          <c:spPr>
            <a:ln w="34925" cap="rnd">
              <a:solidFill>
                <a:srgbClr val="90C64C"/>
              </a:solidFill>
              <a:round/>
            </a:ln>
            <a:effectLst/>
          </c:spPr>
          <c:marker>
            <c:symbol val="circle"/>
            <c:size val="9"/>
            <c:spPr>
              <a:solidFill>
                <a:schemeClr val="bg1"/>
              </a:solidFill>
              <a:ln w="31750">
                <a:solidFill>
                  <a:srgbClr val="90C64C"/>
                </a:solidFill>
              </a:ln>
              <a:effectLst/>
            </c:spPr>
          </c:marker>
          <c:cat>
            <c:numRef>
              <c:f>Sheet1!$A$2:$A$15</c:f>
              <c:numCache>
                <c:formatCode>General</c:formatCode>
                <c:ptCount val="14"/>
                <c:pt idx="0">
                  <c:v>1989</c:v>
                </c:pt>
                <c:pt idx="1">
                  <c:v>1992</c:v>
                </c:pt>
                <c:pt idx="2">
                  <c:v>1993</c:v>
                </c:pt>
                <c:pt idx="3">
                  <c:v>1996</c:v>
                </c:pt>
                <c:pt idx="4">
                  <c:v>1998</c:v>
                </c:pt>
                <c:pt idx="5">
                  <c:v>2001</c:v>
                </c:pt>
                <c:pt idx="6">
                  <c:v>2003</c:v>
                </c:pt>
                <c:pt idx="7">
                  <c:v>2005</c:v>
                </c:pt>
                <c:pt idx="8">
                  <c:v>2008</c:v>
                </c:pt>
                <c:pt idx="9">
                  <c:v>2011</c:v>
                </c:pt>
                <c:pt idx="10">
                  <c:v>2013</c:v>
                </c:pt>
                <c:pt idx="11">
                  <c:v>2015</c:v>
                </c:pt>
                <c:pt idx="12">
                  <c:v>2018</c:v>
                </c:pt>
                <c:pt idx="13">
                  <c:v>2019</c:v>
                </c:pt>
              </c:numCache>
            </c:numRef>
          </c:cat>
          <c:val>
            <c:numRef>
              <c:f>Sheet1!$E$2:$E$15</c:f>
              <c:numCache>
                <c:formatCode>General</c:formatCode>
                <c:ptCount val="14"/>
                <c:pt idx="0">
                  <c:v>1</c:v>
                </c:pt>
                <c:pt idx="1">
                  <c:v>1.1000000000000001</c:v>
                </c:pt>
                <c:pt idx="2">
                  <c:v>1.5</c:v>
                </c:pt>
                <c:pt idx="3">
                  <c:v>1.6</c:v>
                </c:pt>
                <c:pt idx="4">
                  <c:v>1.4</c:v>
                </c:pt>
                <c:pt idx="5">
                  <c:v>2</c:v>
                </c:pt>
                <c:pt idx="6">
                  <c:v>2.4</c:v>
                </c:pt>
                <c:pt idx="7">
                  <c:v>2.5</c:v>
                </c:pt>
                <c:pt idx="8">
                  <c:v>3.3</c:v>
                </c:pt>
                <c:pt idx="9">
                  <c:v>4.3</c:v>
                </c:pt>
                <c:pt idx="10">
                  <c:v>5.0999999999999996</c:v>
                </c:pt>
                <c:pt idx="11">
                  <c:v>3.9</c:v>
                </c:pt>
                <c:pt idx="12">
                  <c:v>4</c:v>
                </c:pt>
                <c:pt idx="13">
                  <c:v>2.9</c:v>
                </c:pt>
              </c:numCache>
            </c:numRef>
          </c:val>
          <c:smooth val="0"/>
          <c:extLst>
            <c:ext xmlns:c16="http://schemas.microsoft.com/office/drawing/2014/chart" uri="{C3380CC4-5D6E-409C-BE32-E72D297353CC}">
              <c16:uniqueId val="{00000003-153F-46DD-A6B7-B3B2A7A9F261}"/>
            </c:ext>
          </c:extLst>
        </c:ser>
        <c:dLbls>
          <c:showLegendKey val="0"/>
          <c:showVal val="0"/>
          <c:showCatName val="0"/>
          <c:showSerName val="0"/>
          <c:showPercent val="0"/>
          <c:showBubbleSize val="0"/>
        </c:dLbls>
        <c:marker val="1"/>
        <c:smooth val="0"/>
        <c:axId val="232076184"/>
        <c:axId val="232072656"/>
      </c:lineChart>
      <c:catAx>
        <c:axId val="232076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en-US"/>
          </a:p>
        </c:txPr>
        <c:crossAx val="232072656"/>
        <c:crosses val="autoZero"/>
        <c:auto val="1"/>
        <c:lblAlgn val="ctr"/>
        <c:lblOffset val="100"/>
        <c:noMultiLvlLbl val="0"/>
      </c:catAx>
      <c:valAx>
        <c:axId val="23207265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1"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en-US"/>
          </a:p>
        </c:txPr>
        <c:crossAx val="232076184"/>
        <c:crosses val="autoZero"/>
        <c:crossBetween val="between"/>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solidFill>
                  <a:schemeClr val="tx1"/>
                </a:solidFill>
              </a:rPr>
              <a:t>Stunting and</a:t>
            </a:r>
            <a:r>
              <a:rPr lang="en-US" sz="2000" b="1" baseline="0" dirty="0">
                <a:solidFill>
                  <a:schemeClr val="tx1"/>
                </a:solidFill>
              </a:rPr>
              <a:t> wasting </a:t>
            </a:r>
            <a:r>
              <a:rPr lang="en-US" sz="2000" b="1" dirty="0">
                <a:solidFill>
                  <a:schemeClr val="tx1"/>
                </a:solidFill>
              </a:rPr>
              <a:t>among children under-five years old in Malabon City</a:t>
            </a:r>
          </a:p>
          <a:p>
            <a:pPr>
              <a:defRPr sz="2000" b="1"/>
            </a:pPr>
            <a:r>
              <a:rPr lang="en-US" sz="1600" b="1" dirty="0">
                <a:solidFill>
                  <a:schemeClr val="tx1"/>
                </a:solidFill>
              </a:rPr>
              <a:t>Operation Timbang Plus,</a:t>
            </a:r>
            <a:r>
              <a:rPr lang="en-US" sz="1600" b="1" baseline="0" dirty="0">
                <a:solidFill>
                  <a:schemeClr val="tx1"/>
                </a:solidFill>
              </a:rPr>
              <a:t> 2013-2019</a:t>
            </a:r>
            <a:endParaRPr lang="en-US" sz="1600" b="1" dirty="0">
              <a:solidFill>
                <a:schemeClr val="tx1"/>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Stunting</c:v>
                </c:pt>
              </c:strCache>
            </c:strRef>
          </c:tx>
          <c:spPr>
            <a:ln w="28575"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2013</c:v>
                </c:pt>
                <c:pt idx="1">
                  <c:v>2014</c:v>
                </c:pt>
                <c:pt idx="2">
                  <c:v>2015</c:v>
                </c:pt>
                <c:pt idx="3">
                  <c:v>2016</c:v>
                </c:pt>
                <c:pt idx="4">
                  <c:v>2017</c:v>
                </c:pt>
                <c:pt idx="5">
                  <c:v>2018</c:v>
                </c:pt>
                <c:pt idx="6">
                  <c:v>2019</c:v>
                </c:pt>
              </c:numCache>
            </c:numRef>
          </c:cat>
          <c:val>
            <c:numRef>
              <c:f>Sheet1!$B$2:$B$8</c:f>
              <c:numCache>
                <c:formatCode>General</c:formatCode>
                <c:ptCount val="7"/>
                <c:pt idx="0">
                  <c:v>16.3</c:v>
                </c:pt>
                <c:pt idx="1">
                  <c:v>14.9</c:v>
                </c:pt>
                <c:pt idx="2">
                  <c:v>11.6</c:v>
                </c:pt>
                <c:pt idx="3">
                  <c:v>8.5</c:v>
                </c:pt>
                <c:pt idx="4">
                  <c:v>7.9</c:v>
                </c:pt>
                <c:pt idx="5">
                  <c:v>6.9</c:v>
                </c:pt>
                <c:pt idx="6">
                  <c:v>5.9</c:v>
                </c:pt>
              </c:numCache>
            </c:numRef>
          </c:val>
          <c:smooth val="0"/>
          <c:extLst>
            <c:ext xmlns:c16="http://schemas.microsoft.com/office/drawing/2014/chart" uri="{C3380CC4-5D6E-409C-BE32-E72D297353CC}">
              <c16:uniqueId val="{00000000-4181-4379-B6D9-E34C2A79AFB1}"/>
            </c:ext>
          </c:extLst>
        </c:ser>
        <c:ser>
          <c:idx val="1"/>
          <c:order val="1"/>
          <c:tx>
            <c:strRef>
              <c:f>Sheet1!$C$1</c:f>
              <c:strCache>
                <c:ptCount val="1"/>
                <c:pt idx="0">
                  <c:v>Wasting</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2013</c:v>
                </c:pt>
                <c:pt idx="1">
                  <c:v>2014</c:v>
                </c:pt>
                <c:pt idx="2">
                  <c:v>2015</c:v>
                </c:pt>
                <c:pt idx="3">
                  <c:v>2016</c:v>
                </c:pt>
                <c:pt idx="4">
                  <c:v>2017</c:v>
                </c:pt>
                <c:pt idx="5">
                  <c:v>2018</c:v>
                </c:pt>
                <c:pt idx="6">
                  <c:v>2019</c:v>
                </c:pt>
              </c:numCache>
            </c:numRef>
          </c:cat>
          <c:val>
            <c:numRef>
              <c:f>Sheet1!$C$2:$C$8</c:f>
              <c:numCache>
                <c:formatCode>General</c:formatCode>
                <c:ptCount val="7"/>
                <c:pt idx="0">
                  <c:v>2.8</c:v>
                </c:pt>
                <c:pt idx="1">
                  <c:v>6.6</c:v>
                </c:pt>
                <c:pt idx="2">
                  <c:v>4.4000000000000004</c:v>
                </c:pt>
                <c:pt idx="3">
                  <c:v>3.7</c:v>
                </c:pt>
                <c:pt idx="4">
                  <c:v>1.9</c:v>
                </c:pt>
                <c:pt idx="5">
                  <c:v>1.3</c:v>
                </c:pt>
                <c:pt idx="6">
                  <c:v>1.2</c:v>
                </c:pt>
              </c:numCache>
            </c:numRef>
          </c:val>
          <c:smooth val="0"/>
          <c:extLst>
            <c:ext xmlns:c16="http://schemas.microsoft.com/office/drawing/2014/chart" uri="{C3380CC4-5D6E-409C-BE32-E72D297353CC}">
              <c16:uniqueId val="{00000001-4181-4379-B6D9-E34C2A79AFB1}"/>
            </c:ext>
          </c:extLst>
        </c:ser>
        <c:dLbls>
          <c:dLblPos val="t"/>
          <c:showLegendKey val="0"/>
          <c:showVal val="1"/>
          <c:showCatName val="0"/>
          <c:showSerName val="0"/>
          <c:showPercent val="0"/>
          <c:showBubbleSize val="0"/>
        </c:dLbls>
        <c:marker val="1"/>
        <c:smooth val="0"/>
        <c:axId val="232070696"/>
        <c:axId val="232071872"/>
      </c:lineChart>
      <c:catAx>
        <c:axId val="232070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crossAx val="232071872"/>
        <c:crosses val="autoZero"/>
        <c:auto val="1"/>
        <c:lblAlgn val="ctr"/>
        <c:lblOffset val="100"/>
        <c:noMultiLvlLbl val="0"/>
      </c:catAx>
      <c:valAx>
        <c:axId val="232071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2320706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A4F9C7-58FF-4F67-9AFF-65B64A920505}" type="datetimeFigureOut">
              <a:rPr lang="en-US" smtClean="0"/>
              <a:t>7/19/2020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BCE5EA-DB10-4598-A6A2-C760A3F73443}" type="slidenum">
              <a:rPr lang="en-US" smtClean="0"/>
              <a:t>‹#›</a:t>
            </a:fld>
            <a:endParaRPr lang="en-US"/>
          </a:p>
        </p:txBody>
      </p:sp>
    </p:spTree>
    <p:extLst>
      <p:ext uri="{BB962C8B-B14F-4D97-AF65-F5344CB8AC3E}">
        <p14:creationId xmlns:p14="http://schemas.microsoft.com/office/powerpoint/2010/main" val="4059866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427038"/>
            <a:ext cx="5054600" cy="37909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7D3F7C-84D4-4A13-9799-963C19F31183}"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5074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normAutofit fontScale="92500" lnSpcReduction="20000"/>
          </a:bodyPr>
          <a:lstStyle/>
          <a:p>
            <a:r>
              <a:rPr lang="en-GB" sz="1600" kern="1200" dirty="0">
                <a:solidFill>
                  <a:schemeClr val="tx1"/>
                </a:solidFill>
                <a:effectLst/>
                <a:latin typeface="+mn-lt"/>
                <a:ea typeface="+mn-ea"/>
                <a:cs typeface="+mn-cs"/>
              </a:rPr>
              <a:t>Even with the reduction on stunting reported by FNRI from 2015 to 2018, and 2019, to date, 1 in every 3 children zero to five years old remain stunted. The negative impact of this to the child, family, community, and the LGU is tremendous.</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But if we prevent stunting by ensuring proper nutrition in the first 1000 days of a child, it will produce positive impact in his/her personal health and development, and in his/her productivity and family health later in adult life.  Well-nourished children in the first 1000 days, as proven by several international and local research:</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Are 10 times more likely to overcome life-threatening diseases such as measles and </a:t>
            </a:r>
            <a:r>
              <a:rPr lang="en-GB" sz="1600" kern="1200" dirty="0" err="1">
                <a:solidFill>
                  <a:schemeClr val="tx1"/>
                </a:solidFill>
                <a:effectLst/>
                <a:latin typeface="+mn-lt"/>
                <a:ea typeface="+mn-ea"/>
                <a:cs typeface="+mn-cs"/>
              </a:rPr>
              <a:t>diarrhea</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Complete 4.6 more grades in school</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Go to earn 21% more in wages as adults</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Are more likely as adults to have healthier families</a:t>
            </a:r>
          </a:p>
          <a:p>
            <a:pPr marL="285750" lvl="0" indent="-285750">
              <a:buFont typeface="Arial" panose="020B0604020202020204" pitchFamily="34" charset="0"/>
              <a:buChar char="•"/>
            </a:pPr>
            <a:endParaRPr lang="en-GB" sz="1600" kern="1200" dirty="0">
              <a:solidFill>
                <a:schemeClr val="tx1"/>
              </a:solidFill>
              <a:effectLst/>
              <a:latin typeface="+mn-lt"/>
              <a:ea typeface="+mn-ea"/>
              <a:cs typeface="+mn-cs"/>
            </a:endParaRPr>
          </a:p>
          <a:p>
            <a:pPr marL="0" lvl="0" indent="0">
              <a:buFont typeface="Arial" panose="020B0604020202020204" pitchFamily="34" charset="0"/>
              <a:buNone/>
            </a:pPr>
            <a:r>
              <a:rPr lang="en-GB" sz="1600" kern="1200" dirty="0">
                <a:solidFill>
                  <a:schemeClr val="tx1"/>
                </a:solidFill>
                <a:effectLst/>
                <a:latin typeface="+mn-lt"/>
                <a:ea typeface="+mn-ea"/>
                <a:cs typeface="+mn-cs"/>
              </a:rPr>
              <a:t>Preventing stunting and other forms of malnutrition is a good pathway to resiliency against diseases, as well as strong household food security with better education, incomes, and health.</a:t>
            </a:r>
            <a:endParaRPr lang="en-US" sz="1600" kern="1200" dirty="0">
              <a:solidFill>
                <a:schemeClr val="tx1"/>
              </a:solidFill>
              <a:effectLst/>
              <a:latin typeface="+mn-lt"/>
              <a:ea typeface="+mn-ea"/>
              <a:cs typeface="+mn-cs"/>
            </a:endParaRPr>
          </a:p>
          <a:p>
            <a:endParaRPr lang="en-PH" baseline="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12</a:t>
            </a:fld>
            <a:endParaRPr lang="en-PH"/>
          </a:p>
        </p:txBody>
      </p:sp>
    </p:spTree>
    <p:extLst>
      <p:ext uri="{BB962C8B-B14F-4D97-AF65-F5344CB8AC3E}">
        <p14:creationId xmlns:p14="http://schemas.microsoft.com/office/powerpoint/2010/main" val="1084757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normAutofit fontScale="92500" lnSpcReduction="20000"/>
          </a:bodyPr>
          <a:lstStyle/>
          <a:p>
            <a:r>
              <a:rPr lang="en-GB" sz="1600" kern="1200" dirty="0">
                <a:solidFill>
                  <a:schemeClr val="tx1"/>
                </a:solidFill>
                <a:effectLst/>
                <a:latin typeface="+mn-lt"/>
                <a:ea typeface="+mn-ea"/>
                <a:cs typeface="+mn-cs"/>
              </a:rPr>
              <a:t>To reduce stunting by 20%, the coverage of these six critical interventions in the critical First 1000 Days should be continued and scaled to 90%.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What are these six critical interventions?: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During the 270 days of pregnancy, there must be 1) At least 4 pre-natal visits in 3 trimesters (1-1-2), 2) Iron-folic acid supplementation for 180 days, 3) Balanced protein-energy dietary supplementation for 90 days in the third trimester, </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During the infancy, 4) Exclusive breastfeeding for the first six months for optimal development and immunity against illness and diseases. We must also ensure the strict implementation of the Milk Code such as not allowing milk donations. We must also provide support and counselling to mothers.</a:t>
            </a:r>
            <a:endParaRPr lang="en-US" sz="16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600" kern="1200" dirty="0">
                <a:solidFill>
                  <a:schemeClr val="tx1"/>
                </a:solidFill>
                <a:effectLst/>
                <a:latin typeface="+mn-lt"/>
                <a:ea typeface="+mn-ea"/>
                <a:cs typeface="+mn-cs"/>
              </a:rPr>
              <a:t>In older stage of infancy and toddlerhood, children need to receive age-appropriate complementary food in addition to breast milk and are provided with micronutrient supplements such as Vitamin A and Micronutrient Powders.</a:t>
            </a:r>
            <a:endParaRPr lang="en-US" sz="1600" kern="1200" dirty="0">
              <a:solidFill>
                <a:schemeClr val="tx1"/>
              </a:solidFill>
              <a:effectLst/>
              <a:latin typeface="+mn-lt"/>
              <a:ea typeface="+mn-ea"/>
              <a:cs typeface="+mn-cs"/>
            </a:endParaRPr>
          </a:p>
          <a:p>
            <a:endParaRPr lang="en-PH" sz="1800"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13</a:t>
            </a:fld>
            <a:endParaRPr lang="en-PH"/>
          </a:p>
        </p:txBody>
      </p:sp>
    </p:spTree>
    <p:extLst>
      <p:ext uri="{BB962C8B-B14F-4D97-AF65-F5344CB8AC3E}">
        <p14:creationId xmlns:p14="http://schemas.microsoft.com/office/powerpoint/2010/main" val="2372984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 DOH has set a target of 90% for such health services but we fall way below this recommended coverage across the critical interventions. Increasing coverage to 90% across the six critical interventions is certainly within our capacity and resources. They are investments that give LGUs very high returns according to a group of Nobel economists that analysed different investments around the world.</a:t>
            </a:r>
            <a:endParaRPr lang="en-US" dirty="0"/>
          </a:p>
        </p:txBody>
      </p:sp>
      <p:sp>
        <p:nvSpPr>
          <p:cNvPr id="4" name="Slide Number Placeholder 3"/>
          <p:cNvSpPr>
            <a:spLocks noGrp="1"/>
          </p:cNvSpPr>
          <p:nvPr>
            <p:ph type="sldNum" sz="quarter" idx="10"/>
          </p:nvPr>
        </p:nvSpPr>
        <p:spPr/>
        <p:txBody>
          <a:bodyPr/>
          <a:lstStyle/>
          <a:p>
            <a:fld id="{887D3F7C-84D4-4A13-9799-963C19F31183}" type="slidenum">
              <a:rPr lang="en-PH" smtClean="0"/>
              <a:t>14</a:t>
            </a:fld>
            <a:endParaRPr lang="en-PH"/>
          </a:p>
        </p:txBody>
      </p:sp>
    </p:spTree>
    <p:extLst>
      <p:ext uri="{BB962C8B-B14F-4D97-AF65-F5344CB8AC3E}">
        <p14:creationId xmlns:p14="http://schemas.microsoft.com/office/powerpoint/2010/main" val="195940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There are many success stories around the world that have reduced stunting significantly within a decade or less such as Peru who rallied strong political commitment, improved quality and coverage of their nutrition services with effective financing and targeting.</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3AAA58-2393-4FDC-8AFB-965B27071069}" type="slidenum">
              <a:rPr lang="en-PH" smtClean="0"/>
              <a:pPr/>
              <a:t>16</a:t>
            </a:fld>
            <a:endParaRPr lang="en-PH"/>
          </a:p>
        </p:txBody>
      </p:sp>
    </p:spTree>
    <p:extLst>
      <p:ext uri="{BB962C8B-B14F-4D97-AF65-F5344CB8AC3E}">
        <p14:creationId xmlns:p14="http://schemas.microsoft.com/office/powerpoint/2010/main" val="3516459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normAutofit/>
          </a:bodyPr>
          <a:lstStyle/>
          <a:p>
            <a:r>
              <a:rPr lang="en-GB" sz="1600" kern="1200" dirty="0">
                <a:solidFill>
                  <a:schemeClr val="tx1"/>
                </a:solidFill>
                <a:effectLst/>
                <a:latin typeface="+mn-lt"/>
                <a:ea typeface="+mn-ea"/>
                <a:cs typeface="+mn-cs"/>
              </a:rPr>
              <a:t>In the Philippines, there are also a number of successful First 1000 Days models. I cannot mention them all, but let me cite the case of Province of Quezon’s First 1000 Days of Life Program who were able to significantly reduce stunting and other forms of malnutrition in two years by increasing coverage of the critical interventions in the first 1000 days. As you can see in the upper portion of the slide, in two years, Quezon reduced its stunting level from </a:t>
            </a:r>
            <a:r>
              <a:rPr lang="en-GB" sz="1600" b="1" kern="1200" dirty="0">
                <a:solidFill>
                  <a:schemeClr val="tx1"/>
                </a:solidFill>
                <a:effectLst/>
                <a:latin typeface="+mn-lt"/>
                <a:ea typeface="+mn-ea"/>
                <a:cs typeface="+mn-cs"/>
              </a:rPr>
              <a:t>36 to 38% to 11.5%</a:t>
            </a:r>
            <a:r>
              <a:rPr lang="en-GB" sz="1600" kern="1200" dirty="0">
                <a:solidFill>
                  <a:schemeClr val="tx1"/>
                </a:solidFill>
                <a:effectLst/>
                <a:latin typeface="+mn-lt"/>
                <a:ea typeface="+mn-ea"/>
                <a:cs typeface="+mn-cs"/>
              </a:rPr>
              <a:t>, preceded by reaching 90% coverage in other critical interventions.</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3AAA58-2393-4FDC-8AFB-965B27071069}" type="slidenum">
              <a:rPr lang="en-PH" smtClean="0"/>
              <a:pPr/>
              <a:t>17</a:t>
            </a:fld>
            <a:endParaRPr lang="en-PH"/>
          </a:p>
        </p:txBody>
      </p:sp>
    </p:spTree>
    <p:extLst>
      <p:ext uri="{BB962C8B-B14F-4D97-AF65-F5344CB8AC3E}">
        <p14:creationId xmlns:p14="http://schemas.microsoft.com/office/powerpoint/2010/main" val="2376450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Malabon has also reduced its stunting levels from </a:t>
            </a:r>
            <a:r>
              <a:rPr lang="en-GB" sz="1200" b="1" kern="1200" dirty="0">
                <a:solidFill>
                  <a:schemeClr val="tx1"/>
                </a:solidFill>
                <a:effectLst/>
                <a:latin typeface="+mn-lt"/>
                <a:ea typeface="+mn-ea"/>
                <a:cs typeface="+mn-cs"/>
              </a:rPr>
              <a:t>16.3% </a:t>
            </a:r>
            <a:r>
              <a:rPr lang="en-GB" sz="1200" kern="1200" dirty="0">
                <a:solidFill>
                  <a:schemeClr val="tx1"/>
                </a:solidFill>
                <a:effectLst/>
                <a:latin typeface="+mn-lt"/>
                <a:ea typeface="+mn-ea"/>
                <a:cs typeface="+mn-cs"/>
              </a:rPr>
              <a:t>in 2013 to </a:t>
            </a:r>
            <a:r>
              <a:rPr lang="en-GB" sz="1200" b="1" kern="1200" dirty="0">
                <a:solidFill>
                  <a:schemeClr val="tx1"/>
                </a:solidFill>
                <a:effectLst/>
                <a:latin typeface="+mn-lt"/>
                <a:ea typeface="+mn-ea"/>
                <a:cs typeface="+mn-cs"/>
              </a:rPr>
              <a:t>5.9%</a:t>
            </a:r>
            <a:r>
              <a:rPr lang="en-GB" sz="1200" kern="1200" dirty="0">
                <a:solidFill>
                  <a:schemeClr val="tx1"/>
                </a:solidFill>
                <a:effectLst/>
                <a:latin typeface="+mn-lt"/>
                <a:ea typeface="+mn-ea"/>
                <a:cs typeface="+mn-cs"/>
              </a:rPr>
              <a:t> in 2019 based on their Operation Timbang Plus Results. The city has its banner program on Dietary Supplementation for pregnant women and 6-23 months old children which has shown program resiliency during the pandemic as the </a:t>
            </a:r>
            <a:r>
              <a:rPr lang="en-GB" sz="1200" kern="1200" dirty="0" err="1">
                <a:solidFill>
                  <a:schemeClr val="tx1"/>
                </a:solidFill>
                <a:effectLst/>
                <a:latin typeface="+mn-lt"/>
                <a:ea typeface="+mn-ea"/>
                <a:cs typeface="+mn-cs"/>
              </a:rPr>
              <a:t>carinderia</a:t>
            </a:r>
            <a:r>
              <a:rPr lang="en-GB" sz="1200" kern="1200" dirty="0">
                <a:solidFill>
                  <a:schemeClr val="tx1"/>
                </a:solidFill>
                <a:effectLst/>
                <a:latin typeface="+mn-lt"/>
                <a:ea typeface="+mn-ea"/>
                <a:cs typeface="+mn-cs"/>
              </a:rPr>
              <a:t> moved from dine-in to food delivery to its target beneficiaries.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0BCE5EA-DB10-4598-A6A2-C760A3F73443}" type="slidenum">
              <a:rPr lang="en-US" smtClean="0"/>
              <a:t>18</a:t>
            </a:fld>
            <a:endParaRPr lang="en-US"/>
          </a:p>
        </p:txBody>
      </p:sp>
    </p:spTree>
    <p:extLst>
      <p:ext uri="{BB962C8B-B14F-4D97-AF65-F5344CB8AC3E}">
        <p14:creationId xmlns:p14="http://schemas.microsoft.com/office/powerpoint/2010/main" val="1024725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00BCE5EA-DB10-4598-A6A2-C760A3F73443}" type="slidenum">
              <a:rPr lang="en-US" smtClean="0"/>
              <a:t>19</a:t>
            </a:fld>
            <a:endParaRPr lang="en-US"/>
          </a:p>
        </p:txBody>
      </p:sp>
    </p:spTree>
    <p:extLst>
      <p:ext uri="{BB962C8B-B14F-4D97-AF65-F5344CB8AC3E}">
        <p14:creationId xmlns:p14="http://schemas.microsoft.com/office/powerpoint/2010/main" val="560866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lstStyle/>
          <a:p>
            <a:r>
              <a:rPr lang="en-GB" sz="1600" kern="1200" dirty="0">
                <a:solidFill>
                  <a:schemeClr val="tx1"/>
                </a:solidFill>
                <a:effectLst/>
                <a:latin typeface="+mn-lt"/>
                <a:ea typeface="+mn-ea"/>
                <a:cs typeface="+mn-cs"/>
              </a:rPr>
              <a:t>In building resiliency against the pandemic and future shocks, investing in food and nutrition security is imperative for our local governments and NGAs. We recommend that we encapsulate the major program pillars (nutrition-specific, nutrition-sensitive, and enabling programs) and outcomes of the PPAN in the following programs:</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lvl="0"/>
            <a:r>
              <a:rPr lang="en-GB" sz="1600" b="0" kern="1200" dirty="0">
                <a:solidFill>
                  <a:schemeClr val="tx1"/>
                </a:solidFill>
                <a:effectLst/>
                <a:latin typeface="+mn-lt"/>
                <a:ea typeface="+mn-ea"/>
                <a:cs typeface="+mn-cs"/>
              </a:rPr>
              <a:t>1. </a:t>
            </a:r>
            <a:r>
              <a:rPr lang="en-GB" sz="1600" b="1" kern="1200" dirty="0">
                <a:solidFill>
                  <a:schemeClr val="tx1"/>
                </a:solidFill>
                <a:effectLst/>
                <a:latin typeface="+mn-lt"/>
                <a:ea typeface="+mn-ea"/>
                <a:cs typeface="+mn-cs"/>
              </a:rPr>
              <a:t>Strategic focus on the First 1000 Days </a:t>
            </a:r>
            <a:r>
              <a:rPr lang="en-GB" sz="1600" kern="1200" dirty="0">
                <a:solidFill>
                  <a:schemeClr val="tx1"/>
                </a:solidFill>
                <a:effectLst/>
                <a:latin typeface="+mn-lt"/>
                <a:ea typeface="+mn-ea"/>
                <a:cs typeface="+mn-cs"/>
              </a:rPr>
              <a:t>program to reduce and prevent stunting as provided in Republic Act 11148 </a:t>
            </a:r>
            <a:endParaRPr lang="en-US" sz="1600" kern="1200" dirty="0">
              <a:solidFill>
                <a:schemeClr val="tx1"/>
              </a:solidFill>
              <a:effectLst/>
              <a:latin typeface="+mn-lt"/>
              <a:ea typeface="+mn-ea"/>
              <a:cs typeface="+mn-cs"/>
            </a:endParaRPr>
          </a:p>
          <a:p>
            <a:pPr lvl="0"/>
            <a:r>
              <a:rPr lang="en-GB" sz="1600" b="0" kern="1200" dirty="0">
                <a:solidFill>
                  <a:schemeClr val="tx1"/>
                </a:solidFill>
                <a:effectLst/>
                <a:latin typeface="+mn-lt"/>
                <a:ea typeface="+mn-ea"/>
                <a:cs typeface="+mn-cs"/>
              </a:rPr>
              <a:t>2. Implement the </a:t>
            </a:r>
            <a:r>
              <a:rPr lang="en-GB" sz="1600" b="1" kern="1200" dirty="0">
                <a:solidFill>
                  <a:schemeClr val="tx1"/>
                </a:solidFill>
                <a:effectLst/>
                <a:latin typeface="+mn-lt"/>
                <a:ea typeface="+mn-ea"/>
                <a:cs typeface="+mn-cs"/>
              </a:rPr>
              <a:t>Philippine Integrated Management of Acute Malnutrition</a:t>
            </a:r>
            <a:r>
              <a:rPr lang="en-GB" sz="1600" kern="1200" dirty="0">
                <a:solidFill>
                  <a:schemeClr val="tx1"/>
                </a:solidFill>
                <a:effectLst/>
                <a:latin typeface="+mn-lt"/>
                <a:ea typeface="+mn-ea"/>
                <a:cs typeface="+mn-cs"/>
              </a:rPr>
              <a:t>  to treat and rehabilitate severely wasted children</a:t>
            </a:r>
            <a:endParaRPr lang="en-US" sz="1600" kern="1200" dirty="0">
              <a:solidFill>
                <a:schemeClr val="tx1"/>
              </a:solidFill>
              <a:effectLst/>
              <a:latin typeface="+mn-lt"/>
              <a:ea typeface="+mn-ea"/>
              <a:cs typeface="+mn-cs"/>
            </a:endParaRPr>
          </a:p>
          <a:p>
            <a:pPr lvl="0"/>
            <a:r>
              <a:rPr lang="en-GB" sz="1600" b="0" kern="1200" dirty="0">
                <a:solidFill>
                  <a:schemeClr val="tx1"/>
                </a:solidFill>
                <a:effectLst/>
                <a:latin typeface="+mn-lt"/>
                <a:ea typeface="+mn-ea"/>
                <a:cs typeface="+mn-cs"/>
              </a:rPr>
              <a:t>3. </a:t>
            </a:r>
            <a:r>
              <a:rPr lang="en-GB" sz="1600" b="1" kern="1200" dirty="0">
                <a:solidFill>
                  <a:schemeClr val="tx1"/>
                </a:solidFill>
                <a:effectLst/>
                <a:latin typeface="+mn-lt"/>
                <a:ea typeface="+mn-ea"/>
                <a:cs typeface="+mn-cs"/>
              </a:rPr>
              <a:t>Food Production, Livelihood and Employment Generation (Nutrition-sensitive Programs)</a:t>
            </a:r>
            <a:r>
              <a:rPr lang="en-GB" sz="1600" kern="1200" dirty="0">
                <a:solidFill>
                  <a:schemeClr val="tx1"/>
                </a:solidFill>
                <a:effectLst/>
                <a:latin typeface="+mn-lt"/>
                <a:ea typeface="+mn-ea"/>
                <a:cs typeface="+mn-cs"/>
              </a:rPr>
              <a:t> to ensure food security </a:t>
            </a:r>
            <a:endParaRPr lang="en-US" sz="1600" kern="1200" dirty="0">
              <a:solidFill>
                <a:schemeClr val="tx1"/>
              </a:solidFill>
              <a:effectLst/>
              <a:latin typeface="+mn-lt"/>
              <a:ea typeface="+mn-ea"/>
              <a:cs typeface="+mn-cs"/>
            </a:endParaRPr>
          </a:p>
          <a:p>
            <a:pPr lvl="0"/>
            <a:r>
              <a:rPr lang="en-GB" sz="1600" b="0" kern="1200" dirty="0">
                <a:solidFill>
                  <a:schemeClr val="tx1"/>
                </a:solidFill>
                <a:effectLst/>
                <a:latin typeface="+mn-lt"/>
                <a:ea typeface="+mn-ea"/>
                <a:cs typeface="+mn-cs"/>
              </a:rPr>
              <a:t>4. </a:t>
            </a:r>
            <a:r>
              <a:rPr lang="en-GB" sz="1600" b="1" kern="1200" dirty="0">
                <a:solidFill>
                  <a:schemeClr val="tx1"/>
                </a:solidFill>
                <a:effectLst/>
                <a:latin typeface="+mn-lt"/>
                <a:ea typeface="+mn-ea"/>
                <a:cs typeface="+mn-cs"/>
              </a:rPr>
              <a:t>Strengthen governance, capacity and institutions</a:t>
            </a:r>
            <a:r>
              <a:rPr lang="en-GB" sz="1600" kern="1200" dirty="0">
                <a:solidFill>
                  <a:schemeClr val="tx1"/>
                </a:solidFill>
                <a:effectLst/>
                <a:latin typeface="+mn-lt"/>
                <a:ea typeface="+mn-ea"/>
                <a:cs typeface="+mn-cs"/>
              </a:rPr>
              <a:t> on nutrition</a:t>
            </a:r>
            <a:r>
              <a:rPr lang="en-GB" sz="1600" b="1" kern="1200" dirty="0">
                <a:solidFill>
                  <a:schemeClr val="tx1"/>
                </a:solidFill>
                <a:effectLst/>
                <a:latin typeface="+mn-lt"/>
                <a:ea typeface="+mn-ea"/>
                <a:cs typeface="+mn-cs"/>
              </a:rPr>
              <a:t> </a:t>
            </a:r>
            <a:r>
              <a:rPr lang="en-GB" sz="1600" kern="1200" dirty="0">
                <a:solidFill>
                  <a:schemeClr val="tx1"/>
                </a:solidFill>
                <a:effectLst/>
                <a:latin typeface="+mn-lt"/>
                <a:ea typeface="+mn-ea"/>
                <a:cs typeface="+mn-cs"/>
              </a:rPr>
              <a:t>that will ensure effective implementation of all these programs including full-time nutrition action officers and barangay nutrition scholars.</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Important particularly for pandemic resilience is strengthening the </a:t>
            </a:r>
            <a:r>
              <a:rPr lang="en-GB" sz="1600" b="1" kern="1200" dirty="0">
                <a:solidFill>
                  <a:schemeClr val="tx1"/>
                </a:solidFill>
                <a:effectLst/>
                <a:latin typeface="+mn-lt"/>
                <a:ea typeface="+mn-ea"/>
                <a:cs typeface="+mn-cs"/>
              </a:rPr>
              <a:t>Nutrition in Emergencies program </a:t>
            </a:r>
            <a:r>
              <a:rPr lang="en-GB" sz="1600" kern="1200" dirty="0">
                <a:solidFill>
                  <a:schemeClr val="tx1"/>
                </a:solidFill>
                <a:effectLst/>
                <a:latin typeface="+mn-lt"/>
                <a:ea typeface="+mn-ea"/>
                <a:cs typeface="+mn-cs"/>
              </a:rPr>
              <a:t>to ensure that essential nutrition services are factored and implemented across DRRM thematic areas of disaster prevention, preparedness, response, rehabilitation, and recovery.</a:t>
            </a:r>
            <a:endParaRPr lang="en-US" sz="16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7D3F7C-84D4-4A13-9799-963C19F31183}"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7837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lstStyle/>
          <a:p>
            <a:r>
              <a:rPr lang="en-GB" sz="1600" kern="1200" dirty="0">
                <a:solidFill>
                  <a:schemeClr val="tx1"/>
                </a:solidFill>
                <a:effectLst/>
                <a:latin typeface="+mn-lt"/>
                <a:ea typeface="+mn-ea"/>
                <a:cs typeface="+mn-cs"/>
              </a:rPr>
              <a:t>This year 2020, the pandemic will not be a hindrance for NNC to do the same across the country as we have demonstrated success in conducting the exercise in the “new normal” through an online AIP workshop with the Municipality of Talibon in Bohol.</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Shown is the 2021 AIP completed in the Municipality of Talibon in June 2020.</a:t>
            </a:r>
            <a:endParaRPr lang="en-US" sz="16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7D3F7C-84D4-4A13-9799-963C19F31183}"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0373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lstStyle/>
          <a:p>
            <a:r>
              <a:rPr lang="en-GB" sz="1600" kern="1200" dirty="0">
                <a:solidFill>
                  <a:schemeClr val="tx1"/>
                </a:solidFill>
                <a:effectLst/>
                <a:latin typeface="+mn-lt"/>
                <a:ea typeface="+mn-ea"/>
                <a:cs typeface="+mn-cs"/>
              </a:rPr>
              <a:t>This year 2020, the pandemic will not be a hindrance for NNC to do the same across the country as we have demonstrated success in conducting the exercise in the “new normal” through an online AIP workshop with the Municipality of Talibon in Bohol.</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Shown is the 2021 AIP completed in the Municipality of Talibon in June 2020.</a:t>
            </a:r>
            <a:endParaRPr lang="en-US" sz="16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7D3F7C-84D4-4A13-9799-963C19F31183}"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4923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rgbClr val="FF0000"/>
                </a:solidFill>
                <a:effectLst/>
                <a:latin typeface="+mn-lt"/>
                <a:ea typeface="+mn-ea"/>
                <a:cs typeface="+mn-cs"/>
              </a:rPr>
              <a:t>There</a:t>
            </a:r>
            <a:r>
              <a:rPr lang="en-GB" sz="1600" kern="1200" dirty="0">
                <a:solidFill>
                  <a:schemeClr val="tx1"/>
                </a:solidFill>
                <a:effectLst/>
                <a:latin typeface="+mn-lt"/>
                <a:ea typeface="+mn-ea"/>
                <a:cs typeface="+mn-cs"/>
              </a:rPr>
              <a:t> is progress in the Philippine Plan of Action for Nutrition 2017-2022 in both stunting and wasting. This is inspiring and I take the opportunity to congratulate all the LGUs as well as the NGAs who have done tremendous work in supporting PPAN. There is no room, however, for complacency as the pandemic has challenged food security and nutrition in 2020 and likely to have some reversal impact. We need to defend our PPAN targets for end 2022 by more robust investments in nutrition.</a:t>
            </a:r>
            <a:endParaRPr lang="en-US" dirty="0"/>
          </a:p>
          <a:p>
            <a:endParaRPr lang="en-US"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2</a:t>
            </a:fld>
            <a:endParaRPr lang="en-PH"/>
          </a:p>
        </p:txBody>
      </p:sp>
    </p:spTree>
    <p:extLst>
      <p:ext uri="{BB962C8B-B14F-4D97-AF65-F5344CB8AC3E}">
        <p14:creationId xmlns:p14="http://schemas.microsoft.com/office/powerpoint/2010/main" val="1746226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lstStyle/>
          <a:p>
            <a:r>
              <a:rPr lang="en-GB" sz="1600" kern="1200" dirty="0">
                <a:solidFill>
                  <a:schemeClr val="tx1"/>
                </a:solidFill>
                <a:effectLst/>
                <a:latin typeface="+mn-lt"/>
                <a:ea typeface="+mn-ea"/>
                <a:cs typeface="+mn-cs"/>
              </a:rPr>
              <a:t>This year 2020, the pandemic will not be a hindrance for NNC to do the same across the country as we have demonstrated success in conducting the exercise in the “new normal” through an online AIP workshop with the Municipality of Talibon in Bohol.</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Shown is the 2021 AIP completed in the Municipality of Talibon in June 2020.</a:t>
            </a:r>
            <a:endParaRPr lang="en-US" sz="16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7D3F7C-84D4-4A13-9799-963C19F31183}"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83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A landmark law passed is the Republic Act 11148 or the “</a:t>
            </a:r>
            <a:r>
              <a:rPr lang="en-US" sz="1600" kern="1200" err="1">
                <a:solidFill>
                  <a:schemeClr val="tx1"/>
                </a:solidFill>
                <a:effectLst/>
                <a:latin typeface="+mn-lt"/>
                <a:ea typeface="+mn-ea"/>
                <a:cs typeface="+mn-cs"/>
              </a:rPr>
              <a:t>Kalusugan</a:t>
            </a:r>
            <a:r>
              <a:rPr lang="en-US" sz="1600" kern="1200">
                <a:solidFill>
                  <a:schemeClr val="tx1"/>
                </a:solidFill>
                <a:effectLst/>
                <a:latin typeface="+mn-lt"/>
                <a:ea typeface="+mn-ea"/>
                <a:cs typeface="+mn-cs"/>
              </a:rPr>
              <a:t> at Nutrisyon ng Mag-Nanay Law” which further defines the imperative for sectors, including local governments to scale up interventions in the first 1000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DILG-DOH-NNC has also released Joint Memorandum Circular 2019-0001 which specifies that Local Governments must integrate nutrition PPAs from the PPAN into the Local Development Plans, Investment Programs, and Budgets</a:t>
            </a:r>
          </a:p>
          <a:p>
            <a:endParaRPr lang="en-US" sz="1600"/>
          </a:p>
        </p:txBody>
      </p:sp>
      <p:sp>
        <p:nvSpPr>
          <p:cNvPr id="4" name="Slide Number Placeholder 3"/>
          <p:cNvSpPr>
            <a:spLocks noGrp="1"/>
          </p:cNvSpPr>
          <p:nvPr>
            <p:ph type="sldNum" sz="quarter" idx="10"/>
          </p:nvPr>
        </p:nvSpPr>
        <p:spPr/>
        <p:txBody>
          <a:bodyPr/>
          <a:lstStyle/>
          <a:p>
            <a:fld id="{C76238D8-7E7E-494A-AA8E-40BECB2F5BF7}" type="slidenum">
              <a:rPr lang="en-US" smtClean="0"/>
              <a:t>26</a:t>
            </a:fld>
            <a:endParaRPr lang="en-US"/>
          </a:p>
        </p:txBody>
      </p:sp>
    </p:spTree>
    <p:extLst>
      <p:ext uri="{BB962C8B-B14F-4D97-AF65-F5344CB8AC3E}">
        <p14:creationId xmlns:p14="http://schemas.microsoft.com/office/powerpoint/2010/main" val="41425992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There are various issuances by national government agencies, such as DILG and DBM, supporting investments to the PPAN, particularly on the First 1000 Days</a:t>
            </a:r>
          </a:p>
          <a:p>
            <a:endParaRPr lang="en-US" sz="1600"/>
          </a:p>
        </p:txBody>
      </p:sp>
      <p:sp>
        <p:nvSpPr>
          <p:cNvPr id="4" name="Slide Number Placeholder 3"/>
          <p:cNvSpPr>
            <a:spLocks noGrp="1"/>
          </p:cNvSpPr>
          <p:nvPr>
            <p:ph type="sldNum" sz="quarter" idx="10"/>
          </p:nvPr>
        </p:nvSpPr>
        <p:spPr/>
        <p:txBody>
          <a:bodyPr/>
          <a:lstStyle/>
          <a:p>
            <a:fld id="{C76238D8-7E7E-494A-AA8E-40BECB2F5BF7}" type="slidenum">
              <a:rPr lang="en-US" smtClean="0"/>
              <a:t>27</a:t>
            </a:fld>
            <a:endParaRPr lang="en-US"/>
          </a:p>
        </p:txBody>
      </p:sp>
    </p:spTree>
    <p:extLst>
      <p:ext uri="{BB962C8B-B14F-4D97-AF65-F5344CB8AC3E}">
        <p14:creationId xmlns:p14="http://schemas.microsoft.com/office/powerpoint/2010/main" val="1271993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There are various issuances by national government agencies, such as DILG and DBM, supporting investments to the PPAN, particularly on the First 1000 Days</a:t>
            </a:r>
          </a:p>
          <a:p>
            <a:endParaRPr lang="en-US" sz="1600"/>
          </a:p>
        </p:txBody>
      </p:sp>
      <p:sp>
        <p:nvSpPr>
          <p:cNvPr id="4" name="Slide Number Placeholder 3"/>
          <p:cNvSpPr>
            <a:spLocks noGrp="1"/>
          </p:cNvSpPr>
          <p:nvPr>
            <p:ph type="sldNum" sz="quarter" idx="10"/>
          </p:nvPr>
        </p:nvSpPr>
        <p:spPr/>
        <p:txBody>
          <a:bodyPr/>
          <a:lstStyle/>
          <a:p>
            <a:fld id="{C76238D8-7E7E-494A-AA8E-40BECB2F5BF7}" type="slidenum">
              <a:rPr lang="en-US" smtClean="0"/>
              <a:t>28</a:t>
            </a:fld>
            <a:endParaRPr lang="en-US"/>
          </a:p>
        </p:txBody>
      </p:sp>
    </p:spTree>
    <p:extLst>
      <p:ext uri="{BB962C8B-B14F-4D97-AF65-F5344CB8AC3E}">
        <p14:creationId xmlns:p14="http://schemas.microsoft.com/office/powerpoint/2010/main" val="3535054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EDIT SCRIPT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is nutrition critical to our COVID-19 response?  We are all vulnerable to COVID-19 and this vulnerability is affected by our nutritional status.  We are aware that malnutrition weakens our immune system . Those with co-morbidities and are obese develop more severe consequences of the virus. There is some evidence that those who have adequate Vitamin D fare better with the virus.  In the pandemic, more families are consuming so called junk foods or foods that are high in calories but low in nutrients, and this has been shown to increase the risk to stunting, obesity and non-communicable diseases.  We can also learn from the impact of the 2008 global food crisis which led to increases in acute malnutrition or wasting among poor children and higher stunting rates.  We can expect the same with the pandemic. Furthermore, it is estimated that disruptions in health services for six months will increase death among children and mothers. </a:t>
            </a:r>
            <a:endParaRPr lang="en-PH" dirty="0"/>
          </a:p>
          <a:p>
            <a:endParaRPr lang="en-US" dirty="0"/>
          </a:p>
        </p:txBody>
      </p:sp>
      <p:sp>
        <p:nvSpPr>
          <p:cNvPr id="4" name="Slide Number Placeholder 3"/>
          <p:cNvSpPr>
            <a:spLocks noGrp="1"/>
          </p:cNvSpPr>
          <p:nvPr>
            <p:ph type="sldNum" sz="quarter" idx="10"/>
          </p:nvPr>
        </p:nvSpPr>
        <p:spPr/>
        <p:txBody>
          <a:bodyPr/>
          <a:lstStyle/>
          <a:p>
            <a:fld id="{C76238D8-7E7E-494A-AA8E-40BECB2F5BF7}" type="slidenum">
              <a:rPr lang="en-US" smtClean="0"/>
              <a:t>3</a:t>
            </a:fld>
            <a:endParaRPr lang="en-US"/>
          </a:p>
        </p:txBody>
      </p:sp>
    </p:spTree>
    <p:extLst>
      <p:ext uri="{BB962C8B-B14F-4D97-AF65-F5344CB8AC3E}">
        <p14:creationId xmlns:p14="http://schemas.microsoft.com/office/powerpoint/2010/main" val="833152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6238D8-7E7E-494A-AA8E-40BECB2F5BF7}" type="slidenum">
              <a:rPr lang="en-US" smtClean="0"/>
              <a:t>4</a:t>
            </a:fld>
            <a:endParaRPr lang="en-US"/>
          </a:p>
        </p:txBody>
      </p:sp>
    </p:spTree>
    <p:extLst>
      <p:ext uri="{BB962C8B-B14F-4D97-AF65-F5344CB8AC3E}">
        <p14:creationId xmlns:p14="http://schemas.microsoft.com/office/powerpoint/2010/main" val="3822818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354013"/>
            <a:ext cx="4518025" cy="3389312"/>
          </a:xfrm>
        </p:spPr>
      </p:sp>
      <p:sp>
        <p:nvSpPr>
          <p:cNvPr id="3" name="Notes Placeholder 2"/>
          <p:cNvSpPr>
            <a:spLocks noGrp="1"/>
          </p:cNvSpPr>
          <p:nvPr>
            <p:ph type="body" idx="1"/>
          </p:nvPr>
        </p:nvSpPr>
        <p:spPr/>
        <p:txBody>
          <a:bodyPr/>
          <a:lstStyle/>
          <a:p>
            <a:r>
              <a:rPr lang="en-US" dirty="0"/>
              <a:t> Poor nutrition of our people is a barrier to  building resilience. The consequences of malnutrition lowers the quality of our country’s human capital and development prospects. Even before the COVID-19 pandemic, the Philippines is already struggling with various forms of both under and overnutrition and food insecurity. The prevalence indicated in the slide are based on the National Nutrition Surveys. During the pandemic, hunger has doubled based on the  Social Weather Station survey in May 2020.  Prolonged hunger and</a:t>
            </a:r>
            <a:r>
              <a:rPr lang="en-US" baseline="0" dirty="0"/>
              <a:t> food insecurity </a:t>
            </a:r>
            <a:r>
              <a:rPr lang="en-US" dirty="0"/>
              <a:t>will lead to malnutrition and even death. </a:t>
            </a:r>
          </a:p>
          <a:p>
            <a:endParaRPr lang="en-US" dirty="0"/>
          </a:p>
          <a:p>
            <a:r>
              <a:rPr lang="en-US" dirty="0"/>
              <a:t>VALIDATE: More than half of the population/HH is food insecure?</a:t>
            </a:r>
            <a:endParaRPr lang="en-PH"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7D3F7C-84D4-4A13-9799-963C19F31183}" type="slidenum">
              <a:rPr kumimoji="0" lang="en-PH"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PH"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7646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normAutofit/>
          </a:bodyPr>
          <a:lstStyle/>
          <a:p>
            <a:r>
              <a:rPr lang="en-PH" baseline="0" dirty="0"/>
              <a:t>EDIT SCRIPT</a:t>
            </a:r>
          </a:p>
          <a:p>
            <a:endParaRPr lang="en-PH" baseline="0" dirty="0"/>
          </a:p>
          <a:p>
            <a:r>
              <a:rPr lang="en-PH" baseline="0" dirty="0"/>
              <a:t>Filipinos are second shortest in the ASEAN region.  </a:t>
            </a:r>
          </a:p>
          <a:p>
            <a:endParaRPr lang="en-PH" baseline="0" dirty="0"/>
          </a:p>
          <a:p>
            <a:r>
              <a:rPr lang="en-PH" dirty="0"/>
              <a:t>The Philippines is 9</a:t>
            </a:r>
            <a:r>
              <a:rPr lang="en-PH" baseline="30000" dirty="0"/>
              <a:t>th</a:t>
            </a:r>
            <a:r>
              <a:rPr lang="en-PH" dirty="0"/>
              <a:t> on the global burden of stunting</a:t>
            </a:r>
            <a:r>
              <a:rPr lang="en-PH" baseline="0" dirty="0"/>
              <a:t> and </a:t>
            </a:r>
            <a:r>
              <a:rPr lang="en-PH" dirty="0"/>
              <a:t>10</a:t>
            </a:r>
            <a:r>
              <a:rPr lang="en-PH" baseline="30000" dirty="0"/>
              <a:t>th</a:t>
            </a:r>
            <a:r>
              <a:rPr lang="en-PH" dirty="0"/>
              <a:t> on the global burden of wasting.  </a:t>
            </a:r>
          </a:p>
          <a:p>
            <a:endParaRPr lang="en-PH" dirty="0"/>
          </a:p>
          <a:p>
            <a:r>
              <a:rPr lang="en-US" dirty="0"/>
              <a:t> if </a:t>
            </a:r>
            <a:r>
              <a:rPr lang="en-US" dirty="0" err="1"/>
              <a:t>situatiion</a:t>
            </a:r>
            <a:r>
              <a:rPr lang="en-US" dirty="0"/>
              <a:t> persists PHL becomes more and more vulnerable to THE pandemic</a:t>
            </a:r>
            <a:endParaRPr lang="en-PH" dirty="0"/>
          </a:p>
          <a:p>
            <a:endParaRPr lang="en-PH" dirty="0"/>
          </a:p>
        </p:txBody>
      </p:sp>
      <p:sp>
        <p:nvSpPr>
          <p:cNvPr id="4" name="Slide Number Placeholder 3"/>
          <p:cNvSpPr>
            <a:spLocks noGrp="1"/>
          </p:cNvSpPr>
          <p:nvPr>
            <p:ph type="sldNum" sz="quarter" idx="10"/>
          </p:nvPr>
        </p:nvSpPr>
        <p:spPr/>
        <p:txBody>
          <a:bodyPr/>
          <a:lstStyle/>
          <a:p>
            <a:fld id="{543AAA58-2393-4FDC-8AFB-965B27071069}" type="slidenum">
              <a:rPr lang="en-PH" smtClean="0"/>
              <a:pPr/>
              <a:t>6</a:t>
            </a:fld>
            <a:endParaRPr lang="en-PH"/>
          </a:p>
        </p:txBody>
      </p:sp>
    </p:spTree>
    <p:extLst>
      <p:ext uri="{BB962C8B-B14F-4D97-AF65-F5344CB8AC3E}">
        <p14:creationId xmlns:p14="http://schemas.microsoft.com/office/powerpoint/2010/main" val="4259035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9988" y="458788"/>
            <a:ext cx="4518025" cy="3389312"/>
          </a:xfrm>
        </p:spPr>
      </p:sp>
      <p:sp>
        <p:nvSpPr>
          <p:cNvPr id="3" name="Notes Placeholder 2"/>
          <p:cNvSpPr>
            <a:spLocks noGrp="1"/>
          </p:cNvSpPr>
          <p:nvPr>
            <p:ph type="body" idx="1"/>
          </p:nvPr>
        </p:nvSpPr>
        <p:spPr/>
        <p:txBody>
          <a:bodyPr>
            <a:normAutofit fontScale="92500" lnSpcReduction="10000"/>
          </a:bodyPr>
          <a:lstStyle/>
          <a:p>
            <a:r>
              <a:rPr lang="en-GB" sz="1600" kern="1200" dirty="0">
                <a:solidFill>
                  <a:srgbClr val="FF0000"/>
                </a:solidFill>
                <a:effectLst/>
                <a:latin typeface="+mn-lt"/>
                <a:ea typeface="+mn-ea"/>
                <a:cs typeface="+mn-cs"/>
              </a:rPr>
              <a:t>I invite you to be with me fully focused on this slide</a:t>
            </a:r>
            <a:r>
              <a:rPr lang="en-GB" sz="1600" kern="1200" dirty="0">
                <a:solidFill>
                  <a:schemeClr val="tx1"/>
                </a:solidFill>
                <a:effectLst/>
                <a:latin typeface="+mn-lt"/>
                <a:ea typeface="+mn-ea"/>
                <a:cs typeface="+mn-cs"/>
              </a:rPr>
              <a:t>. There is a critical period called the first 1000 days of life when stunting and other forms of malnutrition and their lifelong consequences may be prevented.  </a:t>
            </a:r>
          </a:p>
          <a:p>
            <a:endParaRPr lang="en-US" sz="16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What is the first 1000 days?</a:t>
            </a:r>
            <a:r>
              <a:rPr lang="en-PH" sz="1600" kern="1200" dirty="0">
                <a:solidFill>
                  <a:schemeClr val="tx1"/>
                </a:solidFill>
                <a:effectLst/>
                <a:latin typeface="+mn-lt"/>
                <a:ea typeface="+mn-ea"/>
                <a:cs typeface="+mn-cs"/>
              </a:rPr>
              <a:t> It is the period of a child's life, spanning the nine (9) months of pregnancy starting from conception equivalent to </a:t>
            </a:r>
            <a:r>
              <a:rPr lang="en-GB" sz="1600" kern="1200" dirty="0">
                <a:solidFill>
                  <a:schemeClr val="tx1"/>
                </a:solidFill>
                <a:effectLst/>
                <a:latin typeface="+mn-lt"/>
                <a:ea typeface="+mn-ea"/>
                <a:cs typeface="+mn-cs"/>
              </a:rPr>
              <a:t>270 days, infancy stage of six (6) months or 180 days, and early childhood </a:t>
            </a:r>
            <a:r>
              <a:rPr lang="en-US" sz="1600" kern="1200" dirty="0">
                <a:solidFill>
                  <a:schemeClr val="tx1"/>
                </a:solidFill>
                <a:effectLst/>
                <a:latin typeface="+mn-lt"/>
                <a:ea typeface="+mn-ea"/>
                <a:cs typeface="+mn-cs"/>
              </a:rPr>
              <a:t>from six months to a child’s second birthday, equivalent to 550 days.</a:t>
            </a:r>
            <a:r>
              <a:rPr lang="en-GB" sz="16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Therefore, if our national government agencies and our local government units, with the leadership of our governors, mayors, and their teams, focus on the critical interventions during the first 1000 days, we prevent malnutrition and build immunity and resilience against diseases and pandemics.</a:t>
            </a:r>
            <a:endParaRPr lang="en-US" sz="1600" kern="1200" dirty="0">
              <a:solidFill>
                <a:schemeClr val="tx1"/>
              </a:solidFill>
              <a:effectLst/>
              <a:latin typeface="+mn-lt"/>
              <a:ea typeface="+mn-ea"/>
              <a:cs typeface="+mn-cs"/>
            </a:endParaRPr>
          </a:p>
          <a:p>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3AAA58-2393-4FDC-8AFB-965B27071069}" type="slidenum">
              <a:rPr lang="en-PH" smtClean="0"/>
              <a:pPr/>
              <a:t>9</a:t>
            </a:fld>
            <a:endParaRPr lang="en-PH"/>
          </a:p>
        </p:txBody>
      </p:sp>
    </p:spTree>
    <p:extLst>
      <p:ext uri="{BB962C8B-B14F-4D97-AF65-F5344CB8AC3E}">
        <p14:creationId xmlns:p14="http://schemas.microsoft.com/office/powerpoint/2010/main" val="3294356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normAutofit fontScale="92500" lnSpcReduction="10000"/>
          </a:bodyPr>
          <a:lstStyle/>
          <a:p>
            <a:r>
              <a:rPr lang="en-PH" dirty="0"/>
              <a:t>Let me first show you this graph. A child that is not well-nourished in the first 1000 days will become stunted in his/her</a:t>
            </a:r>
            <a:r>
              <a:rPr lang="en-PH" baseline="0" dirty="0"/>
              <a:t> early years.  Hence, the impact of the first 1000 days on the </a:t>
            </a:r>
            <a:r>
              <a:rPr lang="en-PH" b="1" baseline="0" dirty="0"/>
              <a:t>physical</a:t>
            </a:r>
            <a:r>
              <a:rPr lang="en-PH" baseline="0" dirty="0"/>
              <a:t> development of a child.   </a:t>
            </a:r>
          </a:p>
          <a:p>
            <a:endParaRPr lang="en-PH" baseline="0" dirty="0"/>
          </a:p>
          <a:p>
            <a:r>
              <a:rPr lang="en-PH" baseline="0" dirty="0"/>
              <a:t>This graph that uses four survey years from the Food and Nutrition Research Institute show consistent national results across years 2008, 2011, 2013 and 2015.  At least three observations are derived from this graph: </a:t>
            </a:r>
          </a:p>
          <a:p>
            <a:endParaRPr lang="en-PH" baseline="0" dirty="0"/>
          </a:p>
          <a:p>
            <a:pPr marL="235869" indent="-235869">
              <a:buAutoNum type="arabicParenR"/>
            </a:pPr>
            <a:r>
              <a:rPr lang="en-PH" baseline="0" dirty="0"/>
              <a:t>As early as 0-5 months, about 11-14% of Filipino are stunted.  This indicates sub-optimal nutrition during pregnancy and even at birth.  It is likely that the stunted children at 0-5 months also had low birth at weight.  </a:t>
            </a:r>
          </a:p>
          <a:p>
            <a:pPr marL="235869" indent="-235869">
              <a:buAutoNum type="arabicParenR"/>
            </a:pPr>
            <a:r>
              <a:rPr lang="en-PH" baseline="0" dirty="0"/>
              <a:t>The level of stunting slightly increases to 14-17% at 6-11 months then increases sharply at the first to the second year at 27-40%.  These data provide indications on the sub-optimal breastfeeding and complementary feeding practices of Filipino mothers and their children.  </a:t>
            </a:r>
          </a:p>
          <a:p>
            <a:pPr marL="235869" indent="-235869">
              <a:buAutoNum type="arabicParenR"/>
            </a:pPr>
            <a:r>
              <a:rPr lang="en-PH" baseline="0" dirty="0"/>
              <a:t>The level of stunting remains at about 40% at the age of 3 years.  It does not go down.  An important conclusion from this is: </a:t>
            </a:r>
          </a:p>
          <a:p>
            <a:pPr marL="235869" indent="-235869">
              <a:buAutoNum type="arabicParenR"/>
            </a:pPr>
            <a:endParaRPr lang="en-PH" baseline="0" dirty="0"/>
          </a:p>
          <a:p>
            <a:r>
              <a:rPr lang="en-PH" baseline="0" dirty="0"/>
              <a:t>Stunting will have significant effects and lifelong consequences in a child’s future.  </a:t>
            </a:r>
            <a:r>
              <a:rPr lang="en-PH" b="0" baseline="0" dirty="0"/>
              <a:t>A child cannot recover height in the same way he/she can recover weight. I will remind you once again, </a:t>
            </a:r>
            <a:r>
              <a:rPr lang="en-PH" b="0" baseline="0" dirty="0" err="1"/>
              <a:t>s</a:t>
            </a:r>
            <a:r>
              <a:rPr lang="en-PH" baseline="0" dirty="0" err="1"/>
              <a:t>a</a:t>
            </a:r>
            <a:r>
              <a:rPr lang="en-PH" baseline="0" dirty="0"/>
              <a:t> stunting, may FOREVER!   </a:t>
            </a:r>
          </a:p>
        </p:txBody>
      </p:sp>
      <p:sp>
        <p:nvSpPr>
          <p:cNvPr id="4" name="Slide Number Placeholder 3"/>
          <p:cNvSpPr>
            <a:spLocks noGrp="1"/>
          </p:cNvSpPr>
          <p:nvPr>
            <p:ph type="sldNum" sz="quarter" idx="10"/>
          </p:nvPr>
        </p:nvSpPr>
        <p:spPr/>
        <p:txBody>
          <a:bodyPr/>
          <a:lstStyle/>
          <a:p>
            <a:fld id="{543AAA58-2393-4FDC-8AFB-965B27071069}" type="slidenum">
              <a:rPr lang="en-PH" smtClean="0"/>
              <a:pPr/>
              <a:t>10</a:t>
            </a:fld>
            <a:endParaRPr lang="en-PH"/>
          </a:p>
        </p:txBody>
      </p:sp>
    </p:spTree>
    <p:extLst>
      <p:ext uri="{BB962C8B-B14F-4D97-AF65-F5344CB8AC3E}">
        <p14:creationId xmlns:p14="http://schemas.microsoft.com/office/powerpoint/2010/main" val="451177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8700" y="630238"/>
            <a:ext cx="4800600" cy="3600450"/>
          </a:xfrm>
        </p:spPr>
      </p:sp>
      <p:sp>
        <p:nvSpPr>
          <p:cNvPr id="3" name="Notes Placeholder 2"/>
          <p:cNvSpPr>
            <a:spLocks noGrp="1"/>
          </p:cNvSpPr>
          <p:nvPr>
            <p:ph type="body" idx="1"/>
          </p:nvPr>
        </p:nvSpPr>
        <p:spPr/>
        <p:txBody>
          <a:bodyPr/>
          <a:lstStyle/>
          <a:p>
            <a:r>
              <a:rPr lang="en-PH" sz="1400"/>
              <a:t>Aside from physical development, proper</a:t>
            </a:r>
            <a:r>
              <a:rPr lang="en-PH" sz="1400" baseline="0"/>
              <a:t> nutrition in </a:t>
            </a:r>
            <a:r>
              <a:rPr lang="en-PH" sz="1400"/>
              <a:t>the first 1000 days is critical to the cognitive</a:t>
            </a:r>
            <a:r>
              <a:rPr lang="en-PH" sz="1400" baseline="0"/>
              <a:t> development of every child.  </a:t>
            </a:r>
          </a:p>
          <a:p>
            <a:endParaRPr lang="en-PH" sz="1400"/>
          </a:p>
          <a:p>
            <a:r>
              <a:rPr lang="en-PH" sz="1400"/>
              <a:t>Th</a:t>
            </a:r>
            <a:r>
              <a:rPr lang="en-PH" sz="1400" baseline="0"/>
              <a:t>e two brain scans in this slide compare the brain of a healthy child on the left and the brain of a stunted child on the right.  The left brain scan shows that a stunted child has </a:t>
            </a:r>
            <a:r>
              <a:rPr lang="en-PH" sz="1400" b="1" baseline="0"/>
              <a:t>40% less brain mass</a:t>
            </a:r>
            <a:r>
              <a:rPr lang="en-PH" sz="1400" baseline="0"/>
              <a:t>.  In addition, the left brain scan shows that the temporal lobe of a stunted child is less developed compared to a healthy child.  </a:t>
            </a:r>
          </a:p>
          <a:p>
            <a:endParaRPr lang="en-PH" sz="1400" baseline="0"/>
          </a:p>
          <a:p>
            <a:r>
              <a:rPr lang="en-PH" sz="1400" baseline="0"/>
              <a:t>The affected part of the brain is </a:t>
            </a:r>
            <a:r>
              <a:rPr lang="en-PH" sz="1400" b="1" baseline="0"/>
              <a:t>temporal lobe. </a:t>
            </a:r>
            <a:r>
              <a:rPr lang="en-PH" sz="1400" baseline="0"/>
              <a:t>The part responsible for PERCEPTION AND COMPREHENSION, MEMORY, AND LANGUAGE. Hindi </a:t>
            </a:r>
            <a:r>
              <a:rPr lang="en-PH" sz="1400" baseline="0" err="1"/>
              <a:t>na</a:t>
            </a:r>
            <a:r>
              <a:rPr lang="en-PH" sz="1400" baseline="0"/>
              <a:t> </a:t>
            </a:r>
            <a:r>
              <a:rPr lang="en-PH" sz="1400" baseline="0" err="1"/>
              <a:t>tayo</a:t>
            </a:r>
            <a:r>
              <a:rPr lang="en-PH" sz="1400" baseline="0"/>
              <a:t> </a:t>
            </a:r>
            <a:r>
              <a:rPr lang="en-PH" sz="1400" baseline="0" err="1"/>
              <a:t>dapat</a:t>
            </a:r>
            <a:r>
              <a:rPr lang="en-PH" sz="1400" baseline="0"/>
              <a:t> </a:t>
            </a:r>
            <a:r>
              <a:rPr lang="en-PH" sz="1400" baseline="0" err="1"/>
              <a:t>magulat</a:t>
            </a:r>
            <a:r>
              <a:rPr lang="en-PH" sz="1400" baseline="0"/>
              <a:t> kung </a:t>
            </a:r>
            <a:r>
              <a:rPr lang="en-PH" sz="1400" baseline="0" err="1"/>
              <a:t>bakit</a:t>
            </a:r>
            <a:r>
              <a:rPr lang="en-PH" sz="1400" baseline="0"/>
              <a:t> </a:t>
            </a:r>
            <a:r>
              <a:rPr lang="en-PH" sz="1400" baseline="0" err="1"/>
              <a:t>mababa</a:t>
            </a:r>
            <a:r>
              <a:rPr lang="en-PH" sz="1400" baseline="0"/>
              <a:t> ang performance ng </a:t>
            </a:r>
            <a:r>
              <a:rPr lang="en-PH" sz="1400" baseline="0" err="1"/>
              <a:t>Pilipinas</a:t>
            </a:r>
            <a:r>
              <a:rPr lang="en-PH" sz="1400" baseline="0"/>
              <a:t> </a:t>
            </a:r>
            <a:r>
              <a:rPr lang="en-PH" sz="1400" baseline="0" err="1"/>
              <a:t>kumpara</a:t>
            </a:r>
            <a:r>
              <a:rPr lang="en-PH" sz="1400" baseline="0"/>
              <a:t> </a:t>
            </a:r>
            <a:r>
              <a:rPr lang="en-PH" sz="1400" baseline="0" err="1"/>
              <a:t>sa</a:t>
            </a:r>
            <a:r>
              <a:rPr lang="en-PH" sz="1400" baseline="0"/>
              <a:t> </a:t>
            </a:r>
            <a:r>
              <a:rPr lang="en-PH" sz="1400" baseline="0" err="1"/>
              <a:t>ibang</a:t>
            </a:r>
            <a:r>
              <a:rPr lang="en-PH" sz="1400" baseline="0"/>
              <a:t> </a:t>
            </a:r>
            <a:r>
              <a:rPr lang="en-PH" sz="1400" baseline="0" err="1"/>
              <a:t>mga</a:t>
            </a:r>
            <a:r>
              <a:rPr lang="en-PH" sz="1400" baseline="0"/>
              <a:t> </a:t>
            </a:r>
            <a:r>
              <a:rPr lang="en-PH" sz="1400" baseline="0" err="1"/>
              <a:t>bansa</a:t>
            </a:r>
            <a:r>
              <a:rPr lang="en-PH" sz="1400" baseline="0"/>
              <a:t> </a:t>
            </a:r>
            <a:r>
              <a:rPr lang="en-PH" sz="1400" baseline="0" err="1"/>
              <a:t>sa</a:t>
            </a:r>
            <a:r>
              <a:rPr lang="en-PH" sz="1400" baseline="0"/>
              <a:t> </a:t>
            </a:r>
            <a:r>
              <a:rPr lang="en-PH" sz="1400" baseline="0" err="1"/>
              <a:t>mga</a:t>
            </a:r>
            <a:r>
              <a:rPr lang="en-PH" sz="1400" baseline="0"/>
              <a:t> academic tests </a:t>
            </a:r>
            <a:r>
              <a:rPr lang="en-PH" sz="1400" baseline="0" err="1"/>
              <a:t>dahil</a:t>
            </a:r>
            <a:r>
              <a:rPr lang="en-PH" sz="1400" baseline="0"/>
              <a:t> mas </a:t>
            </a:r>
            <a:r>
              <a:rPr lang="en-PH" sz="1400" baseline="0" err="1"/>
              <a:t>malalim</a:t>
            </a:r>
            <a:r>
              <a:rPr lang="en-PH" sz="1400" baseline="0"/>
              <a:t> pang </a:t>
            </a:r>
            <a:r>
              <a:rPr lang="en-PH" sz="1400" baseline="0" err="1"/>
              <a:t>pinanggalingan</a:t>
            </a:r>
            <a:r>
              <a:rPr lang="en-PH" sz="1400" baseline="0"/>
              <a:t> ang </a:t>
            </a:r>
            <a:r>
              <a:rPr lang="en-PH" sz="1400" baseline="0" err="1"/>
              <a:t>problema</a:t>
            </a:r>
            <a:r>
              <a:rPr lang="en-PH" sz="1400" baseline="0"/>
              <a:t> </a:t>
            </a:r>
            <a:r>
              <a:rPr lang="en-PH" sz="1400" baseline="0" err="1"/>
              <a:t>na</a:t>
            </a:r>
            <a:r>
              <a:rPr lang="en-PH" sz="1400" baseline="0"/>
              <a:t> </a:t>
            </a:r>
            <a:r>
              <a:rPr lang="en-PH" sz="1400" baseline="0" err="1"/>
              <a:t>ito</a:t>
            </a:r>
            <a:r>
              <a:rPr lang="en-PH" sz="1400" baseline="0"/>
              <a:t>.</a:t>
            </a:r>
            <a:endParaRPr lang="en-PH" sz="1400"/>
          </a:p>
        </p:txBody>
      </p:sp>
      <p:sp>
        <p:nvSpPr>
          <p:cNvPr id="4" name="Slide Number Placeholder 3"/>
          <p:cNvSpPr>
            <a:spLocks noGrp="1"/>
          </p:cNvSpPr>
          <p:nvPr>
            <p:ph type="sldNum" sz="quarter" idx="10"/>
          </p:nvPr>
        </p:nvSpPr>
        <p:spPr/>
        <p:txBody>
          <a:bodyPr/>
          <a:lstStyle/>
          <a:p>
            <a:fld id="{543AAA58-2393-4FDC-8AFB-965B27071069}" type="slidenum">
              <a:rPr lang="en-PH" smtClean="0"/>
              <a:pPr/>
              <a:t>11</a:t>
            </a:fld>
            <a:endParaRPr lang="en-PH"/>
          </a:p>
        </p:txBody>
      </p:sp>
    </p:spTree>
    <p:extLst>
      <p:ext uri="{BB962C8B-B14F-4D97-AF65-F5344CB8AC3E}">
        <p14:creationId xmlns:p14="http://schemas.microsoft.com/office/powerpoint/2010/main" val="2337459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2872D9C-15D4-4268-9F7A-CD4C56E0F930}" type="datetimeFigureOut">
              <a:rPr lang="en-US" smtClean="0"/>
              <a:t>7/19/2020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3757846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872D9C-15D4-4268-9F7A-CD4C56E0F930}" type="datetimeFigureOut">
              <a:rPr lang="en-US" smtClean="0"/>
              <a:t>7/19/2020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1091779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872D9C-15D4-4268-9F7A-CD4C56E0F930}" type="datetimeFigureOut">
              <a:rPr lang="en-US" smtClean="0"/>
              <a:t>7/19/2020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4085195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872D9C-15D4-4268-9F7A-CD4C56E0F930}" type="datetimeFigureOut">
              <a:rPr lang="en-US" smtClean="0"/>
              <a:t>7/19/2020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4290035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2872D9C-15D4-4268-9F7A-CD4C56E0F930}" type="datetimeFigureOut">
              <a:rPr lang="en-US" smtClean="0"/>
              <a:t>7/19/2020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35388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2872D9C-15D4-4268-9F7A-CD4C56E0F930}" type="datetimeFigureOut">
              <a:rPr lang="en-US" smtClean="0"/>
              <a:t>7/19/2020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2577965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2872D9C-15D4-4268-9F7A-CD4C56E0F930}" type="datetimeFigureOut">
              <a:rPr lang="en-US" smtClean="0"/>
              <a:t>7/19/2020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1375058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2872D9C-15D4-4268-9F7A-CD4C56E0F930}" type="datetimeFigureOut">
              <a:rPr lang="en-US" smtClean="0"/>
              <a:t>7/19/2020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3372009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872D9C-15D4-4268-9F7A-CD4C56E0F930}" type="datetimeFigureOut">
              <a:rPr lang="en-US" smtClean="0"/>
              <a:t>7/19/2020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3248988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872D9C-15D4-4268-9F7A-CD4C56E0F930}" type="datetimeFigureOut">
              <a:rPr lang="en-US" smtClean="0"/>
              <a:t>7/19/2020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3326667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872D9C-15D4-4268-9F7A-CD4C56E0F930}" type="datetimeFigureOut">
              <a:rPr lang="en-US" smtClean="0"/>
              <a:t>7/19/2020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EEDDEE-7724-41AA-AE80-B110A9791436}" type="slidenum">
              <a:rPr lang="en-US" smtClean="0"/>
              <a:t>‹#›</a:t>
            </a:fld>
            <a:endParaRPr lang="en-US"/>
          </a:p>
        </p:txBody>
      </p:sp>
    </p:spTree>
    <p:extLst>
      <p:ext uri="{BB962C8B-B14F-4D97-AF65-F5344CB8AC3E}">
        <p14:creationId xmlns:p14="http://schemas.microsoft.com/office/powerpoint/2010/main" val="3348946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872D9C-15D4-4268-9F7A-CD4C56E0F930}" type="datetimeFigureOut">
              <a:rPr lang="en-US" smtClean="0"/>
              <a:t>7/19/2020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EDDEE-7724-41AA-AE80-B110A9791436}" type="slidenum">
              <a:rPr lang="en-US" smtClean="0"/>
              <a:t>‹#›</a:t>
            </a:fld>
            <a:endParaRPr lang="en-US"/>
          </a:p>
        </p:txBody>
      </p:sp>
    </p:spTree>
    <p:extLst>
      <p:ext uri="{BB962C8B-B14F-4D97-AF65-F5344CB8AC3E}">
        <p14:creationId xmlns:p14="http://schemas.microsoft.com/office/powerpoint/2010/main" val="1039418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8DDB3F-948A-40BD-B235-C18BB019CA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39227" y="626579"/>
            <a:ext cx="1081533" cy="1081533"/>
          </a:xfrm>
          <a:prstGeom prst="rect">
            <a:avLst/>
          </a:prstGeom>
          <a:noFill/>
          <a:effectLst>
            <a:outerShdw blurRad="50800" dist="50800" dir="5400000" algn="ctr" rotWithShape="0">
              <a:srgbClr val="000000">
                <a:alpha val="0"/>
              </a:srgbClr>
            </a:outerShdw>
            <a:reflection stA="0" endPos="65000" dist="50800" dir="5400000" sy="-100000" algn="bl" rotWithShape="0"/>
          </a:effectLst>
        </p:spPr>
      </p:pic>
      <p:sp>
        <p:nvSpPr>
          <p:cNvPr id="2" name="Title 1">
            <a:extLst>
              <a:ext uri="{FF2B5EF4-FFF2-40B4-BE49-F238E27FC236}">
                <a16:creationId xmlns:a16="http://schemas.microsoft.com/office/drawing/2014/main" id="{F4519AF9-3D90-4A7C-BB09-506C3E3F4B57}"/>
              </a:ext>
            </a:extLst>
          </p:cNvPr>
          <p:cNvSpPr>
            <a:spLocks noGrp="1"/>
          </p:cNvSpPr>
          <p:nvPr>
            <p:ph type="ctrTitle"/>
          </p:nvPr>
        </p:nvSpPr>
        <p:spPr>
          <a:xfrm>
            <a:off x="378513" y="2136851"/>
            <a:ext cx="8992133" cy="2318563"/>
          </a:xfrm>
        </p:spPr>
        <p:txBody>
          <a:bodyPr>
            <a:noAutofit/>
          </a:bodyPr>
          <a:lstStyle/>
          <a:p>
            <a:pPr algn="l"/>
            <a:r>
              <a:rPr lang="en-US" sz="4400" b="1" dirty="0">
                <a:latin typeface="Tahoma" panose="020B0604030504040204" pitchFamily="34" charset="0"/>
                <a:ea typeface="Tahoma" panose="020B0604030504040204" pitchFamily="34" charset="0"/>
                <a:cs typeface="Tahoma" panose="020B0604030504040204" pitchFamily="34" charset="0"/>
              </a:rPr>
              <a:t>Investing in Nutrition in the </a:t>
            </a:r>
            <a:br>
              <a:rPr lang="en-US" sz="4400" b="1" dirty="0">
                <a:latin typeface="Tahoma" panose="020B0604030504040204" pitchFamily="34" charset="0"/>
                <a:ea typeface="Tahoma" panose="020B0604030504040204" pitchFamily="34" charset="0"/>
                <a:cs typeface="Tahoma" panose="020B0604030504040204" pitchFamily="34" charset="0"/>
              </a:rPr>
            </a:br>
            <a:r>
              <a:rPr lang="en-US" sz="4400" b="1" dirty="0">
                <a:latin typeface="Tahoma" panose="020B0604030504040204" pitchFamily="34" charset="0"/>
                <a:ea typeface="Tahoma" panose="020B0604030504040204" pitchFamily="34" charset="0"/>
                <a:cs typeface="Tahoma" panose="020B0604030504040204" pitchFamily="34" charset="0"/>
              </a:rPr>
              <a:t>New Normal</a:t>
            </a:r>
            <a:br>
              <a:rPr lang="en-US" sz="4800" dirty="0">
                <a:latin typeface="Tahoma" panose="020B0604030504040204" pitchFamily="34" charset="0"/>
                <a:ea typeface="Tahoma" panose="020B0604030504040204" pitchFamily="34" charset="0"/>
                <a:cs typeface="Tahoma" panose="020B0604030504040204" pitchFamily="34" charset="0"/>
              </a:rPr>
            </a:br>
            <a:r>
              <a:rPr lang="en-US" sz="2400" dirty="0">
                <a:latin typeface="Tahoma" panose="020B0604030504040204" pitchFamily="34" charset="0"/>
                <a:ea typeface="Tahoma" panose="020B0604030504040204" pitchFamily="34" charset="0"/>
                <a:cs typeface="Tahoma" panose="020B0604030504040204" pitchFamily="34" charset="0"/>
              </a:rPr>
              <a:t>Building Pandemic Resiliency of Local Governments </a:t>
            </a:r>
            <a:br>
              <a:rPr lang="en-US" sz="2400" dirty="0">
                <a:latin typeface="Tahoma" panose="020B0604030504040204" pitchFamily="34" charset="0"/>
                <a:ea typeface="Tahoma" panose="020B0604030504040204" pitchFamily="34" charset="0"/>
                <a:cs typeface="Tahoma" panose="020B0604030504040204" pitchFamily="34" charset="0"/>
              </a:rPr>
            </a:br>
            <a:r>
              <a:rPr lang="en-US" sz="2400" dirty="0">
                <a:latin typeface="Tahoma" panose="020B0604030504040204" pitchFamily="34" charset="0"/>
                <a:ea typeface="Tahoma" panose="020B0604030504040204" pitchFamily="34" charset="0"/>
                <a:cs typeface="Tahoma" panose="020B0604030504040204" pitchFamily="34" charset="0"/>
              </a:rPr>
              <a:t>through Investments in Nutrition</a:t>
            </a:r>
            <a:endParaRPr lang="en-PH" sz="3600" dirty="0">
              <a:latin typeface="Tahoma" panose="020B0604030504040204" pitchFamily="34" charset="0"/>
              <a:ea typeface="Tahoma" panose="020B0604030504040204" pitchFamily="34" charset="0"/>
              <a:cs typeface="Tahoma" panose="020B0604030504040204" pitchFamily="34" charset="0"/>
            </a:endParaRPr>
          </a:p>
        </p:txBody>
      </p:sp>
      <p:sp>
        <p:nvSpPr>
          <p:cNvPr id="4" name="Rectangle 3">
            <a:extLst>
              <a:ext uri="{FF2B5EF4-FFF2-40B4-BE49-F238E27FC236}">
                <a16:creationId xmlns:a16="http://schemas.microsoft.com/office/drawing/2014/main" id="{215133C2-F67A-4888-A302-45E3F5FDEF4F}"/>
              </a:ext>
            </a:extLst>
          </p:cNvPr>
          <p:cNvSpPr/>
          <p:nvPr/>
        </p:nvSpPr>
        <p:spPr>
          <a:xfrm>
            <a:off x="378513" y="4841492"/>
            <a:ext cx="6413056" cy="830997"/>
          </a:xfrm>
          <a:prstGeom prst="rect">
            <a:avLst/>
          </a:prstGeom>
        </p:spPr>
        <p:txBody>
          <a:bodyPr wrap="square">
            <a:spAutoFit/>
          </a:bodyPr>
          <a:lstStyle/>
          <a:p>
            <a:pPr lvl="0"/>
            <a:r>
              <a:rPr lang="en-US" sz="2400" dirty="0">
                <a:solidFill>
                  <a:prstClr val="black"/>
                </a:solidFill>
                <a:latin typeface="Tahoma" panose="020B0604030504040204" pitchFamily="34" charset="0"/>
                <a:ea typeface="Tahoma" panose="020B0604030504040204" pitchFamily="34" charset="0"/>
                <a:cs typeface="Tahoma" panose="020B0604030504040204" pitchFamily="34" charset="0"/>
              </a:rPr>
              <a:t>Online Workshop on Integrating Nutrition </a:t>
            </a:r>
          </a:p>
          <a:p>
            <a:pPr lvl="0"/>
            <a:r>
              <a:rPr lang="en-US" sz="2400" dirty="0">
                <a:solidFill>
                  <a:prstClr val="black"/>
                </a:solidFill>
                <a:latin typeface="Tahoma" panose="020B0604030504040204" pitchFamily="34" charset="0"/>
                <a:ea typeface="Tahoma" panose="020B0604030504040204" pitchFamily="34" charset="0"/>
                <a:cs typeface="Tahoma" panose="020B0604030504040204" pitchFamily="34" charset="0"/>
              </a:rPr>
              <a:t>in the 2021 Annual Investment Program</a:t>
            </a:r>
          </a:p>
        </p:txBody>
      </p:sp>
      <p:sp>
        <p:nvSpPr>
          <p:cNvPr id="11" name="Flowchart: Document 10">
            <a:extLst>
              <a:ext uri="{FF2B5EF4-FFF2-40B4-BE49-F238E27FC236}">
                <a16:creationId xmlns:a16="http://schemas.microsoft.com/office/drawing/2014/main" id="{43C1E53F-7EB7-42C3-B0DA-DEBD08827B65}"/>
              </a:ext>
            </a:extLst>
          </p:cNvPr>
          <p:cNvSpPr/>
          <p:nvPr/>
        </p:nvSpPr>
        <p:spPr>
          <a:xfrm>
            <a:off x="0" y="0"/>
            <a:ext cx="9149862" cy="573932"/>
          </a:xfrm>
          <a:prstGeom prst="flowChartDocumen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Document 11">
            <a:extLst>
              <a:ext uri="{FF2B5EF4-FFF2-40B4-BE49-F238E27FC236}">
                <a16:creationId xmlns:a16="http://schemas.microsoft.com/office/drawing/2014/main" id="{7004471C-F76C-4E43-8405-4AEAC4DB7DDB}"/>
              </a:ext>
            </a:extLst>
          </p:cNvPr>
          <p:cNvSpPr/>
          <p:nvPr/>
        </p:nvSpPr>
        <p:spPr>
          <a:xfrm rot="10800000">
            <a:off x="-5862" y="6328542"/>
            <a:ext cx="9149862" cy="573932"/>
          </a:xfrm>
          <a:prstGeom prst="flowChartDocumen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46D18F57-F86B-47E6-9831-7F4B52C043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01653" y="906866"/>
            <a:ext cx="1345153" cy="573932"/>
          </a:xfrm>
          <a:prstGeom prst="rect">
            <a:avLst/>
          </a:prstGeom>
        </p:spPr>
      </p:pic>
      <p:pic>
        <p:nvPicPr>
          <p:cNvPr id="14" name="Picture 13">
            <a:extLst>
              <a:ext uri="{FF2B5EF4-FFF2-40B4-BE49-F238E27FC236}">
                <a16:creationId xmlns:a16="http://schemas.microsoft.com/office/drawing/2014/main" id="{0CCC358A-428D-4EFE-BD10-2371BF83D89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5512" b="17823"/>
          <a:stretch/>
        </p:blipFill>
        <p:spPr>
          <a:xfrm>
            <a:off x="5436015" y="879827"/>
            <a:ext cx="956969" cy="637960"/>
          </a:xfrm>
          <a:prstGeom prst="rect">
            <a:avLst/>
          </a:prstGeom>
        </p:spPr>
      </p:pic>
    </p:spTree>
    <p:extLst>
      <p:ext uri="{BB962C8B-B14F-4D97-AF65-F5344CB8AC3E}">
        <p14:creationId xmlns:p14="http://schemas.microsoft.com/office/powerpoint/2010/main" val="1262758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PH"/>
          </a:p>
        </p:txBody>
      </p:sp>
      <p:sp>
        <p:nvSpPr>
          <p:cNvPr id="3" name="Content Placeholder 2"/>
          <p:cNvSpPr>
            <a:spLocks noGrp="1"/>
          </p:cNvSpPr>
          <p:nvPr>
            <p:ph idx="1"/>
          </p:nvPr>
        </p:nvSpPr>
        <p:spPr/>
        <p:txBody>
          <a:bodyPr/>
          <a:lstStyle/>
          <a:p>
            <a:endParaRPr lang="en-PH"/>
          </a:p>
        </p:txBody>
      </p:sp>
      <p:pic>
        <p:nvPicPr>
          <p:cNvPr id="6" name="Picture 2" descr="D:\AL GORE PRESENTATION\SLIDE 10A\B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7" name="Picture 2" descr="D:\AL GORE PRESENTATION\SLIDE 13\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6649" y="300487"/>
            <a:ext cx="8844951" cy="6633713"/>
          </a:xfrm>
          <a:prstGeom prst="rect">
            <a:avLst/>
          </a:prstGeom>
          <a:noFill/>
        </p:spPr>
      </p:pic>
      <p:sp>
        <p:nvSpPr>
          <p:cNvPr id="8" name="Title 1"/>
          <p:cNvSpPr txBox="1">
            <a:spLocks/>
          </p:cNvSpPr>
          <p:nvPr/>
        </p:nvSpPr>
        <p:spPr>
          <a:xfrm>
            <a:off x="0" y="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Prevalence of stunting among children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0 to 3 years old,</a:t>
            </a:r>
            <a:r>
              <a:rPr kumimoji="0" lang="en-PH" sz="3200" b="1" i="0" u="none" strike="noStrike" kern="1200" cap="none" spc="-150" normalizeH="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 2008-2015</a:t>
            </a:r>
            <a:endParaRPr kumimoji="0" lang="en-PH" sz="3200" b="1" i="0" u="none" strike="noStrike" kern="1200" cap="none" spc="-15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1551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87231" y="286248"/>
            <a:ext cx="8563675" cy="1083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PH" sz="3600" b="1" spc="-150" noProof="0" dirty="0">
                <a:solidFill>
                  <a:srgbClr val="096E43"/>
                </a:solidFill>
                <a:latin typeface="Tahoma" panose="020B0604030504040204" pitchFamily="34" charset="0"/>
                <a:ea typeface="Tahoma" panose="020B0604030504040204" pitchFamily="34" charset="0"/>
                <a:cs typeface="Tahoma" panose="020B0604030504040204" pitchFamily="34" charset="0"/>
              </a:rPr>
              <a:t>NEGATIVE IMPACT OF STUNTING </a:t>
            </a:r>
          </a:p>
          <a:p>
            <a:pPr marL="0" marR="0" lvl="0" indent="0" algn="ctr" defTabSz="914400" rtl="0" eaLnBrk="1" fontAlgn="auto" latinLnBrk="0" hangingPunct="1">
              <a:lnSpc>
                <a:spcPct val="100000"/>
              </a:lnSpc>
              <a:spcBef>
                <a:spcPct val="0"/>
              </a:spcBef>
              <a:spcAft>
                <a:spcPts val="0"/>
              </a:spcAft>
              <a:buClrTx/>
              <a:buSzTx/>
              <a:buFontTx/>
              <a:buNone/>
              <a:tabLst/>
              <a:defRPr/>
            </a:pPr>
            <a:r>
              <a:rPr lang="en-PH" sz="3600" b="1" spc="-150" noProof="0" dirty="0">
                <a:solidFill>
                  <a:srgbClr val="096E43"/>
                </a:solidFill>
                <a:latin typeface="Tahoma" panose="020B0604030504040204" pitchFamily="34" charset="0"/>
                <a:ea typeface="Tahoma" panose="020B0604030504040204" pitchFamily="34" charset="0"/>
                <a:cs typeface="Tahoma" panose="020B0604030504040204" pitchFamily="34" charset="0"/>
              </a:rPr>
              <a:t>ON BRAIN DEVELOPMENT</a:t>
            </a:r>
            <a:endParaRPr kumimoji="0" lang="en-PH" sz="36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3077" name="Picture 5" descr="D:\AL GORE PRESENTATION\SLIDE 6\4.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32012"/>
          <a:stretch/>
        </p:blipFill>
        <p:spPr bwMode="auto">
          <a:xfrm>
            <a:off x="-128511" y="2042857"/>
            <a:ext cx="2416406" cy="3030830"/>
          </a:xfrm>
          <a:prstGeom prst="rect">
            <a:avLst/>
          </a:prstGeom>
          <a:noFill/>
        </p:spPr>
      </p:pic>
      <p:pic>
        <p:nvPicPr>
          <p:cNvPr id="3079" name="Picture 7" descr="D:\AL GORE PRESENTATION\SLIDE 6\5.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0146" b="32469"/>
          <a:stretch/>
        </p:blipFill>
        <p:spPr bwMode="auto">
          <a:xfrm>
            <a:off x="2482372" y="2059141"/>
            <a:ext cx="2183115" cy="2968068"/>
          </a:xfrm>
          <a:prstGeom prst="rect">
            <a:avLst/>
          </a:prstGeom>
          <a:noFill/>
        </p:spPr>
      </p:pic>
      <p:pic>
        <p:nvPicPr>
          <p:cNvPr id="3078" name="Picture 6" descr="D:\AL GORE PRESENTATION\SLIDE 6\7.png"/>
          <p:cNvPicPr>
            <a:picLocks noChangeAspect="1" noChangeArrowheads="1"/>
          </p:cNvPicPr>
          <p:nvPr/>
        </p:nvPicPr>
        <p:blipFill>
          <a:blip r:embed="rId5" cstate="print"/>
          <a:srcRect/>
          <a:stretch>
            <a:fillRect/>
          </a:stretch>
        </p:blipFill>
        <p:spPr bwMode="auto">
          <a:xfrm>
            <a:off x="1562207" y="3202511"/>
            <a:ext cx="1407230" cy="1636813"/>
          </a:xfrm>
          <a:prstGeom prst="rect">
            <a:avLst/>
          </a:prstGeom>
          <a:noFill/>
        </p:spPr>
      </p:pic>
      <p:sp>
        <p:nvSpPr>
          <p:cNvPr id="11" name="Title 1"/>
          <p:cNvSpPr txBox="1">
            <a:spLocks/>
          </p:cNvSpPr>
          <p:nvPr/>
        </p:nvSpPr>
        <p:spPr>
          <a:xfrm>
            <a:off x="3535665" y="6300038"/>
            <a:ext cx="5585480" cy="4572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PH" sz="1200" b="0" i="1" u="none" strike="noStrike" kern="1200" cap="none" spc="0" normalizeH="0" baseline="0" noProof="0">
                <a:ln>
                  <a:noFill/>
                </a:ln>
                <a:solidFill>
                  <a:schemeClr val="tx1"/>
                </a:solidFill>
                <a:effectLst/>
                <a:uLnTx/>
                <a:uFillTx/>
                <a:latin typeface="+mj-lt"/>
                <a:ea typeface="+mj-ea"/>
                <a:cs typeface="+mj-cs"/>
              </a:rPr>
              <a:t>Source: http//www.globalhealthhub.org/2016/09/19mri-evidence-favor-cash-tranfers/</a:t>
            </a:r>
          </a:p>
        </p:txBody>
      </p:sp>
      <p:sp>
        <p:nvSpPr>
          <p:cNvPr id="13" name="Rectangle 12">
            <a:extLst>
              <a:ext uri="{FF2B5EF4-FFF2-40B4-BE49-F238E27FC236}">
                <a16:creationId xmlns:a16="http://schemas.microsoft.com/office/drawing/2014/main" id="{9E17D125-3688-45BB-9278-18757B4A746A}"/>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E4B710D-D222-4467-A01B-12045F620EC3}"/>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B649A018-EBF4-49B3-97D7-3C7D4BACBE0B}"/>
              </a:ext>
            </a:extLst>
          </p:cNvPr>
          <p:cNvGrpSpPr/>
          <p:nvPr/>
        </p:nvGrpSpPr>
        <p:grpSpPr>
          <a:xfrm>
            <a:off x="4859964" y="1744426"/>
            <a:ext cx="4622997" cy="3643339"/>
            <a:chOff x="1752600" y="1143000"/>
            <a:chExt cx="7345212" cy="5427955"/>
          </a:xfrm>
        </p:grpSpPr>
        <p:pic>
          <p:nvPicPr>
            <p:cNvPr id="32" name="Picture 2" descr="D:\AL GORE PRESENTATION\SLIDE 7A\2.png">
              <a:extLst>
                <a:ext uri="{FF2B5EF4-FFF2-40B4-BE49-F238E27FC236}">
                  <a16:creationId xmlns:a16="http://schemas.microsoft.com/office/drawing/2014/main" id="{AA8C5E1B-AC9C-4715-BB6D-3640F539D35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04410" y="2532355"/>
              <a:ext cx="2620962" cy="2505075"/>
            </a:xfrm>
            <a:prstGeom prst="rect">
              <a:avLst/>
            </a:prstGeom>
            <a:noFill/>
          </p:spPr>
        </p:pic>
        <p:pic>
          <p:nvPicPr>
            <p:cNvPr id="33" name="Picture 4" descr="D:\AL GORE PRESENTATION\SLIDE 7\5.png">
              <a:extLst>
                <a:ext uri="{FF2B5EF4-FFF2-40B4-BE49-F238E27FC236}">
                  <a16:creationId xmlns:a16="http://schemas.microsoft.com/office/drawing/2014/main" id="{81A52AE9-9338-4715-822B-4659F2085A6C}"/>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1752600" y="3210385"/>
              <a:ext cx="3031789" cy="3271629"/>
            </a:xfrm>
            <a:prstGeom prst="rect">
              <a:avLst/>
            </a:prstGeom>
            <a:noFill/>
          </p:spPr>
        </p:pic>
        <p:pic>
          <p:nvPicPr>
            <p:cNvPr id="34" name="Picture 2" descr="D:\AL GORE PRESENTATION\SLIDE 7\3.png">
              <a:extLst>
                <a:ext uri="{FF2B5EF4-FFF2-40B4-BE49-F238E27FC236}">
                  <a16:creationId xmlns:a16="http://schemas.microsoft.com/office/drawing/2014/main" id="{CD4415E7-FA8C-4134-B253-EA830D283B6F}"/>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4647190" y="1997242"/>
              <a:ext cx="3404610" cy="2272047"/>
            </a:xfrm>
            <a:prstGeom prst="rect">
              <a:avLst/>
            </a:prstGeom>
            <a:noFill/>
          </p:spPr>
        </p:pic>
        <p:pic>
          <p:nvPicPr>
            <p:cNvPr id="35" name="Picture 3" descr="D:\AL GORE PRESENTATION\SLIDE 7\4.png">
              <a:extLst>
                <a:ext uri="{FF2B5EF4-FFF2-40B4-BE49-F238E27FC236}">
                  <a16:creationId xmlns:a16="http://schemas.microsoft.com/office/drawing/2014/main" id="{B8F211F0-D4B9-47F7-8564-82B2C8F20A5A}"/>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1824182" y="1143000"/>
              <a:ext cx="4523077" cy="2819296"/>
            </a:xfrm>
            <a:prstGeom prst="rect">
              <a:avLst/>
            </a:prstGeom>
            <a:noFill/>
          </p:spPr>
        </p:pic>
        <p:sp>
          <p:nvSpPr>
            <p:cNvPr id="36" name="Title 1">
              <a:extLst>
                <a:ext uri="{FF2B5EF4-FFF2-40B4-BE49-F238E27FC236}">
                  <a16:creationId xmlns:a16="http://schemas.microsoft.com/office/drawing/2014/main" id="{67ED039B-AC9E-4FBF-8F0C-8F86E1165166}"/>
                </a:ext>
              </a:extLst>
            </p:cNvPr>
            <p:cNvSpPr txBox="1">
              <a:spLocks/>
            </p:cNvSpPr>
            <p:nvPr/>
          </p:nvSpPr>
          <p:spPr>
            <a:xfrm>
              <a:off x="2182090" y="1777952"/>
              <a:ext cx="3364346" cy="925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1500" b="1" u="none" strike="noStrike" kern="1200" cap="none" spc="0" normalizeH="0" baseline="0" noProof="0">
                  <a:ln>
                    <a:noFill/>
                  </a:ln>
                  <a:solidFill>
                    <a:schemeClr val="bg1"/>
                  </a:solidFill>
                  <a:effectLst/>
                  <a:uLnTx/>
                  <a:uFillTx/>
                  <a:latin typeface="Open Sans" pitchFamily="34" charset="0"/>
                  <a:ea typeface="Open Sans" pitchFamily="34" charset="0"/>
                  <a:cs typeface="Open Sans" pitchFamily="34" charset="0"/>
                </a:rPr>
                <a:t>PERCEPTION &amp;</a:t>
              </a:r>
              <a:br>
                <a:rPr kumimoji="0" lang="en-PH" sz="1500" b="1" u="none" strike="noStrike" kern="1200" cap="none" spc="0" normalizeH="0" baseline="0" noProof="0">
                  <a:ln>
                    <a:noFill/>
                  </a:ln>
                  <a:solidFill>
                    <a:schemeClr val="bg1"/>
                  </a:solidFill>
                  <a:effectLst/>
                  <a:uLnTx/>
                  <a:uFillTx/>
                  <a:latin typeface="Open Sans" pitchFamily="34" charset="0"/>
                  <a:ea typeface="Open Sans" pitchFamily="34" charset="0"/>
                  <a:cs typeface="Open Sans" pitchFamily="34" charset="0"/>
                </a:rPr>
              </a:br>
              <a:r>
                <a:rPr kumimoji="0" lang="en-PH" sz="1500" b="1" u="none" strike="noStrike" kern="1200" cap="none" spc="0" normalizeH="0" baseline="0" noProof="0">
                  <a:ln>
                    <a:noFill/>
                  </a:ln>
                  <a:solidFill>
                    <a:schemeClr val="bg1"/>
                  </a:solidFill>
                  <a:effectLst/>
                  <a:uLnTx/>
                  <a:uFillTx/>
                  <a:latin typeface="Open Sans" pitchFamily="34" charset="0"/>
                  <a:ea typeface="Open Sans" pitchFamily="34" charset="0"/>
                  <a:cs typeface="Open Sans" pitchFamily="34" charset="0"/>
                </a:rPr>
                <a:t>COMPREHENSION</a:t>
              </a:r>
            </a:p>
          </p:txBody>
        </p:sp>
        <p:sp>
          <p:nvSpPr>
            <p:cNvPr id="37" name="Title 1">
              <a:extLst>
                <a:ext uri="{FF2B5EF4-FFF2-40B4-BE49-F238E27FC236}">
                  <a16:creationId xmlns:a16="http://schemas.microsoft.com/office/drawing/2014/main" id="{AC6A80FF-A729-43BC-96C4-5EE74443ABDD}"/>
                </a:ext>
              </a:extLst>
            </p:cNvPr>
            <p:cNvSpPr txBox="1">
              <a:spLocks/>
            </p:cNvSpPr>
            <p:nvPr/>
          </p:nvSpPr>
          <p:spPr>
            <a:xfrm>
              <a:off x="1752600" y="4844716"/>
              <a:ext cx="3364346" cy="925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1500" b="1" u="none" strike="noStrike" kern="1200" cap="none" spc="0" normalizeH="0" baseline="0" noProof="0">
                  <a:ln>
                    <a:noFill/>
                  </a:ln>
                  <a:solidFill>
                    <a:schemeClr val="bg1"/>
                  </a:solidFill>
                  <a:effectLst/>
                  <a:uLnTx/>
                  <a:uFillTx/>
                  <a:latin typeface="Open Sans" pitchFamily="34" charset="0"/>
                  <a:ea typeface="Open Sans" pitchFamily="34" charset="0"/>
                  <a:cs typeface="Open Sans" pitchFamily="34" charset="0"/>
                </a:rPr>
                <a:t>MEMORY</a:t>
              </a:r>
            </a:p>
          </p:txBody>
        </p:sp>
        <p:pic>
          <p:nvPicPr>
            <p:cNvPr id="38" name="Picture 5" descr="D:\AL GORE PRESENTATION\SLIDE 7\6.png">
              <a:extLst>
                <a:ext uri="{FF2B5EF4-FFF2-40B4-BE49-F238E27FC236}">
                  <a16:creationId xmlns:a16="http://schemas.microsoft.com/office/drawing/2014/main" id="{6C073C5C-5900-42DE-AD27-6FC1FDC6C55E}"/>
                </a:ext>
              </a:extLst>
            </p:cNvPr>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4236614" y="4236621"/>
              <a:ext cx="3168987" cy="2334334"/>
            </a:xfrm>
            <a:prstGeom prst="rect">
              <a:avLst/>
            </a:prstGeom>
            <a:noFill/>
          </p:spPr>
        </p:pic>
        <p:sp>
          <p:nvSpPr>
            <p:cNvPr id="39" name="Title 1">
              <a:extLst>
                <a:ext uri="{FF2B5EF4-FFF2-40B4-BE49-F238E27FC236}">
                  <a16:creationId xmlns:a16="http://schemas.microsoft.com/office/drawing/2014/main" id="{FE4DE7B1-9C02-4DDD-B798-918CD048A4A2}"/>
                </a:ext>
              </a:extLst>
            </p:cNvPr>
            <p:cNvSpPr txBox="1">
              <a:spLocks/>
            </p:cNvSpPr>
            <p:nvPr/>
          </p:nvSpPr>
          <p:spPr>
            <a:xfrm>
              <a:off x="4395045" y="5257519"/>
              <a:ext cx="2219035" cy="99661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PH" sz="1500" b="1">
                  <a:solidFill>
                    <a:schemeClr val="bg1"/>
                  </a:solidFill>
                  <a:latin typeface="Open Sans" pitchFamily="34" charset="0"/>
                  <a:ea typeface="Open Sans" pitchFamily="34" charset="0"/>
                  <a:cs typeface="Open Sans" pitchFamily="34" charset="0"/>
                </a:rPr>
                <a:t>LANGUAGE</a:t>
              </a:r>
              <a:endParaRPr kumimoji="0" lang="en-PH" sz="1500" b="1" u="none" strike="noStrike" kern="1200" cap="none" spc="0" normalizeH="0" baseline="0" noProof="0">
                <a:ln>
                  <a:noFill/>
                </a:ln>
                <a:solidFill>
                  <a:schemeClr val="bg1"/>
                </a:solidFill>
                <a:effectLst/>
                <a:uLnTx/>
                <a:uFillTx/>
                <a:latin typeface="Open Sans" pitchFamily="34" charset="0"/>
                <a:ea typeface="Open Sans" pitchFamily="34" charset="0"/>
                <a:cs typeface="Open Sans" pitchFamily="34" charset="0"/>
              </a:endParaRPr>
            </a:p>
          </p:txBody>
        </p:sp>
        <p:sp>
          <p:nvSpPr>
            <p:cNvPr id="40" name="Title 1">
              <a:extLst>
                <a:ext uri="{FF2B5EF4-FFF2-40B4-BE49-F238E27FC236}">
                  <a16:creationId xmlns:a16="http://schemas.microsoft.com/office/drawing/2014/main" id="{98B3A87A-2EFA-4121-B1D2-7757E53C548C}"/>
                </a:ext>
              </a:extLst>
            </p:cNvPr>
            <p:cNvSpPr txBox="1">
              <a:spLocks/>
            </p:cNvSpPr>
            <p:nvPr/>
          </p:nvSpPr>
          <p:spPr>
            <a:xfrm>
              <a:off x="5406684" y="3005765"/>
              <a:ext cx="3691128" cy="92542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800" b="1" i="1" u="none" strike="noStrike" kern="1200" cap="none" spc="0" normalizeH="0" baseline="0" noProof="0">
                  <a:ln>
                    <a:noFill/>
                  </a:ln>
                  <a:solidFill>
                    <a:srgbClr val="663300"/>
                  </a:solidFill>
                  <a:effectLst/>
                  <a:uLnTx/>
                  <a:uFillTx/>
                  <a:latin typeface="Open Sans" pitchFamily="34" charset="0"/>
                  <a:ea typeface="Open Sans" pitchFamily="34" charset="0"/>
                  <a:cs typeface="Open Sans" pitchFamily="34" charset="0"/>
                </a:rPr>
                <a:t>Temporal Lobe</a:t>
              </a:r>
            </a:p>
          </p:txBody>
        </p:sp>
      </p:grpSp>
    </p:spTree>
    <p:extLst>
      <p:ext uri="{BB962C8B-B14F-4D97-AF65-F5344CB8AC3E}">
        <p14:creationId xmlns:p14="http://schemas.microsoft.com/office/powerpoint/2010/main" val="2259814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0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WELL-NOURISHED CHILDREN IN </a:t>
            </a:r>
            <a:r>
              <a:rPr kumimoji="0" lang="en-PH" sz="3000" b="1" i="0" u="none" strike="noStrike" kern="1200" cap="none" spc="-150" normalizeH="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THE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000" b="1" i="0" u="none" strike="noStrike" kern="1200" cap="none" spc="-150" normalizeH="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FIRST 1000 DAYS…</a:t>
            </a:r>
            <a:endParaRPr kumimoji="0" lang="en-PH" sz="30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3" name="Group 2"/>
          <p:cNvGrpSpPr/>
          <p:nvPr/>
        </p:nvGrpSpPr>
        <p:grpSpPr>
          <a:xfrm>
            <a:off x="4408806" y="3618041"/>
            <a:ext cx="2997324" cy="3048973"/>
            <a:chOff x="4408806" y="3770441"/>
            <a:chExt cx="2997324" cy="3048973"/>
          </a:xfrm>
        </p:grpSpPr>
        <p:sp>
          <p:nvSpPr>
            <p:cNvPr id="2" name="Oval 1"/>
            <p:cNvSpPr/>
            <p:nvPr/>
          </p:nvSpPr>
          <p:spPr>
            <a:xfrm>
              <a:off x="4408806" y="3770441"/>
              <a:ext cx="2997324" cy="3048973"/>
            </a:xfrm>
            <a:prstGeom prst="ellipse">
              <a:avLst/>
            </a:prstGeom>
            <a:solidFill>
              <a:srgbClr val="BFCD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pic>
          <p:nvPicPr>
            <p:cNvPr id="9220" name="Picture 4" descr="D:\AL GORE PRESENTATION\SLIDE 12 A\5.png"/>
            <p:cNvPicPr>
              <a:picLocks noChangeAspect="1" noChangeArrowheads="1"/>
            </p:cNvPicPr>
            <p:nvPr/>
          </p:nvPicPr>
          <p:blipFill rotWithShape="1">
            <a:blip r:embed="rId3" cstate="print"/>
            <a:srcRect l="61036" t="15890" r="1742" b="37719"/>
            <a:stretch/>
          </p:blipFill>
          <p:spPr bwMode="auto">
            <a:xfrm>
              <a:off x="4663440" y="4419600"/>
              <a:ext cx="1558730" cy="1589275"/>
            </a:xfrm>
            <a:prstGeom prst="ellipse">
              <a:avLst/>
            </a:prstGeom>
            <a:noFill/>
          </p:spPr>
        </p:pic>
      </p:grpSp>
      <p:pic>
        <p:nvPicPr>
          <p:cNvPr id="9218" name="Picture 2" descr="D:\AL GORE PRESENTATION\SLIDE 12 A\2.png"/>
          <p:cNvPicPr>
            <a:picLocks noChangeAspect="1" noChangeArrowheads="1"/>
          </p:cNvPicPr>
          <p:nvPr/>
        </p:nvPicPr>
        <p:blipFill rotWithShape="1">
          <a:blip r:embed="rId4" cstate="print"/>
          <a:srcRect l="30978" t="21935"/>
          <a:stretch/>
        </p:blipFill>
        <p:spPr bwMode="auto">
          <a:xfrm>
            <a:off x="1524000" y="990600"/>
            <a:ext cx="3395662" cy="3254375"/>
          </a:xfrm>
          <a:prstGeom prst="rect">
            <a:avLst/>
          </a:prstGeom>
          <a:noFill/>
        </p:spPr>
      </p:pic>
      <p:sp>
        <p:nvSpPr>
          <p:cNvPr id="7" name="Title 1"/>
          <p:cNvSpPr>
            <a:spLocks noGrp="1"/>
          </p:cNvSpPr>
          <p:nvPr>
            <p:ph type="title"/>
          </p:nvPr>
        </p:nvSpPr>
        <p:spPr>
          <a:xfrm>
            <a:off x="0" y="1487359"/>
            <a:ext cx="3276600" cy="2017841"/>
          </a:xfrm>
          <a:noFill/>
        </p:spPr>
        <p:txBody>
          <a:bodyPr>
            <a:normAutofit/>
          </a:bodyPr>
          <a:lstStyle/>
          <a:p>
            <a:r>
              <a:rPr lang="en-PH" sz="2000" b="1" dirty="0">
                <a:solidFill>
                  <a:schemeClr val="tx1"/>
                </a:solidFill>
                <a:latin typeface="Tahoma" panose="020B0604030504040204" pitchFamily="34" charset="0"/>
                <a:ea typeface="Tahoma" panose="020B0604030504040204" pitchFamily="34" charset="0"/>
                <a:cs typeface="Tahoma" panose="020B0604030504040204" pitchFamily="34" charset="0"/>
              </a:rPr>
              <a:t>are </a:t>
            </a:r>
            <a:r>
              <a:rPr lang="en-PH" sz="3600" b="1" i="1" dirty="0">
                <a:solidFill>
                  <a:srgbClr val="FF0000"/>
                </a:solidFill>
                <a:latin typeface="Tahoma" panose="020B0604030504040204" pitchFamily="34" charset="0"/>
                <a:ea typeface="Tahoma" panose="020B0604030504040204" pitchFamily="34" charset="0"/>
                <a:cs typeface="Tahoma" panose="020B0604030504040204" pitchFamily="34" charset="0"/>
              </a:rPr>
              <a:t>10X more</a:t>
            </a:r>
            <a:br>
              <a:rPr lang="en-PH" sz="1050" dirty="0">
                <a:latin typeface="Tahoma" panose="020B0604030504040204" pitchFamily="34" charset="0"/>
                <a:ea typeface="Tahoma" panose="020B0604030504040204" pitchFamily="34" charset="0"/>
                <a:cs typeface="Tahoma" panose="020B0604030504040204" pitchFamily="34" charset="0"/>
              </a:rPr>
            </a:br>
            <a:r>
              <a:rPr lang="en-PH" sz="1800" b="1" dirty="0">
                <a:latin typeface="Tahoma" panose="020B0604030504040204" pitchFamily="34" charset="0"/>
                <a:ea typeface="Tahoma" panose="020B0604030504040204" pitchFamily="34" charset="0"/>
                <a:cs typeface="Tahoma" panose="020B0604030504040204" pitchFamily="34" charset="0"/>
              </a:rPr>
              <a:t> </a:t>
            </a:r>
            <a:r>
              <a:rPr lang="en-PH" sz="2000" b="1" dirty="0">
                <a:solidFill>
                  <a:schemeClr val="tx1"/>
                </a:solidFill>
                <a:latin typeface="Tahoma" panose="020B0604030504040204" pitchFamily="34" charset="0"/>
                <a:ea typeface="Tahoma" panose="020B0604030504040204" pitchFamily="34" charset="0"/>
                <a:cs typeface="Tahoma" panose="020B0604030504040204" pitchFamily="34" charset="0"/>
              </a:rPr>
              <a:t>likely to overcome the </a:t>
            </a:r>
            <a:br>
              <a:rPr lang="en-PH" sz="20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PH" sz="2000" b="1" dirty="0">
                <a:solidFill>
                  <a:schemeClr val="tx1"/>
                </a:solidFill>
                <a:latin typeface="Tahoma" panose="020B0604030504040204" pitchFamily="34" charset="0"/>
                <a:ea typeface="Tahoma" panose="020B0604030504040204" pitchFamily="34" charset="0"/>
                <a:cs typeface="Tahoma" panose="020B0604030504040204" pitchFamily="34" charset="0"/>
              </a:rPr>
              <a:t>most life- threatening</a:t>
            </a:r>
            <a:br>
              <a:rPr lang="en-PH" sz="20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PH" sz="2000" b="1" dirty="0">
                <a:solidFill>
                  <a:schemeClr val="tx1"/>
                </a:solidFill>
                <a:latin typeface="Tahoma" panose="020B0604030504040204" pitchFamily="34" charset="0"/>
                <a:ea typeface="Tahoma" panose="020B0604030504040204" pitchFamily="34" charset="0"/>
                <a:cs typeface="Tahoma" panose="020B0604030504040204" pitchFamily="34" charset="0"/>
              </a:rPr>
              <a:t>childhood diseases</a:t>
            </a:r>
          </a:p>
        </p:txBody>
      </p:sp>
      <p:pic>
        <p:nvPicPr>
          <p:cNvPr id="9219" name="Picture 3" descr="D:\AL GORE PRESENTATION\SLIDE 12 A\4.png"/>
          <p:cNvPicPr>
            <a:picLocks noChangeAspect="1" noChangeArrowheads="1"/>
          </p:cNvPicPr>
          <p:nvPr/>
        </p:nvPicPr>
        <p:blipFill rotWithShape="1">
          <a:blip r:embed="rId5" cstate="print"/>
          <a:srcRect t="21935" r="30020" b="1294"/>
          <a:stretch/>
        </p:blipFill>
        <p:spPr bwMode="auto">
          <a:xfrm>
            <a:off x="4343401" y="1066800"/>
            <a:ext cx="3352800" cy="3200400"/>
          </a:xfrm>
          <a:prstGeom prst="rect">
            <a:avLst/>
          </a:prstGeom>
          <a:noFill/>
        </p:spPr>
      </p:pic>
      <p:sp>
        <p:nvSpPr>
          <p:cNvPr id="9" name="Title 1"/>
          <p:cNvSpPr txBox="1">
            <a:spLocks/>
          </p:cNvSpPr>
          <p:nvPr/>
        </p:nvSpPr>
        <p:spPr>
          <a:xfrm>
            <a:off x="6553198" y="1752600"/>
            <a:ext cx="2286002" cy="2209800"/>
          </a:xfrm>
          <a:prstGeom prst="rect">
            <a:avLst/>
          </a:prstGeom>
        </p:spPr>
        <p:txBody>
          <a:bodyPr vert="horz" lIns="91440" tIns="45720" rIns="91440" bIns="45720" rtlCol="0" anchor="ctr">
            <a:normAutofit lnSpcReduction="10000"/>
          </a:bodyPr>
          <a:lstStyle/>
          <a:p>
            <a:pPr marL="0" marR="0" lvl="0" indent="0" defTabSz="914400" rtl="0" eaLnBrk="1" fontAlgn="auto" latinLnBrk="0" hangingPunct="1">
              <a:lnSpc>
                <a:spcPct val="100000"/>
              </a:lnSpc>
              <a:spcBef>
                <a:spcPct val="0"/>
              </a:spcBef>
              <a:spcAft>
                <a:spcPts val="0"/>
              </a:spcAft>
              <a:buClrTx/>
              <a:buSzTx/>
              <a:buFontTx/>
              <a:buNone/>
              <a:tabLst/>
              <a:defRPr/>
            </a:pPr>
            <a:br>
              <a:rPr kumimoji="0" lang="en-PH" sz="1200" b="0" i="0" u="none" strike="noStrike" kern="1200" cap="none" spc="0" normalizeH="0" baseline="0" noProof="0">
                <a:ln>
                  <a:noFill/>
                </a:ln>
                <a:solidFill>
                  <a:schemeClr val="tx1"/>
                </a:solidFill>
                <a:effectLst/>
                <a:uLnTx/>
                <a:uFillTx/>
                <a:latin typeface="+mj-lt"/>
                <a:ea typeface="+mj-ea"/>
                <a:cs typeface="+mj-cs"/>
              </a:rPr>
            </a:br>
            <a:r>
              <a:rPr kumimoji="0" lang="en-PH" sz="2000" b="1" i="0" u="none" strike="noStrike" kern="1200" cap="none" spc="0" normalizeH="0" noProof="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Are more likely as </a:t>
            </a:r>
            <a:r>
              <a:rPr lang="en-PH" sz="2000" b="1">
                <a:latin typeface="Tahoma" panose="020B0604030504040204" pitchFamily="34" charset="0"/>
                <a:ea typeface="Tahoma" panose="020B0604030504040204" pitchFamily="34" charset="0"/>
                <a:cs typeface="Tahoma" panose="020B0604030504040204" pitchFamily="34" charset="0"/>
              </a:rPr>
              <a:t>a</a:t>
            </a:r>
            <a:r>
              <a:rPr kumimoji="0" lang="en-PH" sz="2000" b="1" i="0" u="none" strike="noStrike" kern="1200" cap="none" spc="0" normalizeH="0" noProof="0" err="1">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dults</a:t>
            </a:r>
            <a:r>
              <a:rPr lang="en-PH" sz="2000" b="1">
                <a:latin typeface="Tahoma" panose="020B0604030504040204" pitchFamily="34" charset="0"/>
                <a:ea typeface="Tahoma" panose="020B0604030504040204" pitchFamily="34" charset="0"/>
                <a:cs typeface="Tahoma" panose="020B0604030504040204" pitchFamily="34" charset="0"/>
              </a:rPr>
              <a:t> to have</a:t>
            </a:r>
            <a:endParaRPr lang="en-PH" sz="2000" b="1" i="1">
              <a:solidFill>
                <a:srgbClr val="FF0000"/>
              </a:solidFill>
              <a:latin typeface="Tahoma" panose="020B0604030504040204" pitchFamily="34" charset="0"/>
              <a:ea typeface="Tahoma" panose="020B0604030504040204" pitchFamily="34" charset="0"/>
              <a:cs typeface="Tahoma" panose="020B0604030504040204" pitchFamily="34"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en-PH" sz="3600" b="1" i="1">
                <a:solidFill>
                  <a:srgbClr val="FF0000"/>
                </a:solidFill>
                <a:latin typeface="Tahoma" panose="020B0604030504040204" pitchFamily="34" charset="0"/>
                <a:ea typeface="Tahoma" panose="020B0604030504040204" pitchFamily="34" charset="0"/>
                <a:cs typeface="Tahoma" panose="020B0604030504040204" pitchFamily="34" charset="0"/>
              </a:rPr>
              <a:t>healthier</a:t>
            </a:r>
          </a:p>
          <a:p>
            <a:pPr marL="0" marR="0" lvl="0" indent="0" defTabSz="914400" rtl="0" eaLnBrk="1" fontAlgn="auto" latinLnBrk="0" hangingPunct="1">
              <a:lnSpc>
                <a:spcPct val="100000"/>
              </a:lnSpc>
              <a:spcBef>
                <a:spcPct val="0"/>
              </a:spcBef>
              <a:spcAft>
                <a:spcPts val="0"/>
              </a:spcAft>
              <a:buClrTx/>
              <a:buSzTx/>
              <a:buFontTx/>
              <a:buNone/>
              <a:tabLst/>
              <a:defRPr/>
            </a:pPr>
            <a:r>
              <a:rPr lang="en-PH" sz="3600" b="1" i="1">
                <a:solidFill>
                  <a:srgbClr val="FF0000"/>
                </a:solidFill>
                <a:latin typeface="Tahoma" panose="020B0604030504040204" pitchFamily="34" charset="0"/>
                <a:ea typeface="Tahoma" panose="020B0604030504040204" pitchFamily="34" charset="0"/>
                <a:cs typeface="Tahoma" panose="020B0604030504040204" pitchFamily="34" charset="0"/>
              </a:rPr>
              <a:t>families</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PH" sz="1050" b="1" i="0" u="none" strike="noStrike" kern="1200" cap="none" spc="0" normalizeH="0" baseline="0" noProof="0">
              <a:ln>
                <a:noFill/>
              </a:ln>
              <a:solidFill>
                <a:schemeClr val="tx1"/>
              </a:solidFill>
              <a:effectLst/>
              <a:uLnTx/>
              <a:uFillTx/>
              <a:latin typeface="Open Sans" pitchFamily="34" charset="0"/>
              <a:ea typeface="Open Sans" pitchFamily="34" charset="0"/>
              <a:cs typeface="Open Sans" pitchFamily="34" charset="0"/>
            </a:endParaRPr>
          </a:p>
        </p:txBody>
      </p:sp>
      <p:sp>
        <p:nvSpPr>
          <p:cNvPr id="14" name="Title 1"/>
          <p:cNvSpPr txBox="1">
            <a:spLocks/>
          </p:cNvSpPr>
          <p:nvPr/>
        </p:nvSpPr>
        <p:spPr>
          <a:xfrm>
            <a:off x="937011" y="4842751"/>
            <a:ext cx="3505200" cy="17526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br>
              <a:rPr kumimoji="0" lang="en-PH" sz="1050" b="0" i="0" u="none" strike="noStrike" kern="1200" cap="none" spc="0" normalizeH="0" baseline="0" noProof="0">
                <a:ln>
                  <a:noFill/>
                </a:ln>
                <a:solidFill>
                  <a:schemeClr val="tx1"/>
                </a:solidFill>
                <a:effectLst/>
                <a:uLnTx/>
                <a:uFillTx/>
                <a:latin typeface="+mj-lt"/>
                <a:ea typeface="+mj-ea"/>
                <a:cs typeface="+mj-cs"/>
              </a:rPr>
            </a:br>
            <a:r>
              <a:rPr kumimoji="0" lang="en-PH" sz="2000" b="1" i="0" u="none" strike="noStrike" kern="1200" cap="none" spc="0" normalizeH="0" baseline="0" noProof="0">
                <a:ln>
                  <a:noFill/>
                </a:ln>
                <a:solidFill>
                  <a:schemeClr val="tx1"/>
                </a:solidFill>
                <a:effectLst/>
                <a:uLnTx/>
                <a:uFillTx/>
                <a:latin typeface="Open Sans" pitchFamily="34" charset="0"/>
                <a:ea typeface="Open Sans" pitchFamily="34" charset="0"/>
                <a:cs typeface="Open Sans" pitchFamily="34" charset="0"/>
              </a:rPr>
              <a:t> </a:t>
            </a:r>
            <a:r>
              <a:rPr kumimoji="0" lang="en-PH" sz="2000" b="1" i="0" u="none" strike="noStrike" kern="1200" cap="none" spc="0" normalizeH="0" baseline="0" noProof="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Complete</a:t>
            </a:r>
            <a:endParaRPr lang="en-PH" sz="2000" b="1">
              <a:latin typeface="Tahoma" panose="020B0604030504040204" pitchFamily="34" charset="0"/>
              <a:ea typeface="Tahoma" panose="020B0604030504040204" pitchFamily="34" charset="0"/>
              <a:cs typeface="Tahoma" panose="020B0604030504040204" pitchFamily="34"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en-PH" sz="3600" b="1" i="1">
                <a:solidFill>
                  <a:srgbClr val="FF0000"/>
                </a:solidFill>
                <a:latin typeface="Tahoma" panose="020B0604030504040204" pitchFamily="34" charset="0"/>
                <a:ea typeface="Tahoma" panose="020B0604030504040204" pitchFamily="34" charset="0"/>
                <a:cs typeface="Tahoma" panose="020B0604030504040204" pitchFamily="34" charset="0"/>
              </a:rPr>
              <a:t>4.6 more</a:t>
            </a:r>
          </a:p>
          <a:p>
            <a:pPr marL="0" marR="0" lvl="0" indent="0" defTabSz="914400" rtl="0" eaLnBrk="1" fontAlgn="auto" latinLnBrk="0" hangingPunct="1">
              <a:lnSpc>
                <a:spcPct val="100000"/>
              </a:lnSpc>
              <a:spcBef>
                <a:spcPct val="0"/>
              </a:spcBef>
              <a:spcAft>
                <a:spcPts val="0"/>
              </a:spcAft>
              <a:buClrTx/>
              <a:buSzTx/>
              <a:buFontTx/>
              <a:buNone/>
              <a:tabLst/>
              <a:defRPr/>
            </a:pPr>
            <a:r>
              <a:rPr lang="en-PH" sz="20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grades in school</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PH" sz="1050" b="1" i="0" u="none" strike="noStrike" kern="1200" cap="none" spc="0" normalizeH="0" baseline="0" noProof="0">
              <a:ln>
                <a:noFill/>
              </a:ln>
              <a:solidFill>
                <a:schemeClr val="tx1"/>
              </a:solidFill>
              <a:effectLst/>
              <a:uLnTx/>
              <a:uFillTx/>
              <a:latin typeface="Open Sans" pitchFamily="34" charset="0"/>
              <a:ea typeface="Open Sans" pitchFamily="34" charset="0"/>
              <a:cs typeface="Open Sans" pitchFamily="34" charset="0"/>
            </a:endParaRPr>
          </a:p>
        </p:txBody>
      </p:sp>
      <p:sp>
        <p:nvSpPr>
          <p:cNvPr id="12" name="Title 1"/>
          <p:cNvSpPr txBox="1">
            <a:spLocks/>
          </p:cNvSpPr>
          <p:nvPr/>
        </p:nvSpPr>
        <p:spPr>
          <a:xfrm>
            <a:off x="6286777" y="4401316"/>
            <a:ext cx="2628623" cy="1752600"/>
          </a:xfrm>
          <a:prstGeom prst="rect">
            <a:avLst/>
          </a:prstGeom>
        </p:spPr>
        <p:txBody>
          <a:bodyPr vert="horz" lIns="91440" tIns="45720" rIns="91440" bIns="45720" rtlCol="0" anchor="ctr">
            <a:normAutofit fontScale="92500" lnSpcReduction="20000"/>
          </a:bodyPr>
          <a:lstStyle/>
          <a:p>
            <a:pPr marL="0" marR="0" lvl="0" indent="0" defTabSz="914400" rtl="0" eaLnBrk="1" fontAlgn="auto" latinLnBrk="0" hangingPunct="1">
              <a:lnSpc>
                <a:spcPct val="100000"/>
              </a:lnSpc>
              <a:spcBef>
                <a:spcPct val="0"/>
              </a:spcBef>
              <a:spcAft>
                <a:spcPts val="0"/>
              </a:spcAft>
              <a:buClrTx/>
              <a:buSzTx/>
              <a:buFontTx/>
              <a:buNone/>
              <a:tabLst/>
              <a:defRPr/>
            </a:pPr>
            <a:br>
              <a:rPr kumimoji="0" lang="en-PH" sz="1050" b="0" i="0" u="none" strike="noStrike" kern="1200" cap="none" spc="0" normalizeH="0" baseline="0" noProof="0">
                <a:ln>
                  <a:noFill/>
                </a:ln>
                <a:solidFill>
                  <a:schemeClr val="tx1"/>
                </a:solidFill>
                <a:effectLst/>
                <a:uLnTx/>
                <a:uFillTx/>
                <a:latin typeface="+mj-lt"/>
                <a:ea typeface="+mj-ea"/>
                <a:cs typeface="+mj-cs"/>
              </a:rPr>
            </a:br>
            <a:r>
              <a:rPr kumimoji="0" lang="en-PH" b="1" i="0" u="none" strike="noStrike" kern="1200" cap="none" spc="0" normalizeH="0" baseline="0" noProof="0">
                <a:ln>
                  <a:noFill/>
                </a:ln>
                <a:solidFill>
                  <a:schemeClr val="tx1"/>
                </a:solidFill>
                <a:effectLst/>
                <a:uLnTx/>
                <a:uFillTx/>
                <a:latin typeface="Open Sans" pitchFamily="34" charset="0"/>
                <a:ea typeface="Open Sans" pitchFamily="34" charset="0"/>
                <a:cs typeface="Open Sans" pitchFamily="34" charset="0"/>
              </a:rPr>
              <a:t> </a:t>
            </a:r>
            <a:r>
              <a:rPr kumimoji="0" lang="en-PH" sz="2200" b="1" i="0" u="none" strike="noStrike" kern="1200" cap="none" spc="0" normalizeH="0" baseline="0" noProof="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Go to earn</a:t>
            </a:r>
            <a:endParaRPr lang="en-PH" sz="2200" b="1">
              <a:latin typeface="Tahoma" panose="020B0604030504040204" pitchFamily="34" charset="0"/>
              <a:ea typeface="Tahoma" panose="020B0604030504040204" pitchFamily="34" charset="0"/>
              <a:cs typeface="Tahoma" panose="020B0604030504040204" pitchFamily="34"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lang="en-PH" sz="3900" b="1" i="1">
                <a:solidFill>
                  <a:srgbClr val="FF0000"/>
                </a:solidFill>
                <a:latin typeface="Tahoma" panose="020B0604030504040204" pitchFamily="34" charset="0"/>
                <a:ea typeface="Tahoma" panose="020B0604030504040204" pitchFamily="34" charset="0"/>
                <a:cs typeface="Tahoma" panose="020B0604030504040204" pitchFamily="34" charset="0"/>
              </a:rPr>
              <a:t>21% more</a:t>
            </a:r>
          </a:p>
          <a:p>
            <a:pPr marL="0" marR="0" lvl="0" indent="0" defTabSz="914400" rtl="0" eaLnBrk="1" fontAlgn="auto" latinLnBrk="0" hangingPunct="1">
              <a:lnSpc>
                <a:spcPct val="100000"/>
              </a:lnSpc>
              <a:spcBef>
                <a:spcPct val="0"/>
              </a:spcBef>
              <a:spcAft>
                <a:spcPts val="0"/>
              </a:spcAft>
              <a:buClrTx/>
              <a:buSzTx/>
              <a:buFontTx/>
              <a:buNone/>
              <a:tabLst/>
              <a:defRPr/>
            </a:pPr>
            <a:r>
              <a:rPr lang="en-PH" sz="22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wages as adults</a:t>
            </a:r>
          </a:p>
          <a:p>
            <a:pPr marL="0" marR="0" lvl="0" indent="0" defTabSz="914400" rtl="0" eaLnBrk="1" fontAlgn="auto" latinLnBrk="0" hangingPunct="1">
              <a:lnSpc>
                <a:spcPct val="100000"/>
              </a:lnSpc>
              <a:spcBef>
                <a:spcPct val="0"/>
              </a:spcBef>
              <a:spcAft>
                <a:spcPts val="0"/>
              </a:spcAft>
              <a:buClrTx/>
              <a:buSzTx/>
              <a:buFontTx/>
              <a:buNone/>
              <a:tabLst/>
              <a:defRPr/>
            </a:pPr>
            <a:endParaRPr kumimoji="0" lang="en-PH" sz="1050" b="1" i="0" u="none" strike="noStrike" kern="1200" cap="none" spc="0" normalizeH="0" baseline="0" noProof="0">
              <a:ln>
                <a:noFill/>
              </a:ln>
              <a:solidFill>
                <a:schemeClr val="tx1"/>
              </a:solidFill>
              <a:effectLst/>
              <a:uLnTx/>
              <a:uFillTx/>
              <a:latin typeface="Open Sans" pitchFamily="34" charset="0"/>
              <a:ea typeface="Open Sans" pitchFamily="34" charset="0"/>
              <a:cs typeface="Open Sans" pitchFamily="34" charset="0"/>
            </a:endParaRPr>
          </a:p>
        </p:txBody>
      </p:sp>
      <p:grpSp>
        <p:nvGrpSpPr>
          <p:cNvPr id="6" name="Group 5"/>
          <p:cNvGrpSpPr/>
          <p:nvPr/>
        </p:nvGrpSpPr>
        <p:grpSpPr>
          <a:xfrm>
            <a:off x="1600201" y="3407980"/>
            <a:ext cx="3276599" cy="3276599"/>
            <a:chOff x="1505089" y="3560380"/>
            <a:chExt cx="3276599" cy="3276599"/>
          </a:xfrm>
        </p:grpSpPr>
        <p:pic>
          <p:nvPicPr>
            <p:cNvPr id="9221" name="Picture 5" descr="D:\AL GORE PRESENTATION\SLIDE 12 A\4.png"/>
            <p:cNvPicPr>
              <a:picLocks noChangeAspect="1" noChangeArrowheads="1"/>
            </p:cNvPicPr>
            <p:nvPr/>
          </p:nvPicPr>
          <p:blipFill rotWithShape="1">
            <a:blip r:embed="rId5" cstate="print"/>
            <a:srcRect l="-198" t="20106" r="31809" b="1295"/>
            <a:stretch/>
          </p:blipFill>
          <p:spPr bwMode="auto">
            <a:xfrm>
              <a:off x="1505089" y="3560380"/>
              <a:ext cx="3276599" cy="3276599"/>
            </a:xfrm>
            <a:prstGeom prst="rect">
              <a:avLst/>
            </a:prstGeom>
            <a:noFill/>
          </p:spPr>
        </p:pic>
        <p:pic>
          <p:nvPicPr>
            <p:cNvPr id="17" name="Picture 2" descr="D:\AL GORE PRESENTATION\11.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216436" y="4033126"/>
              <a:ext cx="1524000" cy="1524000"/>
            </a:xfrm>
            <a:prstGeom prst="ellipse">
              <a:avLst/>
            </a:prstGeom>
            <a:noFill/>
          </p:spPr>
        </p:pic>
      </p:grpSp>
      <p:sp>
        <p:nvSpPr>
          <p:cNvPr id="16" name="Rectangle 15">
            <a:extLst>
              <a:ext uri="{FF2B5EF4-FFF2-40B4-BE49-F238E27FC236}">
                <a16:creationId xmlns:a16="http://schemas.microsoft.com/office/drawing/2014/main" id="{3AABD4DD-ADBF-41BF-86E3-13FA49244CC1}"/>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C7CAEF5-CBD6-424A-A795-748C8E0E5740}"/>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4549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15DB38B-8D64-444F-9532-0EEB1B452EB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0" name="Table 39">
            <a:extLst>
              <a:ext uri="{FF2B5EF4-FFF2-40B4-BE49-F238E27FC236}">
                <a16:creationId xmlns:a16="http://schemas.microsoft.com/office/drawing/2014/main" id="{BAD0AC9E-10F1-439C-9C6C-5EF1C382324C}"/>
              </a:ext>
            </a:extLst>
          </p:cNvPr>
          <p:cNvGraphicFramePr>
            <a:graphicFrameLocks noGrp="1"/>
          </p:cNvGraphicFramePr>
          <p:nvPr>
            <p:extLst/>
          </p:nvPr>
        </p:nvGraphicFramePr>
        <p:xfrm>
          <a:off x="8116394" y="147942"/>
          <a:ext cx="1027606" cy="6710058"/>
        </p:xfrm>
        <a:graphic>
          <a:graphicData uri="http://schemas.openxmlformats.org/drawingml/2006/table">
            <a:tbl>
              <a:tblPr firstRow="1" bandRow="1">
                <a:tableStyleId>{5940675A-B579-460E-94D1-54222C63F5DA}</a:tableStyleId>
              </a:tblPr>
              <a:tblGrid>
                <a:gridCol w="1027606">
                  <a:extLst>
                    <a:ext uri="{9D8B030D-6E8A-4147-A177-3AD203B41FA5}">
                      <a16:colId xmlns:a16="http://schemas.microsoft.com/office/drawing/2014/main" val="3732359878"/>
                    </a:ext>
                  </a:extLst>
                </a:gridCol>
              </a:tblGrid>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3298511313"/>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1036243827"/>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609766535"/>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465042905"/>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2575533581"/>
                  </a:ext>
                </a:extLst>
              </a:tr>
              <a:tr h="1118343">
                <a:tc>
                  <a:txBody>
                    <a:bodyPr/>
                    <a:lstStyle/>
                    <a:p>
                      <a:endParaRPr lang="en-US" b="1" dirty="0"/>
                    </a:p>
                  </a:txBody>
                  <a:tcPr>
                    <a:solidFill>
                      <a:schemeClr val="bg1">
                        <a:lumMod val="95000"/>
                      </a:schemeClr>
                    </a:solidFill>
                  </a:tcPr>
                </a:tc>
                <a:extLst>
                  <a:ext uri="{0D108BD9-81ED-4DB2-BD59-A6C34878D82A}">
                    <a16:rowId xmlns:a16="http://schemas.microsoft.com/office/drawing/2014/main" val="3840371833"/>
                  </a:ext>
                </a:extLst>
              </a:tr>
            </a:tbl>
          </a:graphicData>
        </a:graphic>
      </p:graphicFrame>
      <p:sp>
        <p:nvSpPr>
          <p:cNvPr id="10" name="Content Placeholder 2"/>
          <p:cNvSpPr txBox="1">
            <a:spLocks/>
          </p:cNvSpPr>
          <p:nvPr/>
        </p:nvSpPr>
        <p:spPr>
          <a:xfrm>
            <a:off x="332364" y="980233"/>
            <a:ext cx="5775944" cy="522487"/>
          </a:xfrm>
          <a:prstGeom prst="rect">
            <a:avLst/>
          </a:prstGeom>
        </p:spPr>
        <p:txBody>
          <a:bodyPr vert="horz" lIns="91440" tIns="45720" rIns="91440" bIns="45720" rtlCol="0">
            <a:no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schemeClr val="accent2">
                    <a:lumMod val="75000"/>
                  </a:schemeClr>
                </a:solidFill>
                <a:effectLst/>
                <a:uLnTx/>
                <a:uFillTx/>
                <a:latin typeface="Tahoma" panose="020B0604030504040204" pitchFamily="34" charset="0"/>
                <a:ea typeface="Tahoma" panose="020B0604030504040204" pitchFamily="34" charset="0"/>
                <a:cs typeface="Tahoma" panose="020B0604030504040204" pitchFamily="34" charset="0"/>
              </a:rPr>
              <a:t>PREGNANCY</a:t>
            </a:r>
          </a:p>
        </p:txBody>
      </p:sp>
      <p:sp>
        <p:nvSpPr>
          <p:cNvPr id="14" name="Content Placeholder 2"/>
          <p:cNvSpPr txBox="1">
            <a:spLocks/>
          </p:cNvSpPr>
          <p:nvPr/>
        </p:nvSpPr>
        <p:spPr>
          <a:xfrm>
            <a:off x="332364" y="2667968"/>
            <a:ext cx="7835554" cy="773960"/>
          </a:xfrm>
          <a:prstGeom prst="rect">
            <a:avLst/>
          </a:prstGeom>
        </p:spPr>
        <p:txBody>
          <a:bodyPr vert="horz" lIns="91440" tIns="45720" rIns="91440" bIns="45720" rtlCol="0">
            <a:noAutofit/>
          </a:bodyPr>
          <a:lstStyle/>
          <a:p>
            <a:pPr marL="342900" lvl="0" indent="-342900">
              <a:spcBef>
                <a:spcPct val="20000"/>
              </a:spcBef>
            </a:pPr>
            <a:r>
              <a:rPr lang="en-PH" sz="2800" b="1" dirty="0">
                <a:solidFill>
                  <a:srgbClr val="00B050"/>
                </a:solidFill>
                <a:latin typeface="Tahoma" panose="020B0604030504040204" pitchFamily="34" charset="0"/>
                <a:ea typeface="Tahoma" panose="020B0604030504040204" pitchFamily="34" charset="0"/>
                <a:cs typeface="Tahoma" panose="020B0604030504040204" pitchFamily="34" charset="0"/>
              </a:rPr>
              <a:t>YOUNGER STAGE OF INFANCY</a:t>
            </a:r>
          </a:p>
          <a:p>
            <a:pPr marL="342900" lvl="0" indent="-342900">
              <a:spcBef>
                <a:spcPct val="20000"/>
              </a:spcBef>
            </a:pPr>
            <a:r>
              <a:rPr lang="en-PH" sz="1600" b="1" i="1" dirty="0">
                <a:solidFill>
                  <a:srgbClr val="00B050"/>
                </a:solidFill>
                <a:latin typeface="Open Sans" pitchFamily="34" charset="0"/>
                <a:ea typeface="Open Sans" pitchFamily="34" charset="0"/>
                <a:cs typeface="Open Sans" pitchFamily="34" charset="0"/>
              </a:rPr>
              <a:t>(Birth to 5 months)</a:t>
            </a:r>
          </a:p>
        </p:txBody>
      </p:sp>
      <p:sp>
        <p:nvSpPr>
          <p:cNvPr id="31" name="Content Placeholder 2"/>
          <p:cNvSpPr txBox="1">
            <a:spLocks/>
          </p:cNvSpPr>
          <p:nvPr/>
        </p:nvSpPr>
        <p:spPr>
          <a:xfrm>
            <a:off x="353040" y="3854984"/>
            <a:ext cx="7421022" cy="748861"/>
          </a:xfrm>
          <a:prstGeom prst="rect">
            <a:avLst/>
          </a:prstGeom>
        </p:spPr>
        <p:txBody>
          <a:bodyPr vert="horz" lIns="91440" tIns="45720" rIns="91440" bIns="45720" rtlCol="0">
            <a:noAutofit/>
          </a:bodyPr>
          <a:lstStyle/>
          <a:p>
            <a:pPr lvl="0"/>
            <a:r>
              <a:rPr lang="en-PH" sz="2400" b="1" dirty="0">
                <a:solidFill>
                  <a:srgbClr val="08513F"/>
                </a:solidFill>
                <a:latin typeface="Tahoma" panose="020B0604030504040204" pitchFamily="34" charset="0"/>
                <a:ea typeface="Tahoma" panose="020B0604030504040204" pitchFamily="34" charset="0"/>
                <a:cs typeface="Tahoma" panose="020B0604030504040204" pitchFamily="34" charset="0"/>
              </a:rPr>
              <a:t>OLDER STAGE OF INFANCY &amp; TODDLERHOOD</a:t>
            </a:r>
          </a:p>
          <a:p>
            <a:pPr lvl="0"/>
            <a:r>
              <a:rPr lang="en-PH" sz="1600" b="1" i="1" dirty="0">
                <a:solidFill>
                  <a:srgbClr val="08513F"/>
                </a:solidFill>
                <a:latin typeface="Open Sans" panose="020B0606030504020204" pitchFamily="34" charset="0"/>
                <a:ea typeface="Open Sans" panose="020B0606030504020204" pitchFamily="34" charset="0"/>
                <a:cs typeface="Open Sans" panose="020B0606030504020204" pitchFamily="34" charset="0"/>
              </a:rPr>
              <a:t>(6 -24 months)</a:t>
            </a:r>
          </a:p>
          <a:p>
            <a:pPr lvl="0"/>
            <a:endParaRPr kumimoji="0" lang="en-PH" sz="20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Content Placeholder 2"/>
          <p:cNvSpPr txBox="1">
            <a:spLocks/>
          </p:cNvSpPr>
          <p:nvPr/>
        </p:nvSpPr>
        <p:spPr>
          <a:xfrm>
            <a:off x="103068" y="5251675"/>
            <a:ext cx="7169643" cy="619261"/>
          </a:xfrm>
          <a:prstGeom prst="rect">
            <a:avLst/>
          </a:prstGeom>
        </p:spPr>
        <p:txBody>
          <a:bodyPr vert="horz" lIns="91440" tIns="45720" rIns="91440" bIns="45720" rtlCol="0">
            <a:noAutofit/>
          </a:bodyPr>
          <a:lstStyle/>
          <a:p>
            <a:pPr marL="342900" lvl="0" indent="-342900">
              <a:spcBef>
                <a:spcPct val="20000"/>
              </a:spcBef>
              <a:buFont typeface="+mj-lt"/>
              <a:buAutoNum type="arabicPeriod" startAt="5"/>
            </a:pPr>
            <a:endParaRPr lang="en-PH" sz="2400">
              <a:latin typeface="Tahoma" panose="020B0604030504040204" pitchFamily="34" charset="0"/>
              <a:ea typeface="Tahoma" panose="020B0604030504040204" pitchFamily="34" charset="0"/>
              <a:cs typeface="Tahoma" panose="020B0604030504040204" pitchFamily="34" charset="0"/>
            </a:endParaRPr>
          </a:p>
        </p:txBody>
      </p:sp>
      <p:sp>
        <p:nvSpPr>
          <p:cNvPr id="23" name="Rectangle 22">
            <a:extLst>
              <a:ext uri="{FF2B5EF4-FFF2-40B4-BE49-F238E27FC236}">
                <a16:creationId xmlns:a16="http://schemas.microsoft.com/office/drawing/2014/main" id="{2CFFE223-A57E-4154-8C7C-29092BD6C701}"/>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Picture 25" descr="A close up of a logo&#10;&#10;Description generated with very high confidence">
            <a:extLst>
              <a:ext uri="{FF2B5EF4-FFF2-40B4-BE49-F238E27FC236}">
                <a16:creationId xmlns:a16="http://schemas.microsoft.com/office/drawing/2014/main" id="{F78DB444-69FC-48F9-8A42-72825EEF3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924" r="6064" b="12932"/>
          <a:stretch/>
        </p:blipFill>
        <p:spPr>
          <a:xfrm>
            <a:off x="8260387" y="1362463"/>
            <a:ext cx="843818" cy="816220"/>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E99D66CE-2AA2-4207-823A-21549390C6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073" r="18635" b="12552"/>
          <a:stretch/>
        </p:blipFill>
        <p:spPr>
          <a:xfrm>
            <a:off x="8325853" y="3530247"/>
            <a:ext cx="639220" cy="883189"/>
          </a:xfrm>
          <a:prstGeom prst="rect">
            <a:avLst/>
          </a:prstGeom>
        </p:spPr>
      </p:pic>
      <p:grpSp>
        <p:nvGrpSpPr>
          <p:cNvPr id="28" name="Group 27">
            <a:extLst>
              <a:ext uri="{FF2B5EF4-FFF2-40B4-BE49-F238E27FC236}">
                <a16:creationId xmlns:a16="http://schemas.microsoft.com/office/drawing/2014/main" id="{ED7CDBDC-4665-4272-8683-99C2F625D793}"/>
              </a:ext>
            </a:extLst>
          </p:cNvPr>
          <p:cNvGrpSpPr/>
          <p:nvPr/>
        </p:nvGrpSpPr>
        <p:grpSpPr>
          <a:xfrm>
            <a:off x="8270682" y="2361809"/>
            <a:ext cx="763157" cy="1068010"/>
            <a:chOff x="6632825" y="1526418"/>
            <a:chExt cx="1162035" cy="1573376"/>
          </a:xfrm>
        </p:grpSpPr>
        <p:pic>
          <p:nvPicPr>
            <p:cNvPr id="29" name="Picture 28" descr="A close up of a logo&#10;&#10;Description generated with very high confidence">
              <a:extLst>
                <a:ext uri="{FF2B5EF4-FFF2-40B4-BE49-F238E27FC236}">
                  <a16:creationId xmlns:a16="http://schemas.microsoft.com/office/drawing/2014/main" id="{99269AA6-7CD6-4BC2-AE9C-E14373E19A6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9423" r="16592" b="12889"/>
            <a:stretch/>
          </p:blipFill>
          <p:spPr>
            <a:xfrm>
              <a:off x="6802387" y="1526418"/>
              <a:ext cx="853390" cy="1161812"/>
            </a:xfrm>
            <a:prstGeom prst="rect">
              <a:avLst/>
            </a:prstGeom>
          </p:spPr>
        </p:pic>
        <p:pic>
          <p:nvPicPr>
            <p:cNvPr id="30" name="Picture 29" descr="A close up of a logo&#10;&#10;Description generated with very high confidence">
              <a:extLst>
                <a:ext uri="{FF2B5EF4-FFF2-40B4-BE49-F238E27FC236}">
                  <a16:creationId xmlns:a16="http://schemas.microsoft.com/office/drawing/2014/main" id="{6190985C-85FA-4CCC-B156-7E254D7B776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9439" t="14889" r="10028" b="30176"/>
            <a:stretch/>
          </p:blipFill>
          <p:spPr>
            <a:xfrm>
              <a:off x="6632825" y="2307147"/>
              <a:ext cx="1162035" cy="792647"/>
            </a:xfrm>
            <a:prstGeom prst="rect">
              <a:avLst/>
            </a:prstGeom>
          </p:spPr>
        </p:pic>
      </p:grpSp>
      <p:pic>
        <p:nvPicPr>
          <p:cNvPr id="34" name="Picture 33" descr="A close up of a logo&#10;&#10;Description generated with very high confidence">
            <a:extLst>
              <a:ext uri="{FF2B5EF4-FFF2-40B4-BE49-F238E27FC236}">
                <a16:creationId xmlns:a16="http://schemas.microsoft.com/office/drawing/2014/main" id="{4DD4BC9A-8E13-4353-9122-B259EAD1EB9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034" t="-1956" r="5034" b="13244"/>
          <a:stretch/>
        </p:blipFill>
        <p:spPr>
          <a:xfrm>
            <a:off x="8270467" y="4685423"/>
            <a:ext cx="806026" cy="795082"/>
          </a:xfrm>
          <a:prstGeom prst="rect">
            <a:avLst/>
          </a:prstGeom>
        </p:spPr>
      </p:pic>
      <p:grpSp>
        <p:nvGrpSpPr>
          <p:cNvPr id="35" name="Group 34">
            <a:extLst>
              <a:ext uri="{FF2B5EF4-FFF2-40B4-BE49-F238E27FC236}">
                <a16:creationId xmlns:a16="http://schemas.microsoft.com/office/drawing/2014/main" id="{83E80177-45D0-4A3E-B343-2F35C7062E04}"/>
              </a:ext>
            </a:extLst>
          </p:cNvPr>
          <p:cNvGrpSpPr/>
          <p:nvPr/>
        </p:nvGrpSpPr>
        <p:grpSpPr>
          <a:xfrm>
            <a:off x="8237405" y="5726908"/>
            <a:ext cx="948046" cy="1012364"/>
            <a:chOff x="6517638" y="3393121"/>
            <a:chExt cx="1456253" cy="1583965"/>
          </a:xfrm>
        </p:grpSpPr>
        <p:pic>
          <p:nvPicPr>
            <p:cNvPr id="36" name="Picture 35" descr="A close up of a logo&#10;&#10;Description generated with very high confidence">
              <a:extLst>
                <a:ext uri="{FF2B5EF4-FFF2-40B4-BE49-F238E27FC236}">
                  <a16:creationId xmlns:a16="http://schemas.microsoft.com/office/drawing/2014/main" id="{8418BC8B-D3EC-4A59-9632-8DD8FBC3958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0169" t="1769" r="11600" b="15158"/>
            <a:stretch/>
          </p:blipFill>
          <p:spPr>
            <a:xfrm rot="1603381">
              <a:off x="6926406" y="3393121"/>
              <a:ext cx="1047485" cy="1112297"/>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4E7D51FF-8552-4E38-BA3E-4B752C70D71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3911" t="1040" r="13509" b="14205"/>
            <a:stretch/>
          </p:blipFill>
          <p:spPr>
            <a:xfrm flipH="1">
              <a:off x="6517638" y="4016098"/>
              <a:ext cx="822960" cy="960988"/>
            </a:xfrm>
            <a:prstGeom prst="rect">
              <a:avLst/>
            </a:prstGeom>
          </p:spPr>
        </p:pic>
      </p:grpSp>
      <p:graphicFrame>
        <p:nvGraphicFramePr>
          <p:cNvPr id="4" name="Table 3">
            <a:extLst>
              <a:ext uri="{FF2B5EF4-FFF2-40B4-BE49-F238E27FC236}">
                <a16:creationId xmlns:a16="http://schemas.microsoft.com/office/drawing/2014/main" id="{8D93A345-F64E-4B83-94E0-BE239DCE6F27}"/>
              </a:ext>
            </a:extLst>
          </p:cNvPr>
          <p:cNvGraphicFramePr>
            <a:graphicFrameLocks noGrp="1"/>
          </p:cNvGraphicFramePr>
          <p:nvPr>
            <p:extLst/>
          </p:nvPr>
        </p:nvGraphicFramePr>
        <p:xfrm>
          <a:off x="338236" y="1434121"/>
          <a:ext cx="7384247" cy="1290089"/>
        </p:xfrm>
        <a:graphic>
          <a:graphicData uri="http://schemas.openxmlformats.org/drawingml/2006/table">
            <a:tbl>
              <a:tblPr firstRow="1" bandRow="1">
                <a:tableStyleId>{5940675A-B579-460E-94D1-54222C63F5DA}</a:tableStyleId>
              </a:tblPr>
              <a:tblGrid>
                <a:gridCol w="7384247">
                  <a:extLst>
                    <a:ext uri="{9D8B030D-6E8A-4147-A177-3AD203B41FA5}">
                      <a16:colId xmlns:a16="http://schemas.microsoft.com/office/drawing/2014/main" val="301560485"/>
                    </a:ext>
                  </a:extLst>
                </a:gridCol>
              </a:tblGrid>
              <a:tr h="442303">
                <a:tc>
                  <a:txBody>
                    <a:bodyPr/>
                    <a:lstStyle/>
                    <a:p>
                      <a:pPr marL="342900" marR="0" lvl="0" indent="-342900" algn="l" defTabSz="457200" rtl="0" eaLnBrk="1" fontAlgn="auto" latinLnBrk="0" hangingPunct="1">
                        <a:lnSpc>
                          <a:spcPct val="100000"/>
                        </a:lnSpc>
                        <a:spcBef>
                          <a:spcPct val="20000"/>
                        </a:spcBef>
                        <a:spcAft>
                          <a:spcPts val="0"/>
                        </a:spcAft>
                        <a:buClrTx/>
                        <a:buSzTx/>
                        <a:buFont typeface="+mj-lt"/>
                        <a:buAutoNum type="arabicPeriod"/>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least 4 pre-natal visits in 3 trimesters (1-1-2)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4594416"/>
                  </a:ext>
                </a:extLst>
              </a:tr>
              <a:tr h="423893">
                <a:tc>
                  <a:txBody>
                    <a:bodyPr/>
                    <a:lstStyle/>
                    <a:p>
                      <a:pPr marL="0" marR="0" lvl="0" indent="0" algn="l" defTabSz="457200" rtl="0" eaLnBrk="1" fontAlgn="auto" latinLnBrk="0" hangingPunct="1">
                        <a:lnSpc>
                          <a:spcPct val="100000"/>
                        </a:lnSpc>
                        <a:spcBef>
                          <a:spcPct val="20000"/>
                        </a:spcBef>
                        <a:spcAft>
                          <a:spcPts val="0"/>
                        </a:spcAft>
                        <a:buClrTx/>
                        <a:buSzTx/>
                        <a:buFont typeface="+mj-lt"/>
                        <a:buNone/>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180 tablets of Iron-folic acid supplementation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77435884"/>
                  </a:ext>
                </a:extLst>
              </a:tr>
              <a:tr h="423893">
                <a:tc>
                  <a:txBody>
                    <a:bodyPr/>
                    <a:lstStyle/>
                    <a:p>
                      <a:pPr marL="0" marR="0" lvl="0" indent="0" algn="l" defTabSz="457200" rtl="0" eaLnBrk="1" fontAlgn="auto" latinLnBrk="0" hangingPunct="1">
                        <a:lnSpc>
                          <a:spcPct val="100000"/>
                        </a:lnSpc>
                        <a:spcBef>
                          <a:spcPct val="20000"/>
                        </a:spcBef>
                        <a:spcAft>
                          <a:spcPts val="0"/>
                        </a:spcAft>
                        <a:buClrTx/>
                        <a:buSzTx/>
                        <a:buFont typeface="+mj-lt"/>
                        <a:buNone/>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3. Balanced protein-energy dietary supplementation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17147879"/>
                  </a:ext>
                </a:extLst>
              </a:tr>
            </a:tbl>
          </a:graphicData>
        </a:graphic>
      </p:graphicFrame>
      <p:pic>
        <p:nvPicPr>
          <p:cNvPr id="38" name="Picture 37" descr="A close up of a logo&#10;&#10;Description generated with very high confidence">
            <a:extLst>
              <a:ext uri="{FF2B5EF4-FFF2-40B4-BE49-F238E27FC236}">
                <a16:creationId xmlns:a16="http://schemas.microsoft.com/office/drawing/2014/main" id="{86D4DA39-407D-44E4-9EB1-ED51254F8F2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8222" r="4489" b="12889"/>
          <a:stretch/>
        </p:blipFill>
        <p:spPr>
          <a:xfrm>
            <a:off x="8230085" y="291212"/>
            <a:ext cx="851748" cy="850013"/>
          </a:xfrm>
          <a:prstGeom prst="rect">
            <a:avLst/>
          </a:prstGeom>
        </p:spPr>
      </p:pic>
      <p:graphicFrame>
        <p:nvGraphicFramePr>
          <p:cNvPr id="39" name="Table 38">
            <a:extLst>
              <a:ext uri="{FF2B5EF4-FFF2-40B4-BE49-F238E27FC236}">
                <a16:creationId xmlns:a16="http://schemas.microsoft.com/office/drawing/2014/main" id="{22804825-AEF3-4EDE-91DA-52722E5EC9BA}"/>
              </a:ext>
            </a:extLst>
          </p:cNvPr>
          <p:cNvGraphicFramePr>
            <a:graphicFrameLocks noGrp="1"/>
          </p:cNvGraphicFramePr>
          <p:nvPr>
            <p:extLst/>
          </p:nvPr>
        </p:nvGraphicFramePr>
        <p:xfrm>
          <a:off x="351378" y="3418115"/>
          <a:ext cx="7154506" cy="396240"/>
        </p:xfrm>
        <a:graphic>
          <a:graphicData uri="http://schemas.openxmlformats.org/drawingml/2006/table">
            <a:tbl>
              <a:tblPr firstRow="1" bandRow="1">
                <a:tableStyleId>{5940675A-B579-460E-94D1-54222C63F5DA}</a:tableStyleId>
              </a:tblPr>
              <a:tblGrid>
                <a:gridCol w="7154506">
                  <a:extLst>
                    <a:ext uri="{9D8B030D-6E8A-4147-A177-3AD203B41FA5}">
                      <a16:colId xmlns:a16="http://schemas.microsoft.com/office/drawing/2014/main" val="301560485"/>
                    </a:ext>
                  </a:extLst>
                </a:gridCol>
              </a:tblGrid>
              <a:tr h="359740">
                <a:tc>
                  <a:txBody>
                    <a:bodyPr/>
                    <a:lstStyle/>
                    <a:p>
                      <a:pPr marL="342900" lvl="0" indent="-342900">
                        <a:spcBef>
                          <a:spcPct val="20000"/>
                        </a:spcBef>
                        <a:buFont typeface="+mj-lt"/>
                        <a:buAutoNum type="arabicPeriod" startAt="4"/>
                      </a:pPr>
                      <a:r>
                        <a:rPr lang="en-PH" sz="2000" u="none" noProof="0" dirty="0">
                          <a:latin typeface="Tahoma" panose="020B0604030504040204" pitchFamily="34" charset="0"/>
                          <a:ea typeface="Tahoma" panose="020B0604030504040204" pitchFamily="34" charset="0"/>
                          <a:cs typeface="Tahoma" panose="020B0604030504040204" pitchFamily="34" charset="0"/>
                        </a:rPr>
                        <a:t>Exclusive breastfeeding for the first 6 months</a:t>
                      </a:r>
                      <a:endParaRPr kumimoji="0" lang="en-PH" sz="200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4594416"/>
                  </a:ext>
                </a:extLst>
              </a:tr>
            </a:tbl>
          </a:graphicData>
        </a:graphic>
      </p:graphicFrame>
      <p:graphicFrame>
        <p:nvGraphicFramePr>
          <p:cNvPr id="41" name="Table 40">
            <a:extLst>
              <a:ext uri="{FF2B5EF4-FFF2-40B4-BE49-F238E27FC236}">
                <a16:creationId xmlns:a16="http://schemas.microsoft.com/office/drawing/2014/main" id="{CEBFB0A4-156A-4F74-AAEE-8ABF416F7878}"/>
              </a:ext>
            </a:extLst>
          </p:cNvPr>
          <p:cNvGraphicFramePr>
            <a:graphicFrameLocks noGrp="1"/>
          </p:cNvGraphicFramePr>
          <p:nvPr>
            <p:extLst/>
          </p:nvPr>
        </p:nvGraphicFramePr>
        <p:xfrm>
          <a:off x="352092" y="4480270"/>
          <a:ext cx="7356536" cy="1097280"/>
        </p:xfrm>
        <a:graphic>
          <a:graphicData uri="http://schemas.openxmlformats.org/drawingml/2006/table">
            <a:tbl>
              <a:tblPr firstRow="1" bandRow="1">
                <a:tableStyleId>{5940675A-B579-460E-94D1-54222C63F5DA}</a:tableStyleId>
              </a:tblPr>
              <a:tblGrid>
                <a:gridCol w="7356536">
                  <a:extLst>
                    <a:ext uri="{9D8B030D-6E8A-4147-A177-3AD203B41FA5}">
                      <a16:colId xmlns:a16="http://schemas.microsoft.com/office/drawing/2014/main" val="301560485"/>
                    </a:ext>
                  </a:extLst>
                </a:gridCol>
              </a:tblGrid>
              <a:tr h="601855">
                <a:tc>
                  <a:txBody>
                    <a:bodyPr/>
                    <a:lstStyle/>
                    <a:p>
                      <a:pPr marL="342900" marR="0" lvl="0" indent="-342900" algn="l" defTabSz="457200" rtl="0" eaLnBrk="1" fontAlgn="auto" latinLnBrk="0" hangingPunct="1">
                        <a:lnSpc>
                          <a:spcPct val="100000"/>
                        </a:lnSpc>
                        <a:spcBef>
                          <a:spcPct val="20000"/>
                        </a:spcBef>
                        <a:spcAft>
                          <a:spcPts val="0"/>
                        </a:spcAft>
                        <a:buClrTx/>
                        <a:buSzTx/>
                        <a:buFont typeface="+mj-lt"/>
                        <a:buAutoNum type="arabicPeriod" startAt="5"/>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Age-appropriate complementary feeding with continued breastfeeding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74594416"/>
                  </a:ext>
                </a:extLst>
              </a:tr>
              <a:tr h="334364">
                <a:tc>
                  <a:txBody>
                    <a:bodyPr/>
                    <a:lstStyle/>
                    <a:p>
                      <a:pPr marL="0" marR="0" lvl="0" indent="0" algn="l" defTabSz="457200" rtl="0" eaLnBrk="1" fontAlgn="auto" latinLnBrk="0" hangingPunct="1">
                        <a:lnSpc>
                          <a:spcPct val="100000"/>
                        </a:lnSpc>
                        <a:spcBef>
                          <a:spcPct val="20000"/>
                        </a:spcBef>
                        <a:spcAft>
                          <a:spcPts val="0"/>
                        </a:spcAft>
                        <a:buClrTx/>
                        <a:buSzTx/>
                        <a:buFont typeface="+mj-lt"/>
                        <a:buNone/>
                        <a:tabLst/>
                        <a:defRPr/>
                      </a:pP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6. Micronutrient supplementation (</a:t>
                      </a:r>
                      <a:r>
                        <a:rPr kumimoji="0" lang="en-PH" sz="20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Vit</a:t>
                      </a:r>
                      <a:r>
                        <a:rPr kumimoji="0" lang="en-PH"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 Micronutrient Powder)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77435884"/>
                  </a:ext>
                </a:extLst>
              </a:tr>
            </a:tbl>
          </a:graphicData>
        </a:graphic>
      </p:graphicFrame>
      <p:sp>
        <p:nvSpPr>
          <p:cNvPr id="25" name="Title 1">
            <a:extLst>
              <a:ext uri="{FF2B5EF4-FFF2-40B4-BE49-F238E27FC236}">
                <a16:creationId xmlns:a16="http://schemas.microsoft.com/office/drawing/2014/main" id="{5D93BA1D-51F2-4DB1-90A1-D5DA313D6DD8}"/>
              </a:ext>
            </a:extLst>
          </p:cNvPr>
          <p:cNvSpPr>
            <a:spLocks noGrp="1"/>
          </p:cNvSpPr>
          <p:nvPr>
            <p:ph type="title"/>
          </p:nvPr>
        </p:nvSpPr>
        <p:spPr>
          <a:xfrm>
            <a:off x="-5862" y="5765887"/>
            <a:ext cx="8122256" cy="1092113"/>
          </a:xfrm>
          <a:solidFill>
            <a:srgbClr val="096E43"/>
          </a:solidFill>
        </p:spPr>
        <p:txBody>
          <a:bodyPr>
            <a:noAutofit/>
          </a:bodyPr>
          <a:lstStyle/>
          <a:p>
            <a:r>
              <a:rPr lang="en-US" sz="2000" b="1" i="1" dirty="0">
                <a:solidFill>
                  <a:schemeClr val="bg1"/>
                </a:solidFill>
                <a:latin typeface="+mn-lt"/>
              </a:rPr>
              <a:t>“Evidence suggests that specific multisectoral, nutrition-specific evidence-based interventions could reduce child stunting by </a:t>
            </a:r>
            <a:r>
              <a:rPr lang="en-US" sz="2800" b="1" i="1" dirty="0">
                <a:solidFill>
                  <a:schemeClr val="accent4"/>
                </a:solidFill>
                <a:latin typeface="+mn-lt"/>
              </a:rPr>
              <a:t>20%</a:t>
            </a:r>
            <a:r>
              <a:rPr lang="en-US" sz="2400" b="1" i="1" dirty="0">
                <a:solidFill>
                  <a:schemeClr val="bg1"/>
                </a:solidFill>
                <a:latin typeface="+mn-lt"/>
              </a:rPr>
              <a:t>, </a:t>
            </a:r>
            <a:r>
              <a:rPr lang="en-US" sz="2000" b="1" i="1" dirty="0">
                <a:solidFill>
                  <a:schemeClr val="bg1"/>
                </a:solidFill>
                <a:latin typeface="+mn-lt"/>
              </a:rPr>
              <a:t>if scaled to </a:t>
            </a:r>
            <a:r>
              <a:rPr lang="en-US" sz="2800" b="1" i="1" dirty="0">
                <a:solidFill>
                  <a:schemeClr val="accent4"/>
                </a:solidFill>
                <a:latin typeface="+mn-lt"/>
              </a:rPr>
              <a:t>90%</a:t>
            </a:r>
            <a:r>
              <a:rPr lang="en-US" sz="2400" b="1" i="1" dirty="0">
                <a:solidFill>
                  <a:schemeClr val="bg1"/>
                </a:solidFill>
                <a:latin typeface="+mn-lt"/>
              </a:rPr>
              <a:t> </a:t>
            </a:r>
            <a:r>
              <a:rPr lang="en-US" sz="2000" b="1" i="1" dirty="0">
                <a:solidFill>
                  <a:schemeClr val="bg1"/>
                </a:solidFill>
                <a:latin typeface="+mn-lt"/>
              </a:rPr>
              <a:t>coverage” –  </a:t>
            </a:r>
            <a:r>
              <a:rPr lang="en-US" sz="2000" dirty="0">
                <a:solidFill>
                  <a:schemeClr val="bg1"/>
                </a:solidFill>
                <a:latin typeface="+mn-lt"/>
              </a:rPr>
              <a:t>World Health Organization (WHO) and Lancet Journal</a:t>
            </a:r>
          </a:p>
        </p:txBody>
      </p:sp>
      <p:sp>
        <p:nvSpPr>
          <p:cNvPr id="32" name="Title 1">
            <a:extLst>
              <a:ext uri="{FF2B5EF4-FFF2-40B4-BE49-F238E27FC236}">
                <a16:creationId xmlns:a16="http://schemas.microsoft.com/office/drawing/2014/main" id="{78FA71ED-27CE-43A6-A915-233266E4C415}"/>
              </a:ext>
            </a:extLst>
          </p:cNvPr>
          <p:cNvSpPr txBox="1">
            <a:spLocks/>
          </p:cNvSpPr>
          <p:nvPr/>
        </p:nvSpPr>
        <p:spPr>
          <a:xfrm>
            <a:off x="-149965" y="128805"/>
            <a:ext cx="8530063" cy="85331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6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CONTINUE AND SCALE UP CRITICAL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6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INTERVENTIONS IN THE FIRST 1000 DAYS OF LIFE</a:t>
            </a:r>
          </a:p>
        </p:txBody>
      </p:sp>
    </p:spTree>
    <p:extLst>
      <p:ext uri="{BB962C8B-B14F-4D97-AF65-F5344CB8AC3E}">
        <p14:creationId xmlns:p14="http://schemas.microsoft.com/office/powerpoint/2010/main" val="1639915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90111F-5E23-4EA1-87E4-7ABE3A63AF90}"/>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8BA5ADE-48E3-45D7-BA06-7611725CE302}"/>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CF0F35EA-DD3C-41EE-95BC-7282667A39FA}"/>
              </a:ext>
            </a:extLst>
          </p:cNvPr>
          <p:cNvGraphicFramePr>
            <a:graphicFrameLocks noGrp="1"/>
          </p:cNvGraphicFramePr>
          <p:nvPr>
            <p:extLst>
              <p:ext uri="{D42A27DB-BD31-4B8C-83A1-F6EECF244321}">
                <p14:modId xmlns:p14="http://schemas.microsoft.com/office/powerpoint/2010/main" val="2101914960"/>
              </p:ext>
            </p:extLst>
          </p:nvPr>
        </p:nvGraphicFramePr>
        <p:xfrm>
          <a:off x="312400" y="1847850"/>
          <a:ext cx="8513337" cy="4780035"/>
        </p:xfrm>
        <a:graphic>
          <a:graphicData uri="http://schemas.openxmlformats.org/drawingml/2006/table">
            <a:tbl>
              <a:tblPr firstRow="1" bandRow="1">
                <a:tableStyleId>{5C22544A-7EE6-4342-B048-85BDC9FD1C3A}</a:tableStyleId>
              </a:tblPr>
              <a:tblGrid>
                <a:gridCol w="5110194">
                  <a:extLst>
                    <a:ext uri="{9D8B030D-6E8A-4147-A177-3AD203B41FA5}">
                      <a16:colId xmlns:a16="http://schemas.microsoft.com/office/drawing/2014/main" val="2549852326"/>
                    </a:ext>
                  </a:extLst>
                </a:gridCol>
                <a:gridCol w="939459">
                  <a:extLst>
                    <a:ext uri="{9D8B030D-6E8A-4147-A177-3AD203B41FA5}">
                      <a16:colId xmlns:a16="http://schemas.microsoft.com/office/drawing/2014/main" val="2565632420"/>
                    </a:ext>
                  </a:extLst>
                </a:gridCol>
                <a:gridCol w="1382374">
                  <a:extLst>
                    <a:ext uri="{9D8B030D-6E8A-4147-A177-3AD203B41FA5}">
                      <a16:colId xmlns:a16="http://schemas.microsoft.com/office/drawing/2014/main" val="1505669229"/>
                    </a:ext>
                  </a:extLst>
                </a:gridCol>
                <a:gridCol w="1081310">
                  <a:extLst>
                    <a:ext uri="{9D8B030D-6E8A-4147-A177-3AD203B41FA5}">
                      <a16:colId xmlns:a16="http://schemas.microsoft.com/office/drawing/2014/main" val="1007546086"/>
                    </a:ext>
                  </a:extLst>
                </a:gridCol>
              </a:tblGrid>
              <a:tr h="449969">
                <a:tc>
                  <a:txBody>
                    <a:bodyPr/>
                    <a:lstStyle/>
                    <a:p>
                      <a:r>
                        <a:rPr lang="en-US" sz="2000" dirty="0"/>
                        <a:t>Indicators for the First 1000 Days</a:t>
                      </a:r>
                    </a:p>
                  </a:txBody>
                  <a:tcPr anchor="ctr">
                    <a:lnB w="12700" cap="flat" cmpd="sng" algn="ctr">
                      <a:solidFill>
                        <a:schemeClr val="tx1"/>
                      </a:solidFill>
                      <a:prstDash val="solid"/>
                      <a:round/>
                      <a:headEnd type="none" w="med" len="med"/>
                      <a:tailEnd type="none" w="med" len="med"/>
                    </a:lnB>
                    <a:solidFill>
                      <a:srgbClr val="096E43"/>
                    </a:solidFill>
                  </a:tcPr>
                </a:tc>
                <a:tc>
                  <a:txBody>
                    <a:bodyPr/>
                    <a:lstStyle/>
                    <a:p>
                      <a:pPr algn="ctr"/>
                      <a:r>
                        <a:rPr lang="en-US" sz="1400" dirty="0"/>
                        <a:t>Target</a:t>
                      </a:r>
                    </a:p>
                    <a:p>
                      <a:pPr algn="ctr"/>
                      <a:r>
                        <a:rPr lang="en-US" sz="1400" dirty="0"/>
                        <a:t>Coverage</a:t>
                      </a:r>
                    </a:p>
                  </a:txBody>
                  <a:tcPr anchor="ctr">
                    <a:lnB w="12700" cap="flat" cmpd="sng" algn="ctr">
                      <a:solidFill>
                        <a:schemeClr val="tx1"/>
                      </a:solidFill>
                      <a:prstDash val="solid"/>
                      <a:round/>
                      <a:headEnd type="none" w="med" len="med"/>
                      <a:tailEnd type="none" w="med" len="med"/>
                    </a:lnB>
                    <a:solidFill>
                      <a:srgbClr val="096E43"/>
                    </a:solidFill>
                  </a:tcPr>
                </a:tc>
                <a:tc>
                  <a:txBody>
                    <a:bodyPr/>
                    <a:lstStyle/>
                    <a:p>
                      <a:pPr algn="ctr"/>
                      <a:r>
                        <a:rPr lang="en-US" sz="1400" dirty="0"/>
                        <a:t>Latest</a:t>
                      </a:r>
                    </a:p>
                    <a:p>
                      <a:pPr algn="ctr"/>
                      <a:r>
                        <a:rPr lang="en-US" sz="1400" dirty="0"/>
                        <a:t>Coverage</a:t>
                      </a:r>
                    </a:p>
                  </a:txBody>
                  <a:tcPr anchor="ctr">
                    <a:lnB w="12700" cap="flat" cmpd="sng" algn="ctr">
                      <a:solidFill>
                        <a:schemeClr val="tx1"/>
                      </a:solidFill>
                      <a:prstDash val="solid"/>
                      <a:round/>
                      <a:headEnd type="none" w="med" len="med"/>
                      <a:tailEnd type="none" w="med" len="med"/>
                    </a:lnB>
                    <a:solidFill>
                      <a:srgbClr val="096E43"/>
                    </a:solidFill>
                  </a:tcPr>
                </a:tc>
                <a:tc>
                  <a:txBody>
                    <a:bodyPr/>
                    <a:lstStyle/>
                    <a:p>
                      <a:pPr algn="ctr"/>
                      <a:r>
                        <a:rPr lang="en-US" sz="1400" b="1" dirty="0"/>
                        <a:t>Source</a:t>
                      </a:r>
                    </a:p>
                  </a:txBody>
                  <a:tcPr anchor="ctr">
                    <a:lnB w="12700" cap="flat" cmpd="sng" algn="ctr">
                      <a:solidFill>
                        <a:schemeClr val="tx1"/>
                      </a:solidFill>
                      <a:prstDash val="solid"/>
                      <a:round/>
                      <a:headEnd type="none" w="med" len="med"/>
                      <a:tailEnd type="none" w="med" len="med"/>
                    </a:lnB>
                    <a:solidFill>
                      <a:srgbClr val="096E43"/>
                    </a:solidFill>
                  </a:tcPr>
                </a:tc>
                <a:extLst>
                  <a:ext uri="{0D108BD9-81ED-4DB2-BD59-A6C34878D82A}">
                    <a16:rowId xmlns:a16="http://schemas.microsoft.com/office/drawing/2014/main" val="2065909165"/>
                  </a:ext>
                </a:extLst>
              </a:tr>
              <a:tr h="7719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Pregnant women with 4 or more pre-natal care visits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b="1" dirty="0">
                          <a:solidFill>
                            <a:srgbClr val="096E43"/>
                          </a:solidFill>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b="1" dirty="0">
                          <a:solidFill>
                            <a:srgbClr val="FF0000"/>
                          </a:solidFill>
                        </a:rPr>
                        <a:t>52.6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b="1" dirty="0"/>
                        <a:t>FHSIS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44120396"/>
                  </a:ext>
                </a:extLst>
              </a:tr>
              <a:tr h="771965">
                <a:tc>
                  <a:txBody>
                    <a:bodyPr/>
                    <a:lstStyle/>
                    <a:p>
                      <a:r>
                        <a:rPr lang="en-US" sz="1900" dirty="0"/>
                        <a:t>Pregnant women given complete Iron with Folic Acid (IFA)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a:solidFill>
                            <a:srgbClr val="096E43"/>
                          </a:solidFill>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a:solidFill>
                            <a:srgbClr val="FF0000"/>
                          </a:solidFill>
                        </a:rPr>
                        <a:t>54.1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dirty="0"/>
                        <a:t>FHSIS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53386347"/>
                  </a:ext>
                </a:extLst>
              </a:tr>
              <a:tr h="771965">
                <a:tc>
                  <a:txBody>
                    <a:bodyPr/>
                    <a:lstStyle/>
                    <a:p>
                      <a:r>
                        <a:rPr lang="en-US" sz="1900" dirty="0"/>
                        <a:t>Filipino infants who are exclusively breastfed up to 6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b="1" dirty="0">
                          <a:solidFill>
                            <a:srgbClr val="096E43"/>
                          </a:solidFill>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b="1" dirty="0">
                          <a:solidFill>
                            <a:srgbClr val="FF0000"/>
                          </a:solidFill>
                        </a:rPr>
                        <a:t>29.0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b="1" dirty="0"/>
                        <a:t>ENNS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88649439"/>
                  </a:ext>
                </a:extLst>
              </a:tr>
              <a:tr h="771965">
                <a:tc>
                  <a:txBody>
                    <a:bodyPr/>
                    <a:lstStyle/>
                    <a:p>
                      <a:r>
                        <a:rPr lang="en-US" sz="1900" dirty="0"/>
                        <a:t>Filipino infants 6-23 months meeting the Minimum Acceptable Diet (MAD)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a:solidFill>
                            <a:srgbClr val="096E43"/>
                          </a:solidFill>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a:solidFill>
                            <a:srgbClr val="FF0000"/>
                          </a:solidFill>
                        </a:rPr>
                        <a:t>13.4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dirty="0"/>
                        <a:t>ENNS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7523338"/>
                  </a:ext>
                </a:extLst>
              </a:tr>
              <a:tr h="503455">
                <a:tc>
                  <a:txBody>
                    <a:bodyPr/>
                    <a:lstStyle/>
                    <a:p>
                      <a:r>
                        <a:rPr lang="en-US" sz="1900" dirty="0"/>
                        <a:t>Vitamin A supplementation (6-59 mos.)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b="1" dirty="0">
                          <a:solidFill>
                            <a:srgbClr val="096E43"/>
                          </a:solidFill>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2400" b="1" dirty="0">
                          <a:solidFill>
                            <a:srgbClr val="FF0000"/>
                          </a:solidFill>
                        </a:rPr>
                        <a:t>54.9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b="1" dirty="0"/>
                        <a:t>FHSIS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83240402"/>
                  </a:ext>
                </a:extLst>
              </a:tr>
              <a:tr h="503455">
                <a:tc>
                  <a:txBody>
                    <a:bodyPr/>
                    <a:lstStyle/>
                    <a:p>
                      <a:r>
                        <a:rPr lang="en-US" sz="1900" dirty="0"/>
                        <a:t>Micronutrient Powder supplementation (6-23 mos.)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a:solidFill>
                            <a:srgbClr val="096E43"/>
                          </a:solidFill>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a:solidFill>
                            <a:srgbClr val="FF0000"/>
                          </a:solidFill>
                        </a:rPr>
                        <a:t>31.3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dirty="0"/>
                        <a:t>FHSIS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63793792"/>
                  </a:ext>
                </a:extLst>
              </a:tr>
            </a:tbl>
          </a:graphicData>
        </a:graphic>
      </p:graphicFrame>
      <p:pic>
        <p:nvPicPr>
          <p:cNvPr id="7" name="Picture 6" descr="A close up of a logo&#10;&#10;Description generated with very high confidence">
            <a:extLst>
              <a:ext uri="{FF2B5EF4-FFF2-40B4-BE49-F238E27FC236}">
                <a16:creationId xmlns:a16="http://schemas.microsoft.com/office/drawing/2014/main" id="{E696F189-6638-4ED1-9027-97D270E000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924" r="6064" b="12932"/>
          <a:stretch/>
        </p:blipFill>
        <p:spPr>
          <a:xfrm>
            <a:off x="2707162" y="1041774"/>
            <a:ext cx="694143" cy="671440"/>
          </a:xfrm>
          <a:prstGeom prst="rect">
            <a:avLst/>
          </a:prstGeom>
        </p:spPr>
      </p:pic>
      <p:pic>
        <p:nvPicPr>
          <p:cNvPr id="8" name="Picture 7" descr="A close up of a logo&#10;&#10;Description generated with very high confidence">
            <a:extLst>
              <a:ext uri="{FF2B5EF4-FFF2-40B4-BE49-F238E27FC236}">
                <a16:creationId xmlns:a16="http://schemas.microsoft.com/office/drawing/2014/main" id="{381C6481-0056-4702-B291-EC4AE1D23C0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073" r="18635" b="12552"/>
          <a:stretch/>
        </p:blipFill>
        <p:spPr>
          <a:xfrm>
            <a:off x="5037903" y="1063748"/>
            <a:ext cx="485965" cy="671441"/>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C8334394-251F-477B-9103-BBBF5679AF1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034" t="-1956" r="5034" b="13244"/>
          <a:stretch/>
        </p:blipFill>
        <p:spPr>
          <a:xfrm>
            <a:off x="6005292" y="1096215"/>
            <a:ext cx="617365" cy="608983"/>
          </a:xfrm>
          <a:prstGeom prst="rect">
            <a:avLst/>
          </a:prstGeom>
        </p:spPr>
      </p:pic>
      <p:grpSp>
        <p:nvGrpSpPr>
          <p:cNvPr id="10" name="Group 9">
            <a:extLst>
              <a:ext uri="{FF2B5EF4-FFF2-40B4-BE49-F238E27FC236}">
                <a16:creationId xmlns:a16="http://schemas.microsoft.com/office/drawing/2014/main" id="{4151AFAB-937B-46F5-89AB-B6BE6A10CD19}"/>
              </a:ext>
            </a:extLst>
          </p:cNvPr>
          <p:cNvGrpSpPr/>
          <p:nvPr/>
        </p:nvGrpSpPr>
        <p:grpSpPr>
          <a:xfrm>
            <a:off x="7119979" y="957975"/>
            <a:ext cx="694143" cy="787138"/>
            <a:chOff x="6517638" y="3393121"/>
            <a:chExt cx="1456253" cy="1583965"/>
          </a:xfrm>
        </p:grpSpPr>
        <p:pic>
          <p:nvPicPr>
            <p:cNvPr id="11" name="Picture 10" descr="A close up of a logo&#10;&#10;Description generated with very high confidence">
              <a:extLst>
                <a:ext uri="{FF2B5EF4-FFF2-40B4-BE49-F238E27FC236}">
                  <a16:creationId xmlns:a16="http://schemas.microsoft.com/office/drawing/2014/main" id="{C3C4E83F-5ED6-4BBF-A2EF-892ACB5ECB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0169" t="1769" r="11600" b="15158"/>
            <a:stretch/>
          </p:blipFill>
          <p:spPr>
            <a:xfrm rot="1603381">
              <a:off x="6926406" y="3393121"/>
              <a:ext cx="1047485" cy="1112297"/>
            </a:xfrm>
            <a:prstGeom prst="rect">
              <a:avLst/>
            </a:prstGeom>
          </p:spPr>
        </p:pic>
        <p:pic>
          <p:nvPicPr>
            <p:cNvPr id="12" name="Picture 11" descr="A close up of a logo&#10;&#10;Description generated with very high confidence">
              <a:extLst>
                <a:ext uri="{FF2B5EF4-FFF2-40B4-BE49-F238E27FC236}">
                  <a16:creationId xmlns:a16="http://schemas.microsoft.com/office/drawing/2014/main" id="{168F3A2B-FD34-4ED3-8333-E478B2E4D5A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911" t="1040" r="13509" b="14205"/>
            <a:stretch/>
          </p:blipFill>
          <p:spPr>
            <a:xfrm flipH="1">
              <a:off x="6517638" y="4016098"/>
              <a:ext cx="822960" cy="960988"/>
            </a:xfrm>
            <a:prstGeom prst="rect">
              <a:avLst/>
            </a:prstGeom>
          </p:spPr>
        </p:pic>
      </p:grpSp>
      <p:pic>
        <p:nvPicPr>
          <p:cNvPr id="13" name="Picture 12" descr="A close up of a logo&#10;&#10;Description generated with very high confidence">
            <a:extLst>
              <a:ext uri="{FF2B5EF4-FFF2-40B4-BE49-F238E27FC236}">
                <a16:creationId xmlns:a16="http://schemas.microsoft.com/office/drawing/2014/main" id="{E1B0D04E-C834-4D5E-9C1E-B2C1450DF44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8222" r="4489" b="12889"/>
          <a:stretch/>
        </p:blipFill>
        <p:spPr>
          <a:xfrm>
            <a:off x="1378652" y="1053103"/>
            <a:ext cx="694144" cy="692730"/>
          </a:xfrm>
          <a:prstGeom prst="rect">
            <a:avLst/>
          </a:prstGeom>
        </p:spPr>
      </p:pic>
      <p:sp>
        <p:nvSpPr>
          <p:cNvPr id="14" name="Title 1">
            <a:extLst>
              <a:ext uri="{FF2B5EF4-FFF2-40B4-BE49-F238E27FC236}">
                <a16:creationId xmlns:a16="http://schemas.microsoft.com/office/drawing/2014/main" id="{5FC2239A-1D54-4C69-9972-95A2D12ECC3C}"/>
              </a:ext>
            </a:extLst>
          </p:cNvPr>
          <p:cNvSpPr txBox="1">
            <a:spLocks/>
          </p:cNvSpPr>
          <p:nvPr/>
        </p:nvSpPr>
        <p:spPr>
          <a:xfrm>
            <a:off x="613937" y="126919"/>
            <a:ext cx="7910264" cy="85331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6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STATUS OF THE CRITICAL INTERVENTIONS IN THE FIRST 1000 DAYS IN THE PHILIPPINES</a:t>
            </a:r>
          </a:p>
        </p:txBody>
      </p:sp>
      <p:grpSp>
        <p:nvGrpSpPr>
          <p:cNvPr id="16" name="Group 15">
            <a:extLst>
              <a:ext uri="{FF2B5EF4-FFF2-40B4-BE49-F238E27FC236}">
                <a16:creationId xmlns:a16="http://schemas.microsoft.com/office/drawing/2014/main" id="{87A79DBC-1283-4633-9F37-19B11126E300}"/>
              </a:ext>
            </a:extLst>
          </p:cNvPr>
          <p:cNvGrpSpPr/>
          <p:nvPr/>
        </p:nvGrpSpPr>
        <p:grpSpPr>
          <a:xfrm>
            <a:off x="3941094" y="1049314"/>
            <a:ext cx="585082" cy="718233"/>
            <a:chOff x="6632825" y="1526418"/>
            <a:chExt cx="1162035" cy="1573376"/>
          </a:xfrm>
        </p:grpSpPr>
        <p:pic>
          <p:nvPicPr>
            <p:cNvPr id="17" name="Picture 16" descr="A close up of a logo&#10;&#10;Description generated with very high confidence">
              <a:extLst>
                <a:ext uri="{FF2B5EF4-FFF2-40B4-BE49-F238E27FC236}">
                  <a16:creationId xmlns:a16="http://schemas.microsoft.com/office/drawing/2014/main" id="{7F898D9C-3F8B-4B30-BC3F-A30583C9325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9423" r="16592" b="12889"/>
            <a:stretch/>
          </p:blipFill>
          <p:spPr>
            <a:xfrm>
              <a:off x="6802387" y="1526418"/>
              <a:ext cx="853390" cy="1161812"/>
            </a:xfrm>
            <a:prstGeom prst="rect">
              <a:avLst/>
            </a:prstGeom>
          </p:spPr>
        </p:pic>
        <p:pic>
          <p:nvPicPr>
            <p:cNvPr id="18" name="Picture 17" descr="A close up of a logo&#10;&#10;Description generated with very high confidence">
              <a:extLst>
                <a:ext uri="{FF2B5EF4-FFF2-40B4-BE49-F238E27FC236}">
                  <a16:creationId xmlns:a16="http://schemas.microsoft.com/office/drawing/2014/main" id="{DC95088F-4360-4C7C-8E9B-2E19BD44820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9439" t="14889" r="10028" b="30176"/>
            <a:stretch/>
          </p:blipFill>
          <p:spPr>
            <a:xfrm>
              <a:off x="6632825" y="2307147"/>
              <a:ext cx="1162035" cy="792647"/>
            </a:xfrm>
            <a:prstGeom prst="rect">
              <a:avLst/>
            </a:prstGeom>
          </p:spPr>
        </p:pic>
      </p:grpSp>
    </p:spTree>
    <p:extLst>
      <p:ext uri="{BB962C8B-B14F-4D97-AF65-F5344CB8AC3E}">
        <p14:creationId xmlns:p14="http://schemas.microsoft.com/office/powerpoint/2010/main" val="793896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2FA0D9-A344-4BE4-8B84-B22DA2DDDCDB}"/>
              </a:ext>
            </a:extLst>
          </p:cNvPr>
          <p:cNvSpPr>
            <a:spLocks noGrp="1"/>
          </p:cNvSpPr>
          <p:nvPr>
            <p:ph idx="1"/>
          </p:nvPr>
        </p:nvSpPr>
        <p:spPr>
          <a:xfrm>
            <a:off x="613937" y="980233"/>
            <a:ext cx="7886700" cy="5606421"/>
          </a:xfrm>
        </p:spPr>
        <p:txBody>
          <a:bodyPr>
            <a:normAutofit fontScale="92500" lnSpcReduction="10000"/>
          </a:bodyPr>
          <a:lstStyle/>
          <a:p>
            <a:r>
              <a:rPr lang="en-US" dirty="0"/>
              <a:t>Philippines is lagging in the league of countries with positive nutrition outcomes</a:t>
            </a:r>
          </a:p>
          <a:p>
            <a:r>
              <a:rPr lang="en-US" dirty="0"/>
              <a:t>Six critical interventions exist in local governments. At least three of these are budgeted and supported by the DOH</a:t>
            </a:r>
          </a:p>
          <a:p>
            <a:r>
              <a:rPr lang="en-US" dirty="0"/>
              <a:t>Returns to investment in programs in malnutrition are the highest across thousands of different programs (Copenhagen Consensus)</a:t>
            </a:r>
          </a:p>
          <a:p>
            <a:r>
              <a:rPr lang="en-US" dirty="0"/>
              <a:t>The cost of undernutrition to the Philippine economy is </a:t>
            </a:r>
            <a:r>
              <a:rPr lang="en-US" b="1" dirty="0"/>
              <a:t>4.5 Billion Dollars</a:t>
            </a:r>
          </a:p>
          <a:p>
            <a:r>
              <a:rPr lang="en-US" dirty="0"/>
              <a:t>There is serious negative impact of stunting to health, mortality, learning abilities, income, and intergenerational health</a:t>
            </a:r>
          </a:p>
          <a:p>
            <a:r>
              <a:rPr lang="en-US" dirty="0"/>
              <a:t>We have successful models on stunting reduction around the world and in our country  </a:t>
            </a:r>
          </a:p>
        </p:txBody>
      </p:sp>
      <p:sp>
        <p:nvSpPr>
          <p:cNvPr id="4" name="Rectangle 3">
            <a:extLst>
              <a:ext uri="{FF2B5EF4-FFF2-40B4-BE49-F238E27FC236}">
                <a16:creationId xmlns:a16="http://schemas.microsoft.com/office/drawing/2014/main" id="{F6F89180-35D9-4346-A4CD-6310A428D236}"/>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2E3C509-625D-4892-ADE5-E92967C09A44}"/>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E8C3EE8B-D6ED-4217-BE00-710F74B05605}"/>
              </a:ext>
            </a:extLst>
          </p:cNvPr>
          <p:cNvSpPr txBox="1">
            <a:spLocks/>
          </p:cNvSpPr>
          <p:nvPr/>
        </p:nvSpPr>
        <p:spPr>
          <a:xfrm>
            <a:off x="-14713" y="196718"/>
            <a:ext cx="9144000" cy="85331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PH" sz="2800" b="1" spc="-150" dirty="0">
                <a:solidFill>
                  <a:srgbClr val="096E43"/>
                </a:solidFill>
                <a:latin typeface="Tahoma" panose="020B0604030504040204" pitchFamily="34" charset="0"/>
                <a:ea typeface="Tahoma" panose="020B0604030504040204" pitchFamily="34" charset="0"/>
                <a:cs typeface="Tahoma" panose="020B0604030504040204" pitchFamily="34" charset="0"/>
              </a:rPr>
              <a:t>WHAT EXPLAINS THIS LOW COVERAGE?</a:t>
            </a:r>
            <a:endParaRPr kumimoji="0" lang="en-PH" sz="28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56056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39151" y="258712"/>
            <a:ext cx="9616440" cy="559770"/>
          </a:xfrm>
          <a:prstGeom prst="rect">
            <a:avLst/>
          </a:prstGeom>
        </p:spPr>
        <p:txBody>
          <a:bodyPr vert="horz" lIns="91440" tIns="45720" rIns="91440" bIns="45720" rtlCol="0" anchor="ctr">
            <a:noAutofit/>
          </a:bodyPr>
          <a:lstStyle/>
          <a:p>
            <a:pPr lvl="0" algn="ctr">
              <a:spcBef>
                <a:spcPct val="0"/>
              </a:spcBef>
              <a:defRPr/>
            </a:pPr>
            <a:r>
              <a:rPr lang="en-PH" sz="2800" b="1" spc="-150" dirty="0">
                <a:solidFill>
                  <a:srgbClr val="096E43"/>
                </a:solidFill>
                <a:latin typeface="Tahoma" panose="020B0604030504040204" pitchFamily="34" charset="0"/>
                <a:ea typeface="Tahoma" panose="020B0604030504040204" pitchFamily="34" charset="0"/>
                <a:cs typeface="Tahoma" panose="020B0604030504040204" pitchFamily="34" charset="0"/>
              </a:rPr>
              <a:t>SUCCESS STORIES IN </a:t>
            </a:r>
            <a:r>
              <a:rPr kumimoji="0" lang="en-PH" sz="28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STUNTING REDUCTION</a:t>
            </a:r>
          </a:p>
        </p:txBody>
      </p:sp>
      <p:sp>
        <p:nvSpPr>
          <p:cNvPr id="51" name="Rectangle 50">
            <a:extLst>
              <a:ext uri="{FF2B5EF4-FFF2-40B4-BE49-F238E27FC236}">
                <a16:creationId xmlns:a16="http://schemas.microsoft.com/office/drawing/2014/main" id="{1455DD99-BD99-4C54-AF62-2E117F336D4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7317766E-50C1-4095-B80F-05EBA030A2F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2">
            <a:extLst>
              <a:ext uri="{FF2B5EF4-FFF2-40B4-BE49-F238E27FC236}">
                <a16:creationId xmlns:a16="http://schemas.microsoft.com/office/drawing/2014/main" id="{840F1FE2-C76C-46D1-8795-FEA7B6461B97}"/>
              </a:ext>
            </a:extLst>
          </p:cNvPr>
          <p:cNvSpPr txBox="1">
            <a:spLocks/>
          </p:cNvSpPr>
          <p:nvPr/>
        </p:nvSpPr>
        <p:spPr>
          <a:xfrm>
            <a:off x="293798" y="817425"/>
            <a:ext cx="19050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4400" b="1" i="0" u="none" strike="noStrike" kern="12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Peru</a:t>
            </a:r>
            <a:endParaRPr kumimoji="0" lang="en-PH" sz="3600" b="1" i="0" u="none" strike="noStrike" kern="12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5" name="Content Placeholder 2">
            <a:extLst>
              <a:ext uri="{FF2B5EF4-FFF2-40B4-BE49-F238E27FC236}">
                <a16:creationId xmlns:a16="http://schemas.microsoft.com/office/drawing/2014/main" id="{923DC943-201D-468B-A843-E85F74E571F8}"/>
              </a:ext>
            </a:extLst>
          </p:cNvPr>
          <p:cNvSpPr txBox="1">
            <a:spLocks/>
          </p:cNvSpPr>
          <p:nvPr/>
        </p:nvSpPr>
        <p:spPr>
          <a:xfrm>
            <a:off x="4403900" y="806988"/>
            <a:ext cx="28956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13%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2016)</a:t>
            </a:r>
          </a:p>
        </p:txBody>
      </p:sp>
      <p:sp>
        <p:nvSpPr>
          <p:cNvPr id="36" name="Content Placeholder 2">
            <a:extLst>
              <a:ext uri="{FF2B5EF4-FFF2-40B4-BE49-F238E27FC236}">
                <a16:creationId xmlns:a16="http://schemas.microsoft.com/office/drawing/2014/main" id="{42F95CA9-8C33-4045-B12A-0D18E1688E79}"/>
              </a:ext>
            </a:extLst>
          </p:cNvPr>
          <p:cNvSpPr txBox="1">
            <a:spLocks/>
          </p:cNvSpPr>
          <p:nvPr/>
        </p:nvSpPr>
        <p:spPr>
          <a:xfrm>
            <a:off x="1822591" y="802814"/>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28%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2008)</a:t>
            </a:r>
          </a:p>
        </p:txBody>
      </p:sp>
      <p:sp>
        <p:nvSpPr>
          <p:cNvPr id="40" name="Arrow: Striped Right 39">
            <a:extLst>
              <a:ext uri="{FF2B5EF4-FFF2-40B4-BE49-F238E27FC236}">
                <a16:creationId xmlns:a16="http://schemas.microsoft.com/office/drawing/2014/main" id="{034C7089-6A28-4D50-847F-408837AF8A68}"/>
              </a:ext>
            </a:extLst>
          </p:cNvPr>
          <p:cNvSpPr/>
          <p:nvPr/>
        </p:nvSpPr>
        <p:spPr>
          <a:xfrm rot="5400000">
            <a:off x="2754216" y="2284369"/>
            <a:ext cx="3721444" cy="834712"/>
          </a:xfrm>
          <a:prstGeom prst="stripedRightArrow">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descr="A picture containing aircraft, balloon, transport&#10;&#10;Description generated with very high confidence">
            <a:extLst>
              <a:ext uri="{FF2B5EF4-FFF2-40B4-BE49-F238E27FC236}">
                <a16:creationId xmlns:a16="http://schemas.microsoft.com/office/drawing/2014/main" id="{DA654879-BC02-4901-9DA5-51943A362B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70807" y="1645118"/>
            <a:ext cx="2263015" cy="2265533"/>
          </a:xfrm>
          <a:prstGeom prst="rect">
            <a:avLst/>
          </a:prstGeom>
          <a:ln>
            <a:noFill/>
          </a:ln>
          <a:effectLst>
            <a:outerShdw blurRad="292100" dist="139700" dir="2700000" algn="tl" rotWithShape="0">
              <a:srgbClr val="333333">
                <a:alpha val="65000"/>
              </a:srgbClr>
            </a:outerShdw>
          </a:effectLst>
        </p:spPr>
      </p:pic>
      <p:sp>
        <p:nvSpPr>
          <p:cNvPr id="42" name="Content Placeholder 2">
            <a:extLst>
              <a:ext uri="{FF2B5EF4-FFF2-40B4-BE49-F238E27FC236}">
                <a16:creationId xmlns:a16="http://schemas.microsoft.com/office/drawing/2014/main" id="{4CB4724F-E4A3-4361-8BC1-6520882E7373}"/>
              </a:ext>
            </a:extLst>
          </p:cNvPr>
          <p:cNvSpPr txBox="1">
            <a:spLocks/>
          </p:cNvSpPr>
          <p:nvPr/>
        </p:nvSpPr>
        <p:spPr>
          <a:xfrm>
            <a:off x="34080" y="1737461"/>
            <a:ext cx="2340196"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3600" b="1" i="0" u="none" strike="noStrike" kern="1200" cap="none" spc="0" normalizeH="0" baseline="0" noProof="0" dirty="0">
                <a:ln>
                  <a:noFill/>
                </a:ln>
                <a:solidFill>
                  <a:srgbClr val="44546A"/>
                </a:solidFill>
                <a:effectLst/>
                <a:uLnTx/>
                <a:uFillTx/>
                <a:latin typeface="Tahoma" panose="020B0604030504040204" pitchFamily="34" charset="0"/>
                <a:ea typeface="Tahoma" panose="020B0604030504040204" pitchFamily="34" charset="0"/>
                <a:cs typeface="Tahoma" panose="020B0604030504040204" pitchFamily="34" charset="0"/>
              </a:rPr>
              <a:t>Mongolia</a:t>
            </a:r>
          </a:p>
        </p:txBody>
      </p:sp>
      <p:sp>
        <p:nvSpPr>
          <p:cNvPr id="43" name="Content Placeholder 2">
            <a:extLst>
              <a:ext uri="{FF2B5EF4-FFF2-40B4-BE49-F238E27FC236}">
                <a16:creationId xmlns:a16="http://schemas.microsoft.com/office/drawing/2014/main" id="{9568CE09-C267-402F-B8EA-46FCB693CCDF}"/>
              </a:ext>
            </a:extLst>
          </p:cNvPr>
          <p:cNvSpPr txBox="1">
            <a:spLocks/>
          </p:cNvSpPr>
          <p:nvPr/>
        </p:nvSpPr>
        <p:spPr>
          <a:xfrm>
            <a:off x="-42120" y="2777885"/>
            <a:ext cx="2492596"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3600" b="1" i="0" u="none" strike="noStrike" kern="1200" cap="none" spc="0" normalizeH="0" baseline="0" noProof="0" dirty="0">
                <a:ln>
                  <a:noFill/>
                </a:ln>
                <a:solidFill>
                  <a:srgbClr val="44546A"/>
                </a:solidFill>
                <a:effectLst/>
                <a:uLnTx/>
                <a:uFillTx/>
                <a:latin typeface="Tahoma" panose="020B0604030504040204" pitchFamily="34" charset="0"/>
                <a:ea typeface="Tahoma" panose="020B0604030504040204" pitchFamily="34" charset="0"/>
                <a:cs typeface="Tahoma" panose="020B0604030504040204" pitchFamily="34" charset="0"/>
              </a:rPr>
              <a:t>Tajikistan	</a:t>
            </a:r>
          </a:p>
        </p:txBody>
      </p:sp>
      <p:sp>
        <p:nvSpPr>
          <p:cNvPr id="44" name="Content Placeholder 2">
            <a:extLst>
              <a:ext uri="{FF2B5EF4-FFF2-40B4-BE49-F238E27FC236}">
                <a16:creationId xmlns:a16="http://schemas.microsoft.com/office/drawing/2014/main" id="{3592489D-0178-4DFF-BFFB-66C6EC6E37F0}"/>
              </a:ext>
            </a:extLst>
          </p:cNvPr>
          <p:cNvSpPr txBox="1">
            <a:spLocks/>
          </p:cNvSpPr>
          <p:nvPr/>
        </p:nvSpPr>
        <p:spPr>
          <a:xfrm>
            <a:off x="1822591" y="1770226"/>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29.8%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2000)</a:t>
            </a:r>
          </a:p>
        </p:txBody>
      </p:sp>
      <p:sp>
        <p:nvSpPr>
          <p:cNvPr id="45" name="Content Placeholder 2">
            <a:extLst>
              <a:ext uri="{FF2B5EF4-FFF2-40B4-BE49-F238E27FC236}">
                <a16:creationId xmlns:a16="http://schemas.microsoft.com/office/drawing/2014/main" id="{37DF638D-4BA5-466E-9B88-71349FDAC79D}"/>
              </a:ext>
            </a:extLst>
          </p:cNvPr>
          <p:cNvSpPr txBox="1">
            <a:spLocks/>
          </p:cNvSpPr>
          <p:nvPr/>
        </p:nvSpPr>
        <p:spPr>
          <a:xfrm>
            <a:off x="4373060" y="1732387"/>
            <a:ext cx="2971800" cy="99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7.3%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2016)</a:t>
            </a:r>
          </a:p>
        </p:txBody>
      </p:sp>
      <p:sp>
        <p:nvSpPr>
          <p:cNvPr id="46" name="Content Placeholder 2">
            <a:extLst>
              <a:ext uri="{FF2B5EF4-FFF2-40B4-BE49-F238E27FC236}">
                <a16:creationId xmlns:a16="http://schemas.microsoft.com/office/drawing/2014/main" id="{043AAD01-CC24-458B-8FEB-8F990C8C16DA}"/>
              </a:ext>
            </a:extLst>
          </p:cNvPr>
          <p:cNvSpPr txBox="1">
            <a:spLocks/>
          </p:cNvSpPr>
          <p:nvPr/>
        </p:nvSpPr>
        <p:spPr>
          <a:xfrm>
            <a:off x="1822591" y="2758639"/>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42.1%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2000)</a:t>
            </a:r>
          </a:p>
        </p:txBody>
      </p:sp>
      <p:sp>
        <p:nvSpPr>
          <p:cNvPr id="47" name="Content Placeholder 2">
            <a:extLst>
              <a:ext uri="{FF2B5EF4-FFF2-40B4-BE49-F238E27FC236}">
                <a16:creationId xmlns:a16="http://schemas.microsoft.com/office/drawing/2014/main" id="{8F57F5D2-9E35-41E0-BF01-D354F77ECEDD}"/>
              </a:ext>
            </a:extLst>
          </p:cNvPr>
          <p:cNvSpPr txBox="1">
            <a:spLocks/>
          </p:cNvSpPr>
          <p:nvPr/>
        </p:nvSpPr>
        <p:spPr>
          <a:xfrm>
            <a:off x="4349609" y="2817592"/>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17.5%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2017)</a:t>
            </a:r>
          </a:p>
        </p:txBody>
      </p:sp>
      <p:sp>
        <p:nvSpPr>
          <p:cNvPr id="49" name="Content Placeholder 2">
            <a:extLst>
              <a:ext uri="{FF2B5EF4-FFF2-40B4-BE49-F238E27FC236}">
                <a16:creationId xmlns:a16="http://schemas.microsoft.com/office/drawing/2014/main" id="{CDD25A5F-ECCE-42FF-A3CE-45E8C8D9236B}"/>
              </a:ext>
            </a:extLst>
          </p:cNvPr>
          <p:cNvSpPr txBox="1">
            <a:spLocks/>
          </p:cNvSpPr>
          <p:nvPr/>
        </p:nvSpPr>
        <p:spPr>
          <a:xfrm>
            <a:off x="110178" y="3811550"/>
            <a:ext cx="2492596" cy="6285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3600" b="1" i="0" u="none" strike="noStrike" kern="1200" cap="none" spc="0" normalizeH="0" baseline="0" noProof="0" dirty="0">
                <a:ln>
                  <a:noFill/>
                </a:ln>
                <a:solidFill>
                  <a:srgbClr val="44546A"/>
                </a:solidFill>
                <a:effectLst/>
                <a:uLnTx/>
                <a:uFillTx/>
                <a:latin typeface="Tahoma" panose="020B0604030504040204" pitchFamily="34" charset="0"/>
                <a:ea typeface="Tahoma" panose="020B0604030504040204" pitchFamily="34" charset="0"/>
                <a:cs typeface="Tahoma" panose="020B0604030504040204" pitchFamily="34" charset="0"/>
              </a:rPr>
              <a:t>Senegal	</a:t>
            </a:r>
          </a:p>
        </p:txBody>
      </p:sp>
      <p:sp>
        <p:nvSpPr>
          <p:cNvPr id="50" name="Content Placeholder 2">
            <a:extLst>
              <a:ext uri="{FF2B5EF4-FFF2-40B4-BE49-F238E27FC236}">
                <a16:creationId xmlns:a16="http://schemas.microsoft.com/office/drawing/2014/main" id="{4277D851-A981-4233-A25F-227BB720EA59}"/>
              </a:ext>
            </a:extLst>
          </p:cNvPr>
          <p:cNvSpPr txBox="1">
            <a:spLocks/>
          </p:cNvSpPr>
          <p:nvPr/>
        </p:nvSpPr>
        <p:spPr>
          <a:xfrm>
            <a:off x="1719152" y="3754800"/>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33%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1993)</a:t>
            </a:r>
          </a:p>
        </p:txBody>
      </p:sp>
      <p:sp>
        <p:nvSpPr>
          <p:cNvPr id="53" name="Content Placeholder 2">
            <a:extLst>
              <a:ext uri="{FF2B5EF4-FFF2-40B4-BE49-F238E27FC236}">
                <a16:creationId xmlns:a16="http://schemas.microsoft.com/office/drawing/2014/main" id="{FE3AC8EC-4FF9-4904-810E-5C5239E428BD}"/>
              </a:ext>
            </a:extLst>
          </p:cNvPr>
          <p:cNvSpPr txBox="1">
            <a:spLocks/>
          </p:cNvSpPr>
          <p:nvPr/>
        </p:nvSpPr>
        <p:spPr>
          <a:xfrm>
            <a:off x="4403900" y="3806842"/>
            <a:ext cx="2971800" cy="807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19%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(Year 2014)</a:t>
            </a:r>
          </a:p>
        </p:txBody>
      </p:sp>
      <p:sp>
        <p:nvSpPr>
          <p:cNvPr id="19" name="Content Placeholder 3">
            <a:extLst>
              <a:ext uri="{FF2B5EF4-FFF2-40B4-BE49-F238E27FC236}">
                <a16:creationId xmlns:a16="http://schemas.microsoft.com/office/drawing/2014/main" id="{98330C3E-07C0-495C-9C7C-9D33E0E89AC5}"/>
              </a:ext>
            </a:extLst>
          </p:cNvPr>
          <p:cNvSpPr>
            <a:spLocks noGrp="1"/>
          </p:cNvSpPr>
          <p:nvPr>
            <p:ph idx="1"/>
          </p:nvPr>
        </p:nvSpPr>
        <p:spPr>
          <a:xfrm>
            <a:off x="293798" y="4668759"/>
            <a:ext cx="9149862" cy="1914544"/>
          </a:xfrm>
        </p:spPr>
        <p:txBody>
          <a:bodyPr>
            <a:normAutofit fontScale="92500" lnSpcReduction="10000"/>
          </a:bodyPr>
          <a:lstStyle/>
          <a:p>
            <a:pPr marL="0" indent="0">
              <a:lnSpc>
                <a:spcPct val="100000"/>
              </a:lnSpc>
              <a:buNone/>
            </a:pPr>
            <a:r>
              <a:rPr lang="en-PH" sz="2200" b="1" dirty="0">
                <a:solidFill>
                  <a:srgbClr val="44546A"/>
                </a:solidFill>
                <a:latin typeface="Tahoma" panose="020B0604030504040204" pitchFamily="34" charset="0"/>
                <a:ea typeface="Tahoma" panose="020B0604030504040204" pitchFamily="34" charset="0"/>
                <a:cs typeface="Tahoma" panose="020B0604030504040204" pitchFamily="34" charset="0"/>
              </a:rPr>
              <a:t>What did </a:t>
            </a:r>
            <a:r>
              <a:rPr lang="en-PH" sz="2200" b="1" dirty="0">
                <a:solidFill>
                  <a:srgbClr val="C00000"/>
                </a:solidFill>
                <a:latin typeface="Tahoma" panose="020B0604030504040204" pitchFamily="34" charset="0"/>
                <a:ea typeface="Tahoma" panose="020B0604030504040204" pitchFamily="34" charset="0"/>
                <a:cs typeface="Tahoma" panose="020B0604030504040204" pitchFamily="34" charset="0"/>
              </a:rPr>
              <a:t>Peru</a:t>
            </a:r>
            <a:r>
              <a:rPr lang="en-PH" sz="2200" b="1" dirty="0">
                <a:solidFill>
                  <a:srgbClr val="44546A"/>
                </a:solidFill>
                <a:latin typeface="Tahoma" panose="020B0604030504040204" pitchFamily="34" charset="0"/>
                <a:ea typeface="Tahoma" panose="020B0604030504040204" pitchFamily="34" charset="0"/>
                <a:cs typeface="Tahoma" panose="020B0604030504040204" pitchFamily="34" charset="0"/>
              </a:rPr>
              <a:t> do?</a:t>
            </a:r>
          </a:p>
          <a:p>
            <a:pPr marL="342900" indent="-342900">
              <a:lnSpc>
                <a:spcPct val="100000"/>
              </a:lnSpc>
              <a:buAutoNum type="arabicParenBoth"/>
            </a:pPr>
            <a:r>
              <a:rPr lang="en-US" sz="1800" dirty="0">
                <a:latin typeface="Tahoma" panose="020B0604030504040204" pitchFamily="34" charset="0"/>
                <a:ea typeface="Tahoma" panose="020B0604030504040204" pitchFamily="34" charset="0"/>
                <a:cs typeface="Tahoma" panose="020B0604030504040204" pitchFamily="34" charset="0"/>
              </a:rPr>
              <a:t>Rallied </a:t>
            </a:r>
            <a:r>
              <a:rPr lang="en-US" sz="2400" b="1" dirty="0">
                <a:solidFill>
                  <a:srgbClr val="096E43"/>
                </a:solidFill>
                <a:latin typeface="Tahoma" panose="020B0604030504040204" pitchFamily="34" charset="0"/>
                <a:ea typeface="Tahoma" panose="020B0604030504040204" pitchFamily="34" charset="0"/>
                <a:cs typeface="Tahoma" panose="020B0604030504040204" pitchFamily="34" charset="0"/>
              </a:rPr>
              <a:t>strong political commitment </a:t>
            </a:r>
            <a:r>
              <a:rPr lang="en-US" sz="1800" dirty="0">
                <a:latin typeface="Tahoma" panose="020B0604030504040204" pitchFamily="34" charset="0"/>
                <a:ea typeface="Tahoma" panose="020B0604030504040204" pitchFamily="34" charset="0"/>
                <a:cs typeface="Tahoma" panose="020B0604030504040204" pitchFamily="34" charset="0"/>
              </a:rPr>
              <a:t>and a clear direction expressed in measurable, time-bound goals</a:t>
            </a:r>
          </a:p>
          <a:p>
            <a:pPr marL="342900" indent="-342900">
              <a:lnSpc>
                <a:spcPct val="100000"/>
              </a:lnSpc>
              <a:buAutoNum type="arabicParenBoth"/>
            </a:pPr>
            <a:r>
              <a:rPr lang="en-US" sz="1800" dirty="0">
                <a:latin typeface="Tahoma" panose="020B0604030504040204" pitchFamily="34" charset="0"/>
                <a:ea typeface="Tahoma" panose="020B0604030504040204" pitchFamily="34" charset="0"/>
                <a:cs typeface="Tahoma" panose="020B0604030504040204" pitchFamily="34" charset="0"/>
              </a:rPr>
              <a:t>Improved </a:t>
            </a:r>
            <a:r>
              <a:rPr lang="en-US" sz="2400" b="1" dirty="0">
                <a:solidFill>
                  <a:srgbClr val="096E43"/>
                </a:solidFill>
                <a:latin typeface="Tahoma" panose="020B0604030504040204" pitchFamily="34" charset="0"/>
                <a:ea typeface="Tahoma" panose="020B0604030504040204" pitchFamily="34" charset="0"/>
                <a:cs typeface="Tahoma" panose="020B0604030504040204" pitchFamily="34" charset="0"/>
              </a:rPr>
              <a:t>quality and coverage</a:t>
            </a:r>
            <a:r>
              <a:rPr lang="en-US" sz="2400" dirty="0">
                <a:solidFill>
                  <a:srgbClr val="096E43"/>
                </a:solidFill>
                <a:latin typeface="Tahoma" panose="020B0604030504040204" pitchFamily="34" charset="0"/>
                <a:ea typeface="Tahoma" panose="020B0604030504040204" pitchFamily="34" charset="0"/>
                <a:cs typeface="Tahoma" panose="020B0604030504040204" pitchFamily="34" charset="0"/>
              </a:rPr>
              <a:t> </a:t>
            </a:r>
            <a:r>
              <a:rPr lang="en-US" sz="1800" dirty="0">
                <a:latin typeface="Tahoma" panose="020B0604030504040204" pitchFamily="34" charset="0"/>
                <a:ea typeface="Tahoma" panose="020B0604030504040204" pitchFamily="34" charset="0"/>
                <a:cs typeface="Tahoma" panose="020B0604030504040204" pitchFamily="34" charset="0"/>
              </a:rPr>
              <a:t>of nutrition services, especially in rural areas </a:t>
            </a:r>
          </a:p>
          <a:p>
            <a:pPr marL="342900" indent="-342900">
              <a:lnSpc>
                <a:spcPct val="100000"/>
              </a:lnSpc>
              <a:buAutoNum type="arabicParenBoth"/>
            </a:pPr>
            <a:r>
              <a:rPr lang="en-US" sz="1800" dirty="0">
                <a:latin typeface="Tahoma" panose="020B0604030504040204" pitchFamily="34" charset="0"/>
                <a:ea typeface="Tahoma" panose="020B0604030504040204" pitchFamily="34" charset="0"/>
                <a:cs typeface="Tahoma" panose="020B0604030504040204" pitchFamily="34" charset="0"/>
              </a:rPr>
              <a:t>Effective </a:t>
            </a:r>
            <a:r>
              <a:rPr lang="en-US" sz="2400" b="1" dirty="0">
                <a:solidFill>
                  <a:srgbClr val="096E43"/>
                </a:solidFill>
                <a:latin typeface="Tahoma" panose="020B0604030504040204" pitchFamily="34" charset="0"/>
                <a:ea typeface="Tahoma" panose="020B0604030504040204" pitchFamily="34" charset="0"/>
                <a:cs typeface="Tahoma" panose="020B0604030504040204" pitchFamily="34" charset="0"/>
              </a:rPr>
              <a:t>financing and targeting</a:t>
            </a:r>
            <a:r>
              <a:rPr lang="en-US" sz="2400" dirty="0">
                <a:solidFill>
                  <a:srgbClr val="096E43"/>
                </a:solidFill>
                <a:latin typeface="Tahoma" panose="020B0604030504040204" pitchFamily="34" charset="0"/>
                <a:ea typeface="Tahoma" panose="020B0604030504040204" pitchFamily="34" charset="0"/>
                <a:cs typeface="Tahoma" panose="020B0604030504040204" pitchFamily="34" charset="0"/>
              </a:rPr>
              <a:t> </a:t>
            </a:r>
            <a:r>
              <a:rPr lang="en-US" sz="1800" dirty="0">
                <a:latin typeface="Tahoma" panose="020B0604030504040204" pitchFamily="34" charset="0"/>
                <a:ea typeface="Tahoma" panose="020B0604030504040204" pitchFamily="34" charset="0"/>
                <a:cs typeface="Tahoma" panose="020B0604030504040204" pitchFamily="34" charset="0"/>
              </a:rPr>
              <a:t>for maximum results</a:t>
            </a:r>
          </a:p>
        </p:txBody>
      </p:sp>
    </p:spTree>
    <p:extLst>
      <p:ext uri="{BB962C8B-B14F-4D97-AF65-F5344CB8AC3E}">
        <p14:creationId xmlns:p14="http://schemas.microsoft.com/office/powerpoint/2010/main" val="2711387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520615" y="2174639"/>
            <a:ext cx="4100946" cy="1931437"/>
            <a:chOff x="239356" y="1656280"/>
            <a:chExt cx="3292460" cy="1372509"/>
          </a:xfrm>
        </p:grpSpPr>
        <p:sp>
          <p:nvSpPr>
            <p:cNvPr id="8" name="Title 1"/>
            <p:cNvSpPr txBox="1">
              <a:spLocks/>
            </p:cNvSpPr>
            <p:nvPr/>
          </p:nvSpPr>
          <p:spPr>
            <a:xfrm>
              <a:off x="239356" y="1656280"/>
              <a:ext cx="3292460" cy="56356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4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At least 4 prenatal visits</a:t>
              </a:r>
              <a:endParaRPr kumimoji="0" lang="en-PH" sz="32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4" name="Group 3"/>
            <p:cNvGrpSpPr/>
            <p:nvPr/>
          </p:nvGrpSpPr>
          <p:grpSpPr>
            <a:xfrm>
              <a:off x="239356" y="2004852"/>
              <a:ext cx="2934479" cy="1023937"/>
              <a:chOff x="239356" y="2004852"/>
              <a:chExt cx="2934479" cy="1023937"/>
            </a:xfrm>
          </p:grpSpPr>
          <p:pic>
            <p:nvPicPr>
              <p:cNvPr id="7" name="Picture 2" descr="D:\AL GORE PRESENTATION\slide 11A\2.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4445"/>
              <a:stretch/>
            </p:blipFill>
            <p:spPr bwMode="auto">
              <a:xfrm>
                <a:off x="1600200" y="2004852"/>
                <a:ext cx="1573635" cy="1023937"/>
              </a:xfrm>
              <a:prstGeom prst="rect">
                <a:avLst/>
              </a:prstGeom>
              <a:noFill/>
            </p:spPr>
          </p:pic>
          <p:sp>
            <p:nvSpPr>
              <p:cNvPr id="2" name="Rectangle 1"/>
              <p:cNvSpPr/>
              <p:nvPr/>
            </p:nvSpPr>
            <p:spPr>
              <a:xfrm>
                <a:off x="239356" y="2243167"/>
                <a:ext cx="1371480" cy="27143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FHSIS 2017</a:t>
                </a:r>
              </a:p>
            </p:txBody>
          </p:sp>
          <p:sp>
            <p:nvSpPr>
              <p:cNvPr id="22" name="Rectangle 21"/>
              <p:cNvSpPr/>
              <p:nvPr/>
            </p:nvSpPr>
            <p:spPr>
              <a:xfrm>
                <a:off x="239356" y="2581452"/>
                <a:ext cx="1371481" cy="420375"/>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Cohort 2018</a:t>
                </a:r>
              </a:p>
            </p:txBody>
          </p:sp>
        </p:grpSp>
      </p:grpSp>
      <p:grpSp>
        <p:nvGrpSpPr>
          <p:cNvPr id="37" name="Group 36"/>
          <p:cNvGrpSpPr/>
          <p:nvPr/>
        </p:nvGrpSpPr>
        <p:grpSpPr>
          <a:xfrm>
            <a:off x="5164041" y="4324003"/>
            <a:ext cx="3611575" cy="1664040"/>
            <a:chOff x="612736" y="4941572"/>
            <a:chExt cx="2213916" cy="1411084"/>
          </a:xfrm>
        </p:grpSpPr>
        <p:sp>
          <p:nvSpPr>
            <p:cNvPr id="12" name="Title 1"/>
            <p:cNvSpPr txBox="1">
              <a:spLocks/>
            </p:cNvSpPr>
            <p:nvPr/>
          </p:nvSpPr>
          <p:spPr>
            <a:xfrm>
              <a:off x="658891" y="4941572"/>
              <a:ext cx="2167761" cy="437802"/>
            </a:xfrm>
            <a:prstGeom prst="rect">
              <a:avLst/>
            </a:prstGeom>
          </p:spPr>
          <p:txBody>
            <a:bodyPr vert="horz" lIns="91440" tIns="45720" rIns="91440" bIns="45720" rtlCol="0" anchor="ctr">
              <a:noAutofit/>
            </a:bodyPr>
            <a:lstStyle/>
            <a:p>
              <a:pPr algn="ctr"/>
              <a:r>
                <a:rPr lang="en-PH" sz="2400" b="1" dirty="0">
                  <a:latin typeface="Tahoma" panose="020B0604030504040204" pitchFamily="34" charset="0"/>
                  <a:ea typeface="Tahoma" panose="020B0604030504040204" pitchFamily="34" charset="0"/>
                  <a:cs typeface="Tahoma" panose="020B0604030504040204" pitchFamily="34" charset="0"/>
                </a:rPr>
                <a:t>Low Birthweight</a:t>
              </a:r>
            </a:p>
          </p:txBody>
        </p:sp>
        <p:grpSp>
          <p:nvGrpSpPr>
            <p:cNvPr id="9" name="Group 8"/>
            <p:cNvGrpSpPr/>
            <p:nvPr/>
          </p:nvGrpSpPr>
          <p:grpSpPr>
            <a:xfrm>
              <a:off x="612736" y="5214522"/>
              <a:ext cx="1720560" cy="1138134"/>
              <a:chOff x="612736" y="5232449"/>
              <a:chExt cx="1720560" cy="1138134"/>
            </a:xfrm>
          </p:grpSpPr>
          <p:pic>
            <p:nvPicPr>
              <p:cNvPr id="11267" name="Picture 3" descr="D:\AL GORE PRESENTATION\slide 11A\4.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681459" y="5232449"/>
                <a:ext cx="651837" cy="1138134"/>
              </a:xfrm>
              <a:prstGeom prst="rect">
                <a:avLst/>
              </a:prstGeom>
              <a:noFill/>
            </p:spPr>
          </p:pic>
          <p:sp>
            <p:nvSpPr>
              <p:cNvPr id="30" name="Rectangle 29"/>
              <p:cNvSpPr/>
              <p:nvPr/>
            </p:nvSpPr>
            <p:spPr>
              <a:xfrm>
                <a:off x="612736" y="5389867"/>
                <a:ext cx="1074301" cy="499265"/>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300" b="1" dirty="0">
                    <a:solidFill>
                      <a:schemeClr val="tx2"/>
                    </a:solidFill>
                    <a:latin typeface="Tahoma" panose="020B0604030504040204" pitchFamily="34" charset="0"/>
                    <a:ea typeface="Tahoma" panose="020B0604030504040204" pitchFamily="34" charset="0"/>
                    <a:cs typeface="Tahoma" panose="020B0604030504040204" pitchFamily="34" charset="0"/>
                  </a:rPr>
                  <a:t>NDHS 2013 (CALABARZON)</a:t>
                </a:r>
              </a:p>
            </p:txBody>
          </p:sp>
          <p:sp>
            <p:nvSpPr>
              <p:cNvPr id="31" name="Rectangle 30"/>
              <p:cNvSpPr/>
              <p:nvPr/>
            </p:nvSpPr>
            <p:spPr>
              <a:xfrm>
                <a:off x="620356" y="5989292"/>
                <a:ext cx="1074301" cy="372164"/>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Cohort 2018</a:t>
                </a:r>
              </a:p>
            </p:txBody>
          </p:sp>
        </p:grpSp>
      </p:grpSp>
      <p:grpSp>
        <p:nvGrpSpPr>
          <p:cNvPr id="3" name="Group 2">
            <a:extLst>
              <a:ext uri="{FF2B5EF4-FFF2-40B4-BE49-F238E27FC236}">
                <a16:creationId xmlns:a16="http://schemas.microsoft.com/office/drawing/2014/main" id="{4E83CFD7-342A-4EB3-B1D4-3E82987F7B21}"/>
              </a:ext>
            </a:extLst>
          </p:cNvPr>
          <p:cNvGrpSpPr/>
          <p:nvPr/>
        </p:nvGrpSpPr>
        <p:grpSpPr>
          <a:xfrm>
            <a:off x="4889895" y="2432273"/>
            <a:ext cx="4053319" cy="1702406"/>
            <a:chOff x="1298152" y="5204846"/>
            <a:chExt cx="3440951" cy="1235776"/>
          </a:xfrm>
        </p:grpSpPr>
        <p:sp>
          <p:nvSpPr>
            <p:cNvPr id="21" name="Title 1"/>
            <p:cNvSpPr txBox="1">
              <a:spLocks/>
            </p:cNvSpPr>
            <p:nvPr/>
          </p:nvSpPr>
          <p:spPr>
            <a:xfrm>
              <a:off x="1942945" y="5204846"/>
              <a:ext cx="2172934" cy="24819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24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Stunting</a:t>
              </a:r>
            </a:p>
          </p:txBody>
        </p:sp>
        <p:grpSp>
          <p:nvGrpSpPr>
            <p:cNvPr id="16" name="Group 15"/>
            <p:cNvGrpSpPr/>
            <p:nvPr/>
          </p:nvGrpSpPr>
          <p:grpSpPr>
            <a:xfrm>
              <a:off x="1298152" y="5445470"/>
              <a:ext cx="3440951" cy="995152"/>
              <a:chOff x="3310637" y="5219387"/>
              <a:chExt cx="3149198" cy="901700"/>
            </a:xfrm>
          </p:grpSpPr>
          <p:pic>
            <p:nvPicPr>
              <p:cNvPr id="11271" name="Picture 7" descr="D:\AL GORE PRESENTATION\slide 11A\6.png"/>
              <p:cNvPicPr>
                <a:picLocks noChangeAspect="1" noChangeArrowheads="1"/>
              </p:cNvPicPr>
              <p:nvPr/>
            </p:nvPicPr>
            <p:blipFill rotWithShape="1">
              <a:blip r:embed="rId5" cstate="print"/>
              <a:srcRect l="42205"/>
              <a:stretch/>
            </p:blipFill>
            <p:spPr bwMode="auto">
              <a:xfrm>
                <a:off x="4841272" y="5219387"/>
                <a:ext cx="1618563" cy="901700"/>
              </a:xfrm>
              <a:prstGeom prst="rect">
                <a:avLst/>
              </a:prstGeom>
              <a:noFill/>
            </p:spPr>
          </p:pic>
          <p:sp>
            <p:nvSpPr>
              <p:cNvPr id="38" name="Rectangle 37"/>
              <p:cNvSpPr/>
              <p:nvPr/>
            </p:nvSpPr>
            <p:spPr>
              <a:xfrm>
                <a:off x="3310637" y="5731899"/>
                <a:ext cx="1479176" cy="335597"/>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Cohort 2018</a:t>
                </a:r>
              </a:p>
            </p:txBody>
          </p:sp>
          <p:sp>
            <p:nvSpPr>
              <p:cNvPr id="39" name="Rectangle 38"/>
              <p:cNvSpPr/>
              <p:nvPr/>
            </p:nvSpPr>
            <p:spPr>
              <a:xfrm>
                <a:off x="3342013" y="5288862"/>
                <a:ext cx="1447800" cy="391813"/>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NNS 2015 </a:t>
                </a:r>
              </a:p>
              <a:p>
                <a:pPr algn="r"/>
                <a:r>
                  <a:rPr lang="en-PH" sz="1100" b="1" dirty="0">
                    <a:solidFill>
                      <a:schemeClr val="tx2"/>
                    </a:solidFill>
                    <a:latin typeface="Tahoma" panose="020B0604030504040204" pitchFamily="34" charset="0"/>
                    <a:ea typeface="Tahoma" panose="020B0604030504040204" pitchFamily="34" charset="0"/>
                    <a:cs typeface="Tahoma" panose="020B0604030504040204" pitchFamily="34" charset="0"/>
                  </a:rPr>
                  <a:t>(12-23 mos., 24-35 mos.)</a:t>
                </a:r>
              </a:p>
            </p:txBody>
          </p:sp>
        </p:grpSp>
      </p:grpSp>
      <p:sp>
        <p:nvSpPr>
          <p:cNvPr id="51" name="Rectangle 50">
            <a:extLst>
              <a:ext uri="{FF2B5EF4-FFF2-40B4-BE49-F238E27FC236}">
                <a16:creationId xmlns:a16="http://schemas.microsoft.com/office/drawing/2014/main" id="{1455DD99-BD99-4C54-AF62-2E117F336D4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7317766E-50C1-4095-B80F-05EBA030A2F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EB0329C-E66C-4123-89B5-2BE4C298D009}"/>
              </a:ext>
            </a:extLst>
          </p:cNvPr>
          <p:cNvGrpSpPr/>
          <p:nvPr/>
        </p:nvGrpSpPr>
        <p:grpSpPr>
          <a:xfrm>
            <a:off x="516921" y="4273301"/>
            <a:ext cx="3861327" cy="1733413"/>
            <a:chOff x="311822" y="4165417"/>
            <a:chExt cx="4106634" cy="1733413"/>
          </a:xfrm>
        </p:grpSpPr>
        <p:grpSp>
          <p:nvGrpSpPr>
            <p:cNvPr id="33" name="Group 32"/>
            <p:cNvGrpSpPr/>
            <p:nvPr/>
          </p:nvGrpSpPr>
          <p:grpSpPr>
            <a:xfrm>
              <a:off x="311822" y="4165417"/>
              <a:ext cx="4106634" cy="1733413"/>
              <a:chOff x="3178896" y="1598070"/>
              <a:chExt cx="3581344" cy="1683732"/>
            </a:xfrm>
          </p:grpSpPr>
          <p:sp>
            <p:nvSpPr>
              <p:cNvPr id="14" name="Title 1"/>
              <p:cNvSpPr txBox="1">
                <a:spLocks/>
              </p:cNvSpPr>
              <p:nvPr/>
            </p:nvSpPr>
            <p:spPr>
              <a:xfrm>
                <a:off x="3178896" y="1598070"/>
                <a:ext cx="3581344" cy="652971"/>
              </a:xfrm>
              <a:prstGeom prst="rect">
                <a:avLst/>
              </a:prstGeom>
            </p:spPr>
            <p:txBody>
              <a:bodyPr vert="horz" lIns="91440" tIns="45720" rIns="91440" bIns="45720" rtlCol="0" anchor="ctr">
                <a:noAutofit/>
              </a:bodyPr>
              <a:lstStyle/>
              <a:p>
                <a:pPr algn="ctr"/>
                <a:r>
                  <a:rPr lang="en-PH" sz="2400" b="1" dirty="0">
                    <a:latin typeface="Tahoma" panose="020B0604030504040204" pitchFamily="34" charset="0"/>
                    <a:ea typeface="Tahoma" panose="020B0604030504040204" pitchFamily="34" charset="0"/>
                    <a:cs typeface="Tahoma" panose="020B0604030504040204" pitchFamily="34" charset="0"/>
                  </a:rPr>
                  <a:t>Exclusive Breastfeeding</a:t>
                </a:r>
              </a:p>
            </p:txBody>
          </p:sp>
          <p:grpSp>
            <p:nvGrpSpPr>
              <p:cNvPr id="13" name="Group 12"/>
              <p:cNvGrpSpPr/>
              <p:nvPr/>
            </p:nvGrpSpPr>
            <p:grpSpPr>
              <a:xfrm>
                <a:off x="3274875" y="2044112"/>
                <a:ext cx="3163008" cy="1237690"/>
                <a:chOff x="3274875" y="2044112"/>
                <a:chExt cx="3163008" cy="1237690"/>
              </a:xfrm>
            </p:grpSpPr>
            <p:pic>
              <p:nvPicPr>
                <p:cNvPr id="11268" name="Picture 4" descr="D:\AL GORE PRESENTATION\slide 11A\5.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4606937" y="2044112"/>
                  <a:ext cx="1830946" cy="1237690"/>
                </a:xfrm>
                <a:prstGeom prst="rect">
                  <a:avLst/>
                </a:prstGeom>
                <a:noFill/>
              </p:spPr>
            </p:pic>
            <p:sp>
              <p:nvSpPr>
                <p:cNvPr id="24" name="Rectangle 23"/>
                <p:cNvSpPr/>
                <p:nvPr/>
              </p:nvSpPr>
              <p:spPr>
                <a:xfrm>
                  <a:off x="3274875" y="2235382"/>
                  <a:ext cx="1382236" cy="303868"/>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FHSIS 2017</a:t>
                  </a:r>
                </a:p>
              </p:txBody>
            </p:sp>
          </p:grpSp>
        </p:grpSp>
        <p:sp>
          <p:nvSpPr>
            <p:cNvPr id="48" name="Rectangle 47">
              <a:extLst>
                <a:ext uri="{FF2B5EF4-FFF2-40B4-BE49-F238E27FC236}">
                  <a16:creationId xmlns:a16="http://schemas.microsoft.com/office/drawing/2014/main" id="{3B8345F9-9D18-4677-8B9F-A28B63556F80}"/>
                </a:ext>
              </a:extLst>
            </p:cNvPr>
            <p:cNvSpPr/>
            <p:nvPr/>
          </p:nvSpPr>
          <p:spPr>
            <a:xfrm>
              <a:off x="421879" y="5234494"/>
              <a:ext cx="1598860" cy="479276"/>
            </a:xfrm>
            <a:prstGeom prst="rect">
              <a:avLst/>
            </a:prstGeom>
            <a:solidFill>
              <a:srgbClr val="E9E4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PH" sz="1400" b="1" dirty="0">
                  <a:solidFill>
                    <a:schemeClr val="tx2"/>
                  </a:solidFill>
                  <a:latin typeface="Tahoma" panose="020B0604030504040204" pitchFamily="34" charset="0"/>
                  <a:ea typeface="Tahoma" panose="020B0604030504040204" pitchFamily="34" charset="0"/>
                  <a:cs typeface="Tahoma" panose="020B0604030504040204" pitchFamily="34" charset="0"/>
                </a:rPr>
                <a:t>Q1K Cohort 2018</a:t>
              </a:r>
            </a:p>
          </p:txBody>
        </p:sp>
      </p:grpSp>
      <p:sp>
        <p:nvSpPr>
          <p:cNvPr id="29" name="Content Placeholder 2">
            <a:extLst>
              <a:ext uri="{FF2B5EF4-FFF2-40B4-BE49-F238E27FC236}">
                <a16:creationId xmlns:a16="http://schemas.microsoft.com/office/drawing/2014/main" id="{7EF0D3A4-49DE-406D-AA76-E4B56F110A22}"/>
              </a:ext>
            </a:extLst>
          </p:cNvPr>
          <p:cNvSpPr txBox="1">
            <a:spLocks/>
          </p:cNvSpPr>
          <p:nvPr/>
        </p:nvSpPr>
        <p:spPr>
          <a:xfrm>
            <a:off x="413834" y="941709"/>
            <a:ext cx="7116548" cy="875381"/>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GB" sz="2800" b="1" dirty="0">
                <a:solidFill>
                  <a:schemeClr val="tx2"/>
                </a:solidFill>
                <a:latin typeface="Tahoma" panose="020B0604030504040204" pitchFamily="34" charset="0"/>
                <a:ea typeface="Tahoma" panose="020B0604030504040204" pitchFamily="34" charset="0"/>
                <a:cs typeface="Tahoma" panose="020B0604030504040204" pitchFamily="34" charset="0"/>
              </a:rPr>
              <a:t>PROVINCE OF QUEZON FIRST 1000 DAYS OF LIFE PROGRAM (Q1K)</a:t>
            </a:r>
            <a:endParaRPr kumimoji="0" lang="en-PH" sz="2800" b="1" i="0" u="none" strike="noStrike" kern="1200" cap="none" spc="0" normalizeH="0" baseline="0" noProof="0" dirty="0">
              <a:ln>
                <a:noFill/>
              </a:ln>
              <a:solidFill>
                <a:schemeClr val="tx2"/>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40" name="Picture 2" descr="No photo description available.">
            <a:extLst>
              <a:ext uri="{FF2B5EF4-FFF2-40B4-BE49-F238E27FC236}">
                <a16:creationId xmlns:a16="http://schemas.microsoft.com/office/drawing/2014/main" id="{A865F168-45A2-4CDE-B627-7C0C871B4AC4}"/>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t="18041" b="14147"/>
          <a:stretch/>
        </p:blipFill>
        <p:spPr bwMode="auto">
          <a:xfrm>
            <a:off x="6969829" y="878612"/>
            <a:ext cx="1703383" cy="11551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2" name="Title 1">
            <a:extLst>
              <a:ext uri="{FF2B5EF4-FFF2-40B4-BE49-F238E27FC236}">
                <a16:creationId xmlns:a16="http://schemas.microsoft.com/office/drawing/2014/main" id="{7ACA9DC7-E431-4E61-8527-8E1AEB273E66}"/>
              </a:ext>
            </a:extLst>
          </p:cNvPr>
          <p:cNvSpPr txBox="1">
            <a:spLocks/>
          </p:cNvSpPr>
          <p:nvPr/>
        </p:nvSpPr>
        <p:spPr>
          <a:xfrm>
            <a:off x="-239151" y="258712"/>
            <a:ext cx="9616440" cy="559770"/>
          </a:xfrm>
          <a:prstGeom prst="rect">
            <a:avLst/>
          </a:prstGeom>
        </p:spPr>
        <p:txBody>
          <a:bodyPr vert="horz" lIns="91440" tIns="45720" rIns="91440" bIns="45720" rtlCol="0" anchor="ctr">
            <a:noAutofit/>
          </a:bodyPr>
          <a:lstStyle/>
          <a:p>
            <a:pPr lvl="0" algn="ctr">
              <a:spcBef>
                <a:spcPct val="0"/>
              </a:spcBef>
              <a:defRPr/>
            </a:pPr>
            <a:r>
              <a:rPr lang="en-PH" sz="2800" b="1" spc="-150" dirty="0">
                <a:solidFill>
                  <a:srgbClr val="096E43"/>
                </a:solidFill>
                <a:latin typeface="Tahoma" panose="020B0604030504040204" pitchFamily="34" charset="0"/>
                <a:ea typeface="Tahoma" panose="020B0604030504040204" pitchFamily="34" charset="0"/>
                <a:cs typeface="Tahoma" panose="020B0604030504040204" pitchFamily="34" charset="0"/>
              </a:rPr>
              <a:t>SUCCESS STORIES IN </a:t>
            </a:r>
            <a:r>
              <a:rPr kumimoji="0" lang="en-PH" sz="28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STUNTING REDUCTION</a:t>
            </a:r>
          </a:p>
        </p:txBody>
      </p:sp>
    </p:spTree>
    <p:extLst>
      <p:ext uri="{BB962C8B-B14F-4D97-AF65-F5344CB8AC3E}">
        <p14:creationId xmlns:p14="http://schemas.microsoft.com/office/powerpoint/2010/main" val="2403710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BD51E93-FE2E-4E7C-907B-22F33FDB0E23}"/>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F17F930-DA00-4181-BAF9-41990E0337D5}"/>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13B9A920-1955-48AF-8AFB-A9413D2833E8}"/>
              </a:ext>
            </a:extLst>
          </p:cNvPr>
          <p:cNvSpPr txBox="1">
            <a:spLocks/>
          </p:cNvSpPr>
          <p:nvPr/>
        </p:nvSpPr>
        <p:spPr>
          <a:xfrm>
            <a:off x="477520" y="594925"/>
            <a:ext cx="8463776" cy="875381"/>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800" b="1" i="0" u="none" strike="noStrike" kern="1200" cap="none" spc="0" normalizeH="0" baseline="0" noProof="0" dirty="0">
                <a:ln>
                  <a:noFill/>
                </a:ln>
                <a:solidFill>
                  <a:schemeClr val="tx2"/>
                </a:solidFill>
                <a:effectLst/>
                <a:uLnTx/>
                <a:uFillTx/>
                <a:latin typeface="Tahoma" panose="020B0604030504040204" pitchFamily="34" charset="0"/>
                <a:ea typeface="Tahoma" panose="020B0604030504040204" pitchFamily="34" charset="0"/>
                <a:cs typeface="Tahoma" panose="020B0604030504040204" pitchFamily="34" charset="0"/>
              </a:rPr>
              <a:t>MALABON CITY FIRST 1000 DAYS PROGRAM</a:t>
            </a:r>
            <a:endParaRPr kumimoji="0" lang="en-PH" sz="2800" b="1" i="0" u="none" strike="noStrike" kern="1200" cap="none" spc="0" normalizeH="0" baseline="0" noProof="0" dirty="0">
              <a:ln>
                <a:noFill/>
              </a:ln>
              <a:solidFill>
                <a:schemeClr val="tx2"/>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8" name="Chart 7">
            <a:extLst>
              <a:ext uri="{FF2B5EF4-FFF2-40B4-BE49-F238E27FC236}">
                <a16:creationId xmlns:a16="http://schemas.microsoft.com/office/drawing/2014/main" id="{11AD93FB-84D3-45A0-B194-33DACB321A13}"/>
              </a:ext>
            </a:extLst>
          </p:cNvPr>
          <p:cNvGraphicFramePr/>
          <p:nvPr>
            <p:extLst/>
          </p:nvPr>
        </p:nvGraphicFramePr>
        <p:xfrm>
          <a:off x="477520" y="1331089"/>
          <a:ext cx="818896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a:extLst>
              <a:ext uri="{FF2B5EF4-FFF2-40B4-BE49-F238E27FC236}">
                <a16:creationId xmlns:a16="http://schemas.microsoft.com/office/drawing/2014/main" id="{B97ED9F9-DFAC-4037-898A-9802E491299C}"/>
              </a:ext>
            </a:extLst>
          </p:cNvPr>
          <p:cNvSpPr txBox="1">
            <a:spLocks/>
          </p:cNvSpPr>
          <p:nvPr/>
        </p:nvSpPr>
        <p:spPr>
          <a:xfrm>
            <a:off x="-239151" y="258712"/>
            <a:ext cx="9616440" cy="559770"/>
          </a:xfrm>
          <a:prstGeom prst="rect">
            <a:avLst/>
          </a:prstGeom>
        </p:spPr>
        <p:txBody>
          <a:bodyPr vert="horz" lIns="91440" tIns="45720" rIns="91440" bIns="45720" rtlCol="0" anchor="ctr">
            <a:noAutofit/>
          </a:bodyPr>
          <a:lstStyle/>
          <a:p>
            <a:pPr lvl="0" algn="ctr">
              <a:spcBef>
                <a:spcPct val="0"/>
              </a:spcBef>
              <a:defRPr/>
            </a:pPr>
            <a:r>
              <a:rPr lang="en-PH" sz="2800" b="1" spc="-150" dirty="0">
                <a:solidFill>
                  <a:srgbClr val="096E43"/>
                </a:solidFill>
                <a:latin typeface="Tahoma" panose="020B0604030504040204" pitchFamily="34" charset="0"/>
                <a:ea typeface="Tahoma" panose="020B0604030504040204" pitchFamily="34" charset="0"/>
                <a:cs typeface="Tahoma" panose="020B0604030504040204" pitchFamily="34" charset="0"/>
              </a:rPr>
              <a:t>SUCCESS STORIES IN </a:t>
            </a:r>
            <a:r>
              <a:rPr kumimoji="0" lang="en-PH" sz="28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STUNTING REDUCTION</a:t>
            </a:r>
          </a:p>
        </p:txBody>
      </p:sp>
    </p:spTree>
    <p:extLst>
      <p:ext uri="{BB962C8B-B14F-4D97-AF65-F5344CB8AC3E}">
        <p14:creationId xmlns:p14="http://schemas.microsoft.com/office/powerpoint/2010/main" val="3986596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A05CE9-74F7-4C44-A0E4-AC6360A3AA3B}"/>
              </a:ext>
            </a:extLst>
          </p:cNvPr>
          <p:cNvSpPr>
            <a:spLocks noGrp="1"/>
          </p:cNvSpPr>
          <p:nvPr>
            <p:ph idx="1"/>
          </p:nvPr>
        </p:nvSpPr>
        <p:spPr>
          <a:xfrm>
            <a:off x="426768" y="1447480"/>
            <a:ext cx="8284601" cy="5410520"/>
          </a:xfrm>
        </p:spPr>
        <p:txBody>
          <a:bodyPr>
            <a:normAutofit/>
          </a:bodyPr>
          <a:lstStyle/>
          <a:p>
            <a:pPr marL="0" indent="0" algn="ctr">
              <a:buNone/>
            </a:pPr>
            <a:r>
              <a:rPr lang="en-US" b="1" dirty="0"/>
              <a:t>Leadership of the First 1000 Days Program and the LGU Nutrition Program</a:t>
            </a:r>
          </a:p>
          <a:p>
            <a:r>
              <a:rPr lang="en-US" dirty="0"/>
              <a:t>Establishment of the F1K Program with budget appropriations and supported by local ordinance</a:t>
            </a:r>
          </a:p>
          <a:p>
            <a:r>
              <a:rPr lang="en-US" dirty="0"/>
              <a:t>Scale up implementation and track progress of the six critical interventions for increased coverage </a:t>
            </a:r>
          </a:p>
          <a:p>
            <a:r>
              <a:rPr lang="en-US" dirty="0"/>
              <a:t>Focus on results and stunting outcomes</a:t>
            </a:r>
          </a:p>
          <a:p>
            <a:r>
              <a:rPr lang="en-US" dirty="0"/>
              <a:t>Establish information systems for effective monitoring of results and stunting outcomes, as well as progress across the six critical interventions</a:t>
            </a:r>
          </a:p>
        </p:txBody>
      </p:sp>
      <p:sp>
        <p:nvSpPr>
          <p:cNvPr id="4" name="Title 1">
            <a:extLst>
              <a:ext uri="{FF2B5EF4-FFF2-40B4-BE49-F238E27FC236}">
                <a16:creationId xmlns:a16="http://schemas.microsoft.com/office/drawing/2014/main" id="{5F1651C1-62C8-4CED-8C57-D871000A22E8}"/>
              </a:ext>
            </a:extLst>
          </p:cNvPr>
          <p:cNvSpPr txBox="1">
            <a:spLocks/>
          </p:cNvSpPr>
          <p:nvPr/>
        </p:nvSpPr>
        <p:spPr>
          <a:xfrm>
            <a:off x="-239151" y="335806"/>
            <a:ext cx="9616440" cy="875381"/>
          </a:xfrm>
          <a:prstGeom prst="rect">
            <a:avLst/>
          </a:prstGeom>
        </p:spPr>
        <p:txBody>
          <a:bodyPr vert="horz" lIns="91440" tIns="45720" rIns="91440" bIns="45720" rtlCol="0" anchor="ctr">
            <a:noAutofit/>
          </a:bodyPr>
          <a:lstStyle/>
          <a:p>
            <a:pPr lvl="0" algn="ctr">
              <a:spcBef>
                <a:spcPct val="0"/>
              </a:spcBef>
              <a:defRPr/>
            </a:pPr>
            <a:r>
              <a:rPr lang="en-PH" sz="3200" b="1" spc="-150" dirty="0">
                <a:solidFill>
                  <a:srgbClr val="096E43"/>
                </a:solidFill>
                <a:latin typeface="Tahoma" panose="020B0604030504040204" pitchFamily="34" charset="0"/>
                <a:ea typeface="Tahoma" panose="020B0604030504040204" pitchFamily="34" charset="0"/>
                <a:cs typeface="Tahoma" panose="020B0604030504040204" pitchFamily="34" charset="0"/>
              </a:rPr>
              <a:t>KEY ACTIONS TAKEN BY LGUs TO </a:t>
            </a:r>
          </a:p>
          <a:p>
            <a:pPr lvl="0" algn="ctr">
              <a:spcBef>
                <a:spcPct val="0"/>
              </a:spcBef>
              <a:defRPr/>
            </a:pPr>
            <a:r>
              <a:rPr lang="en-PH" sz="3200" b="1" spc="-150" dirty="0">
                <a:solidFill>
                  <a:srgbClr val="096E43"/>
                </a:solidFill>
                <a:latin typeface="Tahoma" panose="020B0604030504040204" pitchFamily="34" charset="0"/>
                <a:ea typeface="Tahoma" panose="020B0604030504040204" pitchFamily="34" charset="0"/>
                <a:cs typeface="Tahoma" panose="020B0604030504040204" pitchFamily="34" charset="0"/>
              </a:rPr>
              <a:t>ACHIEVE STUNTING REDUCTION</a:t>
            </a:r>
            <a:endParaRPr kumimoji="0" lang="en-PH" sz="32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Rectangle 4">
            <a:extLst>
              <a:ext uri="{FF2B5EF4-FFF2-40B4-BE49-F238E27FC236}">
                <a16:creationId xmlns:a16="http://schemas.microsoft.com/office/drawing/2014/main" id="{549EB9AE-DB21-49CD-A683-16CF9ADAF543}"/>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B04C8F8-5778-4823-A2A0-1A92D1D230B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6902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E30ABFB-55E9-43FE-9D65-090B44A6D35B}"/>
              </a:ext>
            </a:extLst>
          </p:cNvPr>
          <p:cNvSpPr/>
          <p:nvPr/>
        </p:nvSpPr>
        <p:spPr>
          <a:xfrm>
            <a:off x="-5862" y="0"/>
            <a:ext cx="9149863"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411F2E2-2C75-4BAA-B414-5322BB80BAB8}"/>
              </a:ext>
            </a:extLst>
          </p:cNvPr>
          <p:cNvSpPr/>
          <p:nvPr/>
        </p:nvSpPr>
        <p:spPr>
          <a:xfrm>
            <a:off x="-5862" y="6705600"/>
            <a:ext cx="9149863"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Content Placeholder 5">
            <a:extLst>
              <a:ext uri="{FF2B5EF4-FFF2-40B4-BE49-F238E27FC236}">
                <a16:creationId xmlns:a16="http://schemas.microsoft.com/office/drawing/2014/main" id="{4DD734F8-5704-4610-B870-2CDC4730F6C0}"/>
              </a:ext>
            </a:extLst>
          </p:cNvPr>
          <p:cNvGraphicFramePr>
            <a:graphicFrameLocks/>
          </p:cNvGraphicFramePr>
          <p:nvPr>
            <p:extLst/>
          </p:nvPr>
        </p:nvGraphicFramePr>
        <p:xfrm>
          <a:off x="410414" y="1400176"/>
          <a:ext cx="8323177" cy="4391027"/>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1">
            <a:extLst>
              <a:ext uri="{FF2B5EF4-FFF2-40B4-BE49-F238E27FC236}">
                <a16:creationId xmlns:a16="http://schemas.microsoft.com/office/drawing/2014/main" id="{7D08B631-FF78-44D5-97AC-ADD402824A8B}"/>
              </a:ext>
            </a:extLst>
          </p:cNvPr>
          <p:cNvSpPr txBox="1">
            <a:spLocks/>
          </p:cNvSpPr>
          <p:nvPr/>
        </p:nvSpPr>
        <p:spPr>
          <a:xfrm>
            <a:off x="76200" y="909758"/>
            <a:ext cx="9144000" cy="439624"/>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2600" b="1" spc="-151" dirty="0">
                <a:solidFill>
                  <a:srgbClr val="096E43"/>
                </a:solidFill>
                <a:latin typeface="Tahoma" panose="020B0604030504040204" pitchFamily="34" charset="0"/>
                <a:ea typeface="Tahoma" panose="020B0604030504040204" pitchFamily="34" charset="0"/>
                <a:cs typeface="Tahoma" panose="020B0604030504040204" pitchFamily="34" charset="0"/>
              </a:rPr>
              <a:t>Nutritional Status of Filipino Children 0-5 Years Old</a:t>
            </a:r>
          </a:p>
        </p:txBody>
      </p:sp>
      <p:sp>
        <p:nvSpPr>
          <p:cNvPr id="14" name="Oval 13">
            <a:extLst>
              <a:ext uri="{FF2B5EF4-FFF2-40B4-BE49-F238E27FC236}">
                <a16:creationId xmlns:a16="http://schemas.microsoft.com/office/drawing/2014/main" id="{9519E5C1-6CE6-4102-AB5F-26013CCE2195}"/>
              </a:ext>
            </a:extLst>
          </p:cNvPr>
          <p:cNvSpPr/>
          <p:nvPr/>
        </p:nvSpPr>
        <p:spPr>
          <a:xfrm>
            <a:off x="2042400" y="5989200"/>
            <a:ext cx="396000" cy="396000"/>
          </a:xfrm>
          <a:prstGeom prst="ellipse">
            <a:avLst/>
          </a:prstGeom>
          <a:solidFill>
            <a:srgbClr val="00AEEF"/>
          </a:solidFill>
          <a:ln>
            <a:solidFill>
              <a:srgbClr val="00AE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5" name="Oval 14">
            <a:extLst>
              <a:ext uri="{FF2B5EF4-FFF2-40B4-BE49-F238E27FC236}">
                <a16:creationId xmlns:a16="http://schemas.microsoft.com/office/drawing/2014/main" id="{09176D43-B3F4-45E3-A198-8A8BF64190BC}"/>
              </a:ext>
            </a:extLst>
          </p:cNvPr>
          <p:cNvSpPr/>
          <p:nvPr/>
        </p:nvSpPr>
        <p:spPr>
          <a:xfrm>
            <a:off x="508283" y="5989200"/>
            <a:ext cx="396000" cy="396000"/>
          </a:xfrm>
          <a:prstGeom prst="ellipse">
            <a:avLst/>
          </a:prstGeom>
          <a:solidFill>
            <a:srgbClr val="FCA71E"/>
          </a:solidFill>
          <a:ln>
            <a:solidFill>
              <a:srgbClr val="FCA7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6" name="Oval 15">
            <a:extLst>
              <a:ext uri="{FF2B5EF4-FFF2-40B4-BE49-F238E27FC236}">
                <a16:creationId xmlns:a16="http://schemas.microsoft.com/office/drawing/2014/main" id="{4F425367-FBFF-43D8-8276-FAFEA722E56E}"/>
              </a:ext>
            </a:extLst>
          </p:cNvPr>
          <p:cNvSpPr/>
          <p:nvPr/>
        </p:nvSpPr>
        <p:spPr>
          <a:xfrm>
            <a:off x="5715000" y="5992435"/>
            <a:ext cx="396000" cy="396000"/>
          </a:xfrm>
          <a:prstGeom prst="ellipse">
            <a:avLst/>
          </a:prstGeom>
          <a:solidFill>
            <a:srgbClr val="90C64C"/>
          </a:solidFill>
          <a:ln>
            <a:solidFill>
              <a:srgbClr val="90C6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7" name="Oval 16">
            <a:extLst>
              <a:ext uri="{FF2B5EF4-FFF2-40B4-BE49-F238E27FC236}">
                <a16:creationId xmlns:a16="http://schemas.microsoft.com/office/drawing/2014/main" id="{24D23B32-FD6D-44BF-BC80-40E487B26318}"/>
              </a:ext>
            </a:extLst>
          </p:cNvPr>
          <p:cNvSpPr/>
          <p:nvPr/>
        </p:nvSpPr>
        <p:spPr>
          <a:xfrm>
            <a:off x="4252200" y="5985991"/>
            <a:ext cx="396000" cy="396000"/>
          </a:xfrm>
          <a:prstGeom prst="ellipse">
            <a:avLst/>
          </a:prstGeom>
          <a:solidFill>
            <a:srgbClr val="F96849"/>
          </a:solidFill>
          <a:ln>
            <a:solidFill>
              <a:srgbClr val="F968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8" name="TextBox 17">
            <a:extLst>
              <a:ext uri="{FF2B5EF4-FFF2-40B4-BE49-F238E27FC236}">
                <a16:creationId xmlns:a16="http://schemas.microsoft.com/office/drawing/2014/main" id="{A9588AED-B717-4182-875A-E3623F7E7E1D}"/>
              </a:ext>
            </a:extLst>
          </p:cNvPr>
          <p:cNvSpPr txBox="1"/>
          <p:nvPr/>
        </p:nvSpPr>
        <p:spPr>
          <a:xfrm>
            <a:off x="589041" y="6088570"/>
            <a:ext cx="1719659" cy="400110"/>
          </a:xfrm>
          <a:prstGeom prst="rect">
            <a:avLst/>
          </a:prstGeom>
          <a:noFill/>
          <a:ln>
            <a:noFill/>
          </a:ln>
        </p:spPr>
        <p:txBody>
          <a:bodyPr wrap="square" rtlCol="0">
            <a:spAutoFit/>
          </a:bodyPr>
          <a:lstStyle/>
          <a:p>
            <a:r>
              <a:rPr lang="en-PH" sz="2000" b="1" dirty="0">
                <a:latin typeface="Tahoma" panose="020B0604030504040204" pitchFamily="34" charset="0"/>
                <a:ea typeface="Tahoma" panose="020B0604030504040204" pitchFamily="34" charset="0"/>
                <a:cs typeface="Tahoma" panose="020B0604030504040204" pitchFamily="34" charset="0"/>
              </a:rPr>
              <a:t>STUNTING</a:t>
            </a:r>
            <a:endParaRPr lang="en-PH" sz="2400" b="1" dirty="0">
              <a:latin typeface="Tahoma" panose="020B0604030504040204" pitchFamily="34" charset="0"/>
              <a:ea typeface="Tahoma" panose="020B0604030504040204" pitchFamily="34" charset="0"/>
              <a:cs typeface="Tahoma" panose="020B0604030504040204" pitchFamily="34" charset="0"/>
            </a:endParaRPr>
          </a:p>
        </p:txBody>
      </p:sp>
      <p:sp>
        <p:nvSpPr>
          <p:cNvPr id="19" name="TextBox 18">
            <a:extLst>
              <a:ext uri="{FF2B5EF4-FFF2-40B4-BE49-F238E27FC236}">
                <a16:creationId xmlns:a16="http://schemas.microsoft.com/office/drawing/2014/main" id="{A3FF33C3-7870-4AFC-A629-EE9EF44E1486}"/>
              </a:ext>
            </a:extLst>
          </p:cNvPr>
          <p:cNvSpPr txBox="1"/>
          <p:nvPr/>
        </p:nvSpPr>
        <p:spPr>
          <a:xfrm>
            <a:off x="2200904" y="6117263"/>
            <a:ext cx="2180396" cy="369332"/>
          </a:xfrm>
          <a:prstGeom prst="rect">
            <a:avLst/>
          </a:prstGeom>
          <a:noFill/>
          <a:ln>
            <a:noFill/>
          </a:ln>
        </p:spPr>
        <p:txBody>
          <a:bodyPr wrap="square" rtlCol="0">
            <a:spAutoFit/>
          </a:bodyPr>
          <a:lstStyle/>
          <a:p>
            <a:r>
              <a:rPr lang="en-PH" b="1" dirty="0">
                <a:latin typeface="Tahoma" panose="020B0604030504040204" pitchFamily="34" charset="0"/>
                <a:ea typeface="Tahoma" panose="020B0604030504040204" pitchFamily="34" charset="0"/>
                <a:cs typeface="Tahoma" panose="020B0604030504040204" pitchFamily="34" charset="0"/>
              </a:rPr>
              <a:t>UNDERWEIGHT</a:t>
            </a:r>
            <a:endParaRPr lang="en-PH" sz="2400" b="1" dirty="0">
              <a:latin typeface="Tahoma" panose="020B0604030504040204" pitchFamily="34" charset="0"/>
              <a:ea typeface="Tahoma" panose="020B0604030504040204" pitchFamily="34" charset="0"/>
              <a:cs typeface="Tahoma" panose="020B0604030504040204" pitchFamily="34" charset="0"/>
            </a:endParaRPr>
          </a:p>
        </p:txBody>
      </p:sp>
      <p:sp>
        <p:nvSpPr>
          <p:cNvPr id="20" name="TextBox 19">
            <a:extLst>
              <a:ext uri="{FF2B5EF4-FFF2-40B4-BE49-F238E27FC236}">
                <a16:creationId xmlns:a16="http://schemas.microsoft.com/office/drawing/2014/main" id="{FE8D2816-01F6-49E4-BD0B-813DB84EE0BF}"/>
              </a:ext>
            </a:extLst>
          </p:cNvPr>
          <p:cNvSpPr txBox="1"/>
          <p:nvPr/>
        </p:nvSpPr>
        <p:spPr>
          <a:xfrm>
            <a:off x="4329903" y="6081136"/>
            <a:ext cx="1495612" cy="400110"/>
          </a:xfrm>
          <a:prstGeom prst="rect">
            <a:avLst/>
          </a:prstGeom>
          <a:noFill/>
          <a:ln>
            <a:noFill/>
          </a:ln>
        </p:spPr>
        <p:txBody>
          <a:bodyPr wrap="square" rtlCol="0">
            <a:spAutoFit/>
          </a:bodyPr>
          <a:lstStyle/>
          <a:p>
            <a:r>
              <a:rPr lang="en-PH" sz="2000" b="1" dirty="0">
                <a:latin typeface="Tahoma" panose="020B0604030504040204" pitchFamily="34" charset="0"/>
                <a:ea typeface="Tahoma" panose="020B0604030504040204" pitchFamily="34" charset="0"/>
                <a:cs typeface="Tahoma" panose="020B0604030504040204" pitchFamily="34" charset="0"/>
              </a:rPr>
              <a:t>WASTING</a:t>
            </a:r>
            <a:endParaRPr lang="en-PH" sz="2400" b="1" dirty="0">
              <a:latin typeface="Tahoma" panose="020B0604030504040204" pitchFamily="34" charset="0"/>
              <a:ea typeface="Tahoma" panose="020B0604030504040204" pitchFamily="34" charset="0"/>
              <a:cs typeface="Tahoma" panose="020B0604030504040204" pitchFamily="34" charset="0"/>
            </a:endParaRPr>
          </a:p>
        </p:txBody>
      </p:sp>
      <p:sp>
        <p:nvSpPr>
          <p:cNvPr id="21" name="TextBox 20">
            <a:extLst>
              <a:ext uri="{FF2B5EF4-FFF2-40B4-BE49-F238E27FC236}">
                <a16:creationId xmlns:a16="http://schemas.microsoft.com/office/drawing/2014/main" id="{237CF0D8-83FE-477A-A190-7F1E46A1446A}"/>
              </a:ext>
            </a:extLst>
          </p:cNvPr>
          <p:cNvSpPr txBox="1"/>
          <p:nvPr/>
        </p:nvSpPr>
        <p:spPr>
          <a:xfrm>
            <a:off x="5825515" y="6094024"/>
            <a:ext cx="3705412" cy="369332"/>
          </a:xfrm>
          <a:prstGeom prst="rect">
            <a:avLst/>
          </a:prstGeom>
          <a:noFill/>
          <a:ln>
            <a:noFill/>
          </a:ln>
        </p:spPr>
        <p:txBody>
          <a:bodyPr wrap="square" rtlCol="0">
            <a:spAutoFit/>
          </a:bodyPr>
          <a:lstStyle/>
          <a:p>
            <a:r>
              <a:rPr lang="en-PH" b="1" dirty="0">
                <a:latin typeface="Tahoma" panose="020B0604030504040204" pitchFamily="34" charset="0"/>
                <a:ea typeface="Tahoma" panose="020B0604030504040204" pitchFamily="34" charset="0"/>
                <a:cs typeface="Tahoma" panose="020B0604030504040204" pitchFamily="34" charset="0"/>
              </a:rPr>
              <a:t>OVERWEIGHT FOR HEIGHT</a:t>
            </a:r>
          </a:p>
        </p:txBody>
      </p:sp>
      <p:sp>
        <p:nvSpPr>
          <p:cNvPr id="22" name="Title 1">
            <a:extLst>
              <a:ext uri="{FF2B5EF4-FFF2-40B4-BE49-F238E27FC236}">
                <a16:creationId xmlns:a16="http://schemas.microsoft.com/office/drawing/2014/main" id="{2B93153C-324E-4625-8338-448068B30E0F}"/>
              </a:ext>
            </a:extLst>
          </p:cNvPr>
          <p:cNvSpPr>
            <a:spLocks noGrp="1"/>
          </p:cNvSpPr>
          <p:nvPr>
            <p:ph type="title"/>
          </p:nvPr>
        </p:nvSpPr>
        <p:spPr>
          <a:xfrm>
            <a:off x="625719" y="263332"/>
            <a:ext cx="7886700" cy="608860"/>
          </a:xfrm>
        </p:spPr>
        <p:txBody>
          <a:bodyPr>
            <a:normAutofit fontScale="90000"/>
          </a:bodyPr>
          <a:lstStyle/>
          <a:p>
            <a:pPr algn="ctr"/>
            <a:r>
              <a:rPr lang="en-US" b="1" dirty="0">
                <a:solidFill>
                  <a:srgbClr val="096E43"/>
                </a:solidFill>
                <a:latin typeface="Tahoma" panose="020B0604030504040204" pitchFamily="34" charset="0"/>
                <a:ea typeface="Tahoma" panose="020B0604030504040204" pitchFamily="34" charset="0"/>
                <a:cs typeface="Tahoma" panose="020B0604030504040204" pitchFamily="34" charset="0"/>
              </a:rPr>
              <a:t>The Good News</a:t>
            </a:r>
            <a:endParaRPr lang="en-PH" b="1" dirty="0">
              <a:solidFill>
                <a:srgbClr val="096E43"/>
              </a:solidFill>
              <a:latin typeface="Tahoma" panose="020B0604030504040204" pitchFamily="34" charset="0"/>
              <a:ea typeface="Tahoma" panose="020B0604030504040204" pitchFamily="34" charset="0"/>
              <a:cs typeface="Tahoma" panose="020B0604030504040204" pitchFamily="34" charset="0"/>
            </a:endParaRPr>
          </a:p>
        </p:txBody>
      </p:sp>
      <p:sp>
        <p:nvSpPr>
          <p:cNvPr id="24" name="Title 1">
            <a:extLst>
              <a:ext uri="{FF2B5EF4-FFF2-40B4-BE49-F238E27FC236}">
                <a16:creationId xmlns:a16="http://schemas.microsoft.com/office/drawing/2014/main" id="{6345CB79-DCCA-4D86-AC94-9F76E43DD11A}"/>
              </a:ext>
            </a:extLst>
          </p:cNvPr>
          <p:cNvSpPr txBox="1">
            <a:spLocks/>
          </p:cNvSpPr>
          <p:nvPr/>
        </p:nvSpPr>
        <p:spPr>
          <a:xfrm>
            <a:off x="6962185" y="5668785"/>
            <a:ext cx="2463169" cy="439624"/>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1400" b="1" spc="-151" dirty="0">
                <a:latin typeface="Tahoma" panose="020B0604030504040204" pitchFamily="34" charset="0"/>
                <a:ea typeface="Tahoma" panose="020B0604030504040204" pitchFamily="34" charset="0"/>
                <a:cs typeface="Tahoma" panose="020B0604030504040204" pitchFamily="34" charset="0"/>
              </a:rPr>
              <a:t>Source: NNS, FNRI-DOST</a:t>
            </a:r>
          </a:p>
        </p:txBody>
      </p:sp>
    </p:spTree>
    <p:extLst>
      <p:ext uri="{BB962C8B-B14F-4D97-AF65-F5344CB8AC3E}">
        <p14:creationId xmlns:p14="http://schemas.microsoft.com/office/powerpoint/2010/main" val="161598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AA58C-156C-4780-84FA-A5BE775DF79A}"/>
              </a:ext>
            </a:extLst>
          </p:cNvPr>
          <p:cNvSpPr>
            <a:spLocks noGrp="1"/>
          </p:cNvSpPr>
          <p:nvPr>
            <p:ph type="title"/>
          </p:nvPr>
        </p:nvSpPr>
        <p:spPr>
          <a:xfrm>
            <a:off x="0" y="2766218"/>
            <a:ext cx="9144000" cy="1325563"/>
          </a:xfrm>
        </p:spPr>
        <p:txBody>
          <a:bodyPr>
            <a:noAutofit/>
          </a:bodyPr>
          <a:lstStyle/>
          <a:p>
            <a:pPr algn="ctr"/>
            <a:r>
              <a:rPr lang="en-US" b="1" dirty="0">
                <a:solidFill>
                  <a:srgbClr val="096E43"/>
                </a:solidFill>
                <a:latin typeface="Tahoma" panose="020B0604030504040204" pitchFamily="34" charset="0"/>
                <a:ea typeface="Tahoma" panose="020B0604030504040204" pitchFamily="34" charset="0"/>
                <a:cs typeface="Tahoma" panose="020B0604030504040204" pitchFamily="34" charset="0"/>
              </a:rPr>
              <a:t>Recommendation for LGUs on nutrition PPAs in the 2021 AIP</a:t>
            </a:r>
          </a:p>
        </p:txBody>
      </p:sp>
      <p:sp>
        <p:nvSpPr>
          <p:cNvPr id="4" name="Rectangle 3">
            <a:extLst>
              <a:ext uri="{FF2B5EF4-FFF2-40B4-BE49-F238E27FC236}">
                <a16:creationId xmlns:a16="http://schemas.microsoft.com/office/drawing/2014/main" id="{64F19E04-A442-4E26-9C62-0754F35DF5D7}"/>
              </a:ext>
            </a:extLst>
          </p:cNvPr>
          <p:cNvSpPr/>
          <p:nvPr/>
        </p:nvSpPr>
        <p:spPr>
          <a:xfrm>
            <a:off x="-5862" y="-1"/>
            <a:ext cx="9149862" cy="260041"/>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0B2860C-F6F6-4824-8BC5-B2CF4B6BA57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8213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26E32-D68C-491E-B7CA-2361DD32994A}"/>
              </a:ext>
            </a:extLst>
          </p:cNvPr>
          <p:cNvSpPr>
            <a:spLocks noGrp="1"/>
          </p:cNvSpPr>
          <p:nvPr>
            <p:ph type="title"/>
          </p:nvPr>
        </p:nvSpPr>
        <p:spPr>
          <a:xfrm>
            <a:off x="0" y="91598"/>
            <a:ext cx="9144000" cy="1325563"/>
          </a:xfrm>
        </p:spPr>
        <p:txBody>
          <a:bodyPr>
            <a:normAutofit/>
          </a:bodyPr>
          <a:lstStyle/>
          <a:p>
            <a:pPr algn="ctr"/>
            <a:r>
              <a:rPr lang="en-US" sz="3800" b="1" dirty="0">
                <a:solidFill>
                  <a:srgbClr val="096E43"/>
                </a:solidFill>
                <a:latin typeface="Tahoma" panose="020B0604030504040204" pitchFamily="34" charset="0"/>
                <a:ea typeface="Tahoma" panose="020B0604030504040204" pitchFamily="34" charset="0"/>
                <a:cs typeface="Tahoma" panose="020B0604030504040204" pitchFamily="34" charset="0"/>
              </a:rPr>
              <a:t>Nutrition PPAs for LGUs to </a:t>
            </a:r>
            <a:br>
              <a:rPr lang="en-US" sz="3800" b="1" dirty="0">
                <a:solidFill>
                  <a:srgbClr val="096E43"/>
                </a:solidFill>
                <a:latin typeface="Tahoma" panose="020B0604030504040204" pitchFamily="34" charset="0"/>
                <a:ea typeface="Tahoma" panose="020B0604030504040204" pitchFamily="34" charset="0"/>
                <a:cs typeface="Tahoma" panose="020B0604030504040204" pitchFamily="34" charset="0"/>
              </a:rPr>
            </a:br>
            <a:r>
              <a:rPr lang="en-US" sz="3800" b="1" dirty="0">
                <a:solidFill>
                  <a:srgbClr val="096E43"/>
                </a:solidFill>
                <a:latin typeface="Tahoma" panose="020B0604030504040204" pitchFamily="34" charset="0"/>
                <a:ea typeface="Tahoma" panose="020B0604030504040204" pitchFamily="34" charset="0"/>
                <a:cs typeface="Tahoma" panose="020B0604030504040204" pitchFamily="34" charset="0"/>
              </a:rPr>
              <a:t>invest in the 2021 AIP</a:t>
            </a:r>
          </a:p>
        </p:txBody>
      </p:sp>
      <p:sp>
        <p:nvSpPr>
          <p:cNvPr id="4" name="Rectangle 3">
            <a:extLst>
              <a:ext uri="{FF2B5EF4-FFF2-40B4-BE49-F238E27FC236}">
                <a16:creationId xmlns:a16="http://schemas.microsoft.com/office/drawing/2014/main" id="{D925DC99-B79E-4467-8461-5E0A02FEEED7}"/>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652C2B5-6C12-4CDF-BC4B-F4DE8A3A1FB9}"/>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314E5246-E353-4989-9182-473F75082F21}"/>
              </a:ext>
            </a:extLst>
          </p:cNvPr>
          <p:cNvSpPr/>
          <p:nvPr/>
        </p:nvSpPr>
        <p:spPr>
          <a:xfrm>
            <a:off x="533399" y="1401447"/>
            <a:ext cx="8230187" cy="822960"/>
          </a:xfrm>
          <a:prstGeom prst="rect">
            <a:avLst/>
          </a:prstGeom>
          <a:solidFill>
            <a:schemeClr val="bg1"/>
          </a:solidFill>
          <a:ln w="19050">
            <a:solidFill>
              <a:srgbClr val="096E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50838"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First 1000 Days Program </a:t>
            </a:r>
          </a:p>
          <a:p>
            <a:pPr marL="0" marR="0" lvl="0" indent="350838" algn="ctr" defTabSz="4572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To reduce and prevent stunting among children</a:t>
            </a:r>
          </a:p>
        </p:txBody>
      </p:sp>
      <p:sp>
        <p:nvSpPr>
          <p:cNvPr id="7" name="Oval 6">
            <a:extLst>
              <a:ext uri="{FF2B5EF4-FFF2-40B4-BE49-F238E27FC236}">
                <a16:creationId xmlns:a16="http://schemas.microsoft.com/office/drawing/2014/main" id="{687FD20E-F46F-4485-A7FF-0B3D213D1231}"/>
              </a:ext>
            </a:extLst>
          </p:cNvPr>
          <p:cNvSpPr/>
          <p:nvPr/>
        </p:nvSpPr>
        <p:spPr>
          <a:xfrm>
            <a:off x="106680" y="1401763"/>
            <a:ext cx="853440" cy="82296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10" name="Rectangle 9">
            <a:extLst>
              <a:ext uri="{FF2B5EF4-FFF2-40B4-BE49-F238E27FC236}">
                <a16:creationId xmlns:a16="http://schemas.microsoft.com/office/drawing/2014/main" id="{C8F02A08-6E1B-4881-9C94-952E19BA67C4}"/>
              </a:ext>
            </a:extLst>
          </p:cNvPr>
          <p:cNvSpPr/>
          <p:nvPr/>
        </p:nvSpPr>
        <p:spPr>
          <a:xfrm>
            <a:off x="411479" y="2459309"/>
            <a:ext cx="8342227" cy="822246"/>
          </a:xfrm>
          <a:prstGeom prst="rect">
            <a:avLst/>
          </a:prstGeom>
          <a:solidFill>
            <a:schemeClr val="bg1"/>
          </a:solidFill>
          <a:ln w="19050">
            <a:solidFill>
              <a:srgbClr val="096E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96875"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Philippine Integrated Management </a:t>
            </a:r>
          </a:p>
          <a:p>
            <a:pPr marL="396875"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of Acute Malnutrition (PIMAM)</a:t>
            </a:r>
          </a:p>
          <a:p>
            <a:pPr marL="0" marR="0" lvl="0" indent="396875" algn="ctr" defTabSz="4572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To treat and rehabilitate severely wasted children</a:t>
            </a:r>
          </a:p>
        </p:txBody>
      </p:sp>
      <p:sp>
        <p:nvSpPr>
          <p:cNvPr id="9" name="Oval 8">
            <a:extLst>
              <a:ext uri="{FF2B5EF4-FFF2-40B4-BE49-F238E27FC236}">
                <a16:creationId xmlns:a16="http://schemas.microsoft.com/office/drawing/2014/main" id="{B7EBF236-A2A7-4274-9B4C-6C435EFCC46F}"/>
              </a:ext>
            </a:extLst>
          </p:cNvPr>
          <p:cNvSpPr/>
          <p:nvPr/>
        </p:nvSpPr>
        <p:spPr>
          <a:xfrm>
            <a:off x="91440" y="2443516"/>
            <a:ext cx="853440" cy="8532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14" name="Rectangle 13">
            <a:extLst>
              <a:ext uri="{FF2B5EF4-FFF2-40B4-BE49-F238E27FC236}">
                <a16:creationId xmlns:a16="http://schemas.microsoft.com/office/drawing/2014/main" id="{541E1903-621C-409E-B8E2-45B9AA92DD27}"/>
              </a:ext>
            </a:extLst>
          </p:cNvPr>
          <p:cNvSpPr/>
          <p:nvPr/>
        </p:nvSpPr>
        <p:spPr>
          <a:xfrm>
            <a:off x="533399" y="3542344"/>
            <a:ext cx="8230187" cy="985546"/>
          </a:xfrm>
          <a:prstGeom prst="rect">
            <a:avLst/>
          </a:prstGeom>
          <a:solidFill>
            <a:schemeClr val="bg1"/>
          </a:solidFill>
          <a:ln w="19050">
            <a:solidFill>
              <a:srgbClr val="096E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6075" marR="0" lvl="0" indent="-55563"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Food Production, Livelihood, Employment Generation Programs </a:t>
            </a:r>
            <a:r>
              <a:rPr kumimoji="0" lang="en-US"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(Nutrition-sensitive Programs)</a:t>
            </a:r>
          </a:p>
          <a:p>
            <a:pPr marL="0" marR="0" lvl="0" indent="396875" algn="ctr" defTabSz="4572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To ensure food security in the household</a:t>
            </a:r>
          </a:p>
        </p:txBody>
      </p:sp>
      <p:sp>
        <p:nvSpPr>
          <p:cNvPr id="16" name="Rectangle 15">
            <a:extLst>
              <a:ext uri="{FF2B5EF4-FFF2-40B4-BE49-F238E27FC236}">
                <a16:creationId xmlns:a16="http://schemas.microsoft.com/office/drawing/2014/main" id="{E86BB0B1-EFDF-44AB-B2E9-F2CA2A54B56F}"/>
              </a:ext>
            </a:extLst>
          </p:cNvPr>
          <p:cNvSpPr/>
          <p:nvPr/>
        </p:nvSpPr>
        <p:spPr>
          <a:xfrm>
            <a:off x="523519" y="4751422"/>
            <a:ext cx="8230187" cy="1051393"/>
          </a:xfrm>
          <a:prstGeom prst="rect">
            <a:avLst/>
          </a:prstGeom>
          <a:solidFill>
            <a:schemeClr val="bg1"/>
          </a:solidFill>
          <a:ln w="19050">
            <a:solidFill>
              <a:srgbClr val="096E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96875"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Enabling Programs</a:t>
            </a:r>
          </a:p>
          <a:p>
            <a:pPr marL="346075" marR="0" lvl="0" indent="50800" algn="ctr" defTabSz="4572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To strengthen governance, capacity, and institutions for effective implementation of nutrition programs including </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Nutrition in Emergencies</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4B9FDE23-1716-41E6-9ABD-23C80B91BD74}"/>
              </a:ext>
            </a:extLst>
          </p:cNvPr>
          <p:cNvSpPr/>
          <p:nvPr/>
        </p:nvSpPr>
        <p:spPr>
          <a:xfrm>
            <a:off x="106680" y="3530735"/>
            <a:ext cx="853440" cy="87138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12" name="Oval 11">
            <a:extLst>
              <a:ext uri="{FF2B5EF4-FFF2-40B4-BE49-F238E27FC236}">
                <a16:creationId xmlns:a16="http://schemas.microsoft.com/office/drawing/2014/main" id="{F5FF8FC7-906E-4474-B291-C2CF327DAED4}"/>
              </a:ext>
            </a:extLst>
          </p:cNvPr>
          <p:cNvSpPr/>
          <p:nvPr/>
        </p:nvSpPr>
        <p:spPr>
          <a:xfrm>
            <a:off x="106680" y="4744274"/>
            <a:ext cx="843560" cy="85994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3" name="Rectangle 2">
            <a:extLst>
              <a:ext uri="{FF2B5EF4-FFF2-40B4-BE49-F238E27FC236}">
                <a16:creationId xmlns:a16="http://schemas.microsoft.com/office/drawing/2014/main" id="{EDED1E2D-82D1-4E5A-B023-49C30DC66E7C}"/>
              </a:ext>
            </a:extLst>
          </p:cNvPr>
          <p:cNvSpPr/>
          <p:nvPr/>
        </p:nvSpPr>
        <p:spPr>
          <a:xfrm>
            <a:off x="411479" y="5946378"/>
            <a:ext cx="8352107" cy="369332"/>
          </a:xfrm>
          <a:prstGeom prst="rect">
            <a:avLst/>
          </a:prstGeom>
        </p:spPr>
        <p:txBody>
          <a:bodyPr wrap="square">
            <a:spAutoFit/>
          </a:bodyPr>
          <a:lstStyle/>
          <a:p>
            <a:r>
              <a:rPr lang="en-US" i="1" dirty="0">
                <a:solidFill>
                  <a:prstClr val="black"/>
                </a:solidFill>
              </a:rPr>
              <a:t>Other supportive programs in health, water and sanitation, and other sectors in the LGU</a:t>
            </a:r>
            <a:endParaRPr lang="en-US" dirty="0"/>
          </a:p>
        </p:txBody>
      </p:sp>
    </p:spTree>
    <p:extLst>
      <p:ext uri="{BB962C8B-B14F-4D97-AF65-F5344CB8AC3E}">
        <p14:creationId xmlns:p14="http://schemas.microsoft.com/office/powerpoint/2010/main" val="1750397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3EC4B266-13B2-42FF-B17E-65FE73141516}"/>
              </a:ext>
            </a:extLst>
          </p:cNvPr>
          <p:cNvSpPr txBox="1">
            <a:spLocks/>
          </p:cNvSpPr>
          <p:nvPr/>
        </p:nvSpPr>
        <p:spPr>
          <a:xfrm>
            <a:off x="0" y="193341"/>
            <a:ext cx="9144000" cy="50764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151"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Pilot Online AIP Workshop with Municipality of Talibon</a:t>
            </a:r>
          </a:p>
        </p:txBody>
      </p:sp>
      <p:sp>
        <p:nvSpPr>
          <p:cNvPr id="17" name="Rectangle 16">
            <a:extLst>
              <a:ext uri="{FF2B5EF4-FFF2-40B4-BE49-F238E27FC236}">
                <a16:creationId xmlns:a16="http://schemas.microsoft.com/office/drawing/2014/main" id="{CAD1713C-46F3-411F-904D-8668E6A14F7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79FD9041-D15F-48C1-8A61-84EC2CC51A4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D7F2F896-F573-4050-A1AC-9ABCA1196EA1}"/>
              </a:ext>
            </a:extLst>
          </p:cNvPr>
          <p:cNvPicPr>
            <a:picLocks noChangeAspect="1"/>
          </p:cNvPicPr>
          <p:nvPr/>
        </p:nvPicPr>
        <p:blipFill rotWithShape="1">
          <a:blip r:embed="rId3"/>
          <a:srcRect r="13200"/>
          <a:stretch/>
        </p:blipFill>
        <p:spPr>
          <a:xfrm>
            <a:off x="225638" y="745590"/>
            <a:ext cx="8686862" cy="5515090"/>
          </a:xfrm>
          <a:prstGeom prst="rect">
            <a:avLst/>
          </a:prstGeom>
        </p:spPr>
      </p:pic>
      <p:sp>
        <p:nvSpPr>
          <p:cNvPr id="19" name="Title 1">
            <a:extLst>
              <a:ext uri="{FF2B5EF4-FFF2-40B4-BE49-F238E27FC236}">
                <a16:creationId xmlns:a16="http://schemas.microsoft.com/office/drawing/2014/main" id="{1B7D9664-A4BC-4963-B583-16030A060082}"/>
              </a:ext>
            </a:extLst>
          </p:cNvPr>
          <p:cNvSpPr txBox="1">
            <a:spLocks/>
          </p:cNvSpPr>
          <p:nvPr/>
        </p:nvSpPr>
        <p:spPr>
          <a:xfrm>
            <a:off x="0" y="6276518"/>
            <a:ext cx="9144000" cy="50764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151"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Completed 2021 AIP Output from the Workshop</a:t>
            </a:r>
          </a:p>
        </p:txBody>
      </p:sp>
      <p:sp>
        <p:nvSpPr>
          <p:cNvPr id="3" name="Oval 2">
            <a:extLst>
              <a:ext uri="{FF2B5EF4-FFF2-40B4-BE49-F238E27FC236}">
                <a16:creationId xmlns:a16="http://schemas.microsoft.com/office/drawing/2014/main" id="{CBF7F57E-DCB6-4238-85DD-DBFDA76A82F3}"/>
              </a:ext>
            </a:extLst>
          </p:cNvPr>
          <p:cNvSpPr/>
          <p:nvPr/>
        </p:nvSpPr>
        <p:spPr>
          <a:xfrm>
            <a:off x="102974" y="2096431"/>
            <a:ext cx="2149572" cy="8586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89AF64F-9007-4791-B47A-91EFB1A00094}"/>
              </a:ext>
            </a:extLst>
          </p:cNvPr>
          <p:cNvSpPr/>
          <p:nvPr/>
        </p:nvSpPr>
        <p:spPr>
          <a:xfrm>
            <a:off x="0" y="5109995"/>
            <a:ext cx="2149572" cy="8586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E116B44-7809-4E66-BF10-724192F3F642}"/>
              </a:ext>
            </a:extLst>
          </p:cNvPr>
          <p:cNvCxnSpPr>
            <a:cxnSpLocks/>
          </p:cNvCxnSpPr>
          <p:nvPr/>
        </p:nvCxnSpPr>
        <p:spPr>
          <a:xfrm flipV="1">
            <a:off x="8251903" y="2318965"/>
            <a:ext cx="783261" cy="1338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D7848B3-F868-4787-92CC-055DC0A2AAC3}"/>
              </a:ext>
            </a:extLst>
          </p:cNvPr>
          <p:cNvCxnSpPr>
            <a:cxnSpLocks/>
          </p:cNvCxnSpPr>
          <p:nvPr/>
        </p:nvCxnSpPr>
        <p:spPr>
          <a:xfrm flipV="1">
            <a:off x="8359140" y="2347773"/>
            <a:ext cx="784860" cy="14580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9097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AD1713C-46F3-411F-904D-8668E6A14F7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79FD9041-D15F-48C1-8A61-84EC2CC51A4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itle 1">
            <a:extLst>
              <a:ext uri="{FF2B5EF4-FFF2-40B4-BE49-F238E27FC236}">
                <a16:creationId xmlns:a16="http://schemas.microsoft.com/office/drawing/2014/main" id="{1B7D9664-A4BC-4963-B583-16030A060082}"/>
              </a:ext>
            </a:extLst>
          </p:cNvPr>
          <p:cNvSpPr txBox="1">
            <a:spLocks/>
          </p:cNvSpPr>
          <p:nvPr/>
        </p:nvSpPr>
        <p:spPr>
          <a:xfrm>
            <a:off x="0" y="6276518"/>
            <a:ext cx="9144000" cy="50764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151"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Completed 2021 AIP Output from the Workshop</a:t>
            </a:r>
          </a:p>
        </p:txBody>
      </p:sp>
      <p:pic>
        <p:nvPicPr>
          <p:cNvPr id="3" name="Picture 2">
            <a:extLst>
              <a:ext uri="{FF2B5EF4-FFF2-40B4-BE49-F238E27FC236}">
                <a16:creationId xmlns:a16="http://schemas.microsoft.com/office/drawing/2014/main" id="{8C2902A1-850A-4B53-B02C-AB6C3B37CB47}"/>
              </a:ext>
            </a:extLst>
          </p:cNvPr>
          <p:cNvPicPr>
            <a:picLocks noChangeAspect="1"/>
          </p:cNvPicPr>
          <p:nvPr/>
        </p:nvPicPr>
        <p:blipFill>
          <a:blip r:embed="rId3"/>
          <a:stretch>
            <a:fillRect/>
          </a:stretch>
        </p:blipFill>
        <p:spPr>
          <a:xfrm>
            <a:off x="376210" y="824581"/>
            <a:ext cx="8385717" cy="5451937"/>
          </a:xfrm>
          <a:prstGeom prst="rect">
            <a:avLst/>
          </a:prstGeom>
        </p:spPr>
      </p:pic>
      <p:sp>
        <p:nvSpPr>
          <p:cNvPr id="8" name="Oval 7">
            <a:extLst>
              <a:ext uri="{FF2B5EF4-FFF2-40B4-BE49-F238E27FC236}">
                <a16:creationId xmlns:a16="http://schemas.microsoft.com/office/drawing/2014/main" id="{12F9EDD8-3689-4244-B331-E3732739FF8C}"/>
              </a:ext>
            </a:extLst>
          </p:cNvPr>
          <p:cNvSpPr/>
          <p:nvPr/>
        </p:nvSpPr>
        <p:spPr>
          <a:xfrm>
            <a:off x="78059" y="671811"/>
            <a:ext cx="2149572" cy="64403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C0B7953-CD1A-4653-BA66-CD284C30E978}"/>
              </a:ext>
            </a:extLst>
          </p:cNvPr>
          <p:cNvSpPr/>
          <p:nvPr/>
        </p:nvSpPr>
        <p:spPr>
          <a:xfrm>
            <a:off x="78059" y="4254430"/>
            <a:ext cx="2149572" cy="8586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6FEA0836-942D-4A3A-9021-C33ACE385A60}"/>
              </a:ext>
            </a:extLst>
          </p:cNvPr>
          <p:cNvSpPr txBox="1">
            <a:spLocks/>
          </p:cNvSpPr>
          <p:nvPr/>
        </p:nvSpPr>
        <p:spPr>
          <a:xfrm>
            <a:off x="0" y="193341"/>
            <a:ext cx="9144000" cy="50764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151"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Pilot Online AIP Workshop with Municipality of Talibon</a:t>
            </a:r>
          </a:p>
        </p:txBody>
      </p:sp>
    </p:spTree>
    <p:extLst>
      <p:ext uri="{BB962C8B-B14F-4D97-AF65-F5344CB8AC3E}">
        <p14:creationId xmlns:p14="http://schemas.microsoft.com/office/powerpoint/2010/main" val="4268994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AD1713C-46F3-411F-904D-8668E6A14F7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79FD9041-D15F-48C1-8A61-84EC2CC51A4A}"/>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itle 1">
            <a:extLst>
              <a:ext uri="{FF2B5EF4-FFF2-40B4-BE49-F238E27FC236}">
                <a16:creationId xmlns:a16="http://schemas.microsoft.com/office/drawing/2014/main" id="{1B7D9664-A4BC-4963-B583-16030A060082}"/>
              </a:ext>
            </a:extLst>
          </p:cNvPr>
          <p:cNvSpPr txBox="1">
            <a:spLocks/>
          </p:cNvSpPr>
          <p:nvPr/>
        </p:nvSpPr>
        <p:spPr>
          <a:xfrm>
            <a:off x="0" y="6276518"/>
            <a:ext cx="9144000" cy="50764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151"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Completed 2021 AIP Output from the Workshop</a:t>
            </a:r>
          </a:p>
        </p:txBody>
      </p:sp>
      <p:pic>
        <p:nvPicPr>
          <p:cNvPr id="3" name="Picture 2">
            <a:extLst>
              <a:ext uri="{FF2B5EF4-FFF2-40B4-BE49-F238E27FC236}">
                <a16:creationId xmlns:a16="http://schemas.microsoft.com/office/drawing/2014/main" id="{241AD457-F536-45CF-95CE-A95CAA35805F}"/>
              </a:ext>
            </a:extLst>
          </p:cNvPr>
          <p:cNvPicPr>
            <a:picLocks noChangeAspect="1"/>
          </p:cNvPicPr>
          <p:nvPr/>
        </p:nvPicPr>
        <p:blipFill>
          <a:blip r:embed="rId3"/>
          <a:stretch>
            <a:fillRect/>
          </a:stretch>
        </p:blipFill>
        <p:spPr>
          <a:xfrm>
            <a:off x="161479" y="877550"/>
            <a:ext cx="8821041" cy="5398968"/>
          </a:xfrm>
          <a:prstGeom prst="rect">
            <a:avLst/>
          </a:prstGeom>
        </p:spPr>
      </p:pic>
      <p:sp>
        <p:nvSpPr>
          <p:cNvPr id="8" name="Oval 7">
            <a:extLst>
              <a:ext uri="{FF2B5EF4-FFF2-40B4-BE49-F238E27FC236}">
                <a16:creationId xmlns:a16="http://schemas.microsoft.com/office/drawing/2014/main" id="{C28FD987-F48C-4895-ABAC-9B2D5F9A8A84}"/>
              </a:ext>
            </a:extLst>
          </p:cNvPr>
          <p:cNvSpPr/>
          <p:nvPr/>
        </p:nvSpPr>
        <p:spPr>
          <a:xfrm>
            <a:off x="161479" y="756741"/>
            <a:ext cx="2149572" cy="5076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4BB2F345-0BCD-437F-BA31-E7BA72903499}"/>
              </a:ext>
            </a:extLst>
          </p:cNvPr>
          <p:cNvSpPr txBox="1">
            <a:spLocks/>
          </p:cNvSpPr>
          <p:nvPr/>
        </p:nvSpPr>
        <p:spPr>
          <a:xfrm>
            <a:off x="0" y="193341"/>
            <a:ext cx="9144000" cy="50764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151"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Pilot Online AIP Workshop with Municipality of Talibon</a:t>
            </a:r>
          </a:p>
        </p:txBody>
      </p:sp>
    </p:spTree>
    <p:extLst>
      <p:ext uri="{BB962C8B-B14F-4D97-AF65-F5344CB8AC3E}">
        <p14:creationId xmlns:p14="http://schemas.microsoft.com/office/powerpoint/2010/main" val="38128950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16A63-CF62-4546-BB57-E35F39ADA3B0}"/>
              </a:ext>
            </a:extLst>
          </p:cNvPr>
          <p:cNvSpPr>
            <a:spLocks noGrp="1"/>
          </p:cNvSpPr>
          <p:nvPr>
            <p:ph type="title"/>
          </p:nvPr>
        </p:nvSpPr>
        <p:spPr>
          <a:xfrm>
            <a:off x="0" y="255786"/>
            <a:ext cx="9144000" cy="1009652"/>
          </a:xfrm>
        </p:spPr>
        <p:txBody>
          <a:bodyPr>
            <a:noAutofit/>
          </a:bodyPr>
          <a:lstStyle/>
          <a:p>
            <a:pPr algn="ctr"/>
            <a:r>
              <a:rPr lang="en-US" sz="3200" b="1" dirty="0">
                <a:solidFill>
                  <a:srgbClr val="096E43"/>
                </a:solidFill>
                <a:latin typeface="Tahoma" panose="020B0604030504040204" pitchFamily="34" charset="0"/>
                <a:ea typeface="Tahoma" panose="020B0604030504040204" pitchFamily="34" charset="0"/>
                <a:cs typeface="Tahoma" panose="020B0604030504040204" pitchFamily="34" charset="0"/>
              </a:rPr>
              <a:t>Imperatives for Building Pandemic Resiliency through Investing in Nutrition</a:t>
            </a:r>
          </a:p>
        </p:txBody>
      </p:sp>
      <p:sp>
        <p:nvSpPr>
          <p:cNvPr id="4" name="Content Placeholder 2">
            <a:extLst>
              <a:ext uri="{FF2B5EF4-FFF2-40B4-BE49-F238E27FC236}">
                <a16:creationId xmlns:a16="http://schemas.microsoft.com/office/drawing/2014/main" id="{F6F50B9A-0888-4E53-85E8-4305300FDE90}"/>
              </a:ext>
            </a:extLst>
          </p:cNvPr>
          <p:cNvSpPr>
            <a:spLocks noGrp="1"/>
          </p:cNvSpPr>
          <p:nvPr>
            <p:ph idx="1"/>
          </p:nvPr>
        </p:nvSpPr>
        <p:spPr>
          <a:xfrm>
            <a:off x="457200" y="1474986"/>
            <a:ext cx="8448677" cy="5230614"/>
          </a:xfrm>
        </p:spPr>
        <p:txBody>
          <a:bodyPr>
            <a:normAutofit lnSpcReduction="10000"/>
          </a:bodyPr>
          <a:lstStyle/>
          <a:p>
            <a:pPr marL="457200" indent="-457200">
              <a:buFont typeface="Arial" panose="020B0604020202020204" pitchFamily="34" charset="0"/>
              <a:buAutoNum type="arabicPeriod"/>
            </a:pPr>
            <a:r>
              <a:rPr lang="en-US" sz="3200" dirty="0"/>
              <a:t>Alarming nutrition problem</a:t>
            </a:r>
          </a:p>
          <a:p>
            <a:pPr marL="457200" indent="-457200">
              <a:buFont typeface="Arial" panose="020B0604020202020204" pitchFamily="34" charset="0"/>
              <a:buAutoNum type="arabicPeriod"/>
            </a:pPr>
            <a:r>
              <a:rPr lang="en-US" sz="3200" dirty="0"/>
              <a:t>Negative impact of malnutrition on immunity, resiliency, and overall development</a:t>
            </a:r>
          </a:p>
          <a:p>
            <a:pPr marL="457200" indent="-457200">
              <a:buFont typeface="Arial" panose="020B0604020202020204" pitchFamily="34" charset="0"/>
              <a:buAutoNum type="arabicPeriod"/>
            </a:pPr>
            <a:r>
              <a:rPr lang="en-US" sz="3200" dirty="0"/>
              <a:t>Cost of malnutrition to the economy when the economy is already being devastated</a:t>
            </a:r>
          </a:p>
          <a:p>
            <a:pPr marL="457200" indent="-457200">
              <a:buAutoNum type="arabicPeriod"/>
            </a:pPr>
            <a:r>
              <a:rPr lang="en-US" sz="3200" dirty="0"/>
              <a:t>Embarrassment for a middle income country</a:t>
            </a:r>
          </a:p>
          <a:p>
            <a:pPr marL="457200" indent="-457200">
              <a:buFont typeface="Arial" panose="020B0604020202020204" pitchFamily="34" charset="0"/>
              <a:buAutoNum type="arabicPeriod"/>
            </a:pPr>
            <a:r>
              <a:rPr lang="en-US" sz="3200" dirty="0"/>
              <a:t>Returns to investment in nutrition very high</a:t>
            </a:r>
          </a:p>
          <a:p>
            <a:pPr marL="457200" indent="-457200">
              <a:buAutoNum type="arabicPeriod"/>
            </a:pPr>
            <a:r>
              <a:rPr lang="en-US" sz="3200" dirty="0"/>
              <a:t>Intervention to address malnutrition exists</a:t>
            </a:r>
          </a:p>
          <a:p>
            <a:pPr marL="457200" indent="-457200">
              <a:buAutoNum type="arabicPeriod"/>
            </a:pPr>
            <a:r>
              <a:rPr lang="en-PH" sz="3200" dirty="0"/>
              <a:t>There are supportive policies for LGUs to invest in nutrition</a:t>
            </a:r>
            <a:endParaRPr lang="en-US" sz="3200" dirty="0"/>
          </a:p>
        </p:txBody>
      </p:sp>
      <p:sp>
        <p:nvSpPr>
          <p:cNvPr id="5" name="Rectangle 4">
            <a:extLst>
              <a:ext uri="{FF2B5EF4-FFF2-40B4-BE49-F238E27FC236}">
                <a16:creationId xmlns:a16="http://schemas.microsoft.com/office/drawing/2014/main" id="{5CD2B481-BC29-4258-A71F-9F37E60FD1E5}"/>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1C4A126-FF8D-4AAE-989A-8E75AF973869}"/>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6555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E60E2C-A913-4AC2-B397-2315DD1827F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B9D40DD-28A6-4A50-8CC4-8E8FB01E506E}"/>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37BBD70F-34D1-4A08-B60C-27714CD24E9C}"/>
              </a:ext>
            </a:extLst>
          </p:cNvPr>
          <p:cNvSpPr txBox="1">
            <a:spLocks/>
          </p:cNvSpPr>
          <p:nvPr/>
        </p:nvSpPr>
        <p:spPr>
          <a:xfrm>
            <a:off x="135492" y="3776007"/>
            <a:ext cx="3010052" cy="14722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400" b="1" dirty="0">
                <a:latin typeface="Calibri" panose="020F0502020204030204" pitchFamily="34" charset="0"/>
                <a:ea typeface="Calibri" panose="020F0502020204030204" pitchFamily="34" charset="0"/>
                <a:cs typeface="Arial" panose="020B0604020202020204" pitchFamily="34" charset="0"/>
              </a:rPr>
              <a:t>Republic Act 11148 </a:t>
            </a:r>
            <a:endParaRPr lang="en-PH" sz="2400" dirty="0">
              <a:latin typeface="Calibri" panose="020F0502020204030204" pitchFamily="34" charset="0"/>
              <a:ea typeface="Calibri" panose="020F0502020204030204" pitchFamily="34" charset="0"/>
              <a:cs typeface="Arial" panose="020B0604020202020204" pitchFamily="34" charset="0"/>
            </a:endParaRPr>
          </a:p>
          <a:p>
            <a:pPr marL="0" indent="0" algn="ctr">
              <a:buNone/>
            </a:pPr>
            <a:r>
              <a:rPr lang="en-PH" sz="1800" dirty="0">
                <a:latin typeface="Calibri" panose="020F0502020204030204" pitchFamily="34" charset="0"/>
                <a:ea typeface="Calibri" panose="020F0502020204030204" pitchFamily="34" charset="0"/>
                <a:cs typeface="Arial" panose="020B0604020202020204" pitchFamily="34" charset="0"/>
              </a:rPr>
              <a:t>“</a:t>
            </a:r>
            <a:r>
              <a:rPr lang="en-PH" sz="1800" i="1" dirty="0">
                <a:latin typeface="Calibri" panose="020F0502020204030204" pitchFamily="34" charset="0"/>
                <a:ea typeface="Calibri" panose="020F0502020204030204" pitchFamily="34" charset="0"/>
                <a:cs typeface="Arial" panose="020B0604020202020204" pitchFamily="34" charset="0"/>
              </a:rPr>
              <a:t>Kalusugan at Nutrisyon ng Mag-Nanay Act” – </a:t>
            </a:r>
          </a:p>
          <a:p>
            <a:pPr marL="0" indent="0" algn="ctr">
              <a:buNone/>
            </a:pPr>
            <a:r>
              <a:rPr lang="en-PH" sz="1800" i="1" dirty="0">
                <a:latin typeface="Calibri" panose="020F0502020204030204" pitchFamily="34" charset="0"/>
                <a:ea typeface="Calibri" panose="020F0502020204030204" pitchFamily="34" charset="0"/>
                <a:cs typeface="Arial" panose="020B0604020202020204" pitchFamily="34" charset="0"/>
              </a:rPr>
              <a:t>First 1000 Days Law</a:t>
            </a:r>
          </a:p>
        </p:txBody>
      </p:sp>
      <p:pic>
        <p:nvPicPr>
          <p:cNvPr id="17" name="Picture 16">
            <a:extLst>
              <a:ext uri="{FF2B5EF4-FFF2-40B4-BE49-F238E27FC236}">
                <a16:creationId xmlns:a16="http://schemas.microsoft.com/office/drawing/2014/main" id="{0513DF6C-894D-499B-8E49-4748BBB1C5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613" y="1397370"/>
            <a:ext cx="2638899" cy="2185009"/>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C736E091-9F6D-4941-8950-934E9208C1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54591" y="4108760"/>
            <a:ext cx="2628955" cy="1472215"/>
          </a:xfrm>
          <a:prstGeom prst="rect">
            <a:avLst/>
          </a:prstGeom>
          <a:ln>
            <a:noFill/>
          </a:ln>
          <a:effectLst>
            <a:outerShdw blurRad="292100" dist="139700" dir="2700000" algn="tl" rotWithShape="0">
              <a:srgbClr val="333333">
                <a:alpha val="65000"/>
              </a:srgbClr>
            </a:outerShdw>
          </a:effectLst>
        </p:spPr>
      </p:pic>
      <p:sp>
        <p:nvSpPr>
          <p:cNvPr id="23" name="Rectangle 22">
            <a:extLst>
              <a:ext uri="{FF2B5EF4-FFF2-40B4-BE49-F238E27FC236}">
                <a16:creationId xmlns:a16="http://schemas.microsoft.com/office/drawing/2014/main" id="{0350EFFC-82B6-4D0A-899F-243FC17CB3D9}"/>
              </a:ext>
            </a:extLst>
          </p:cNvPr>
          <p:cNvSpPr/>
          <p:nvPr/>
        </p:nvSpPr>
        <p:spPr>
          <a:xfrm>
            <a:off x="2473500" y="5727789"/>
            <a:ext cx="4191137" cy="830997"/>
          </a:xfrm>
          <a:prstGeom prst="rect">
            <a:avLst/>
          </a:prstGeom>
        </p:spPr>
        <p:txBody>
          <a:bodyPr wrap="square" anchor="ctr">
            <a:spAutoFit/>
          </a:bodyPr>
          <a:lstStyle/>
          <a:p>
            <a:pPr algn="ctr"/>
            <a:r>
              <a:rPr lang="en-PH" sz="2400" b="1" dirty="0">
                <a:latin typeface="Calibri" panose="020F0502020204030204" pitchFamily="34" charset="0"/>
                <a:ea typeface="Calibri" panose="020F0502020204030204" pitchFamily="34" charset="0"/>
                <a:cs typeface="Arial" panose="020B0604020202020204" pitchFamily="34" charset="0"/>
              </a:rPr>
              <a:t>DILG-DOH-NNC Joint Memorandum Circular 2019-01 </a:t>
            </a:r>
          </a:p>
        </p:txBody>
      </p:sp>
      <p:sp>
        <p:nvSpPr>
          <p:cNvPr id="10" name="Rectangle 9">
            <a:extLst>
              <a:ext uri="{FF2B5EF4-FFF2-40B4-BE49-F238E27FC236}">
                <a16:creationId xmlns:a16="http://schemas.microsoft.com/office/drawing/2014/main" id="{DA6D8FC2-12DE-4C3C-A587-0D2545EDC8F2}"/>
              </a:ext>
            </a:extLst>
          </p:cNvPr>
          <p:cNvSpPr/>
          <p:nvPr/>
        </p:nvSpPr>
        <p:spPr>
          <a:xfrm>
            <a:off x="222541" y="236276"/>
            <a:ext cx="8693056" cy="1077218"/>
          </a:xfrm>
          <a:prstGeom prst="rect">
            <a:avLst/>
          </a:prstGeom>
        </p:spPr>
        <p:txBody>
          <a:bodyPr wrap="square">
            <a:spAutoFit/>
          </a:bodyPr>
          <a:lstStyle/>
          <a:p>
            <a:pPr algn="ctr"/>
            <a:r>
              <a:rPr lang="en-GB" sz="3200" b="1" dirty="0">
                <a:solidFill>
                  <a:srgbClr val="096E43"/>
                </a:solidFill>
                <a:latin typeface="Tahoma" panose="020B0604030504040204" pitchFamily="34" charset="0"/>
                <a:ea typeface="Tahoma" panose="020B0604030504040204" pitchFamily="34" charset="0"/>
                <a:cs typeface="Tahoma" panose="020B0604030504040204" pitchFamily="34" charset="0"/>
              </a:rPr>
              <a:t>Policies supportive of </a:t>
            </a:r>
          </a:p>
          <a:p>
            <a:pPr algn="ctr"/>
            <a:r>
              <a:rPr lang="en-GB" sz="3200" b="1" dirty="0">
                <a:solidFill>
                  <a:srgbClr val="096E43"/>
                </a:solidFill>
                <a:latin typeface="Tahoma" panose="020B0604030504040204" pitchFamily="34" charset="0"/>
                <a:ea typeface="Tahoma" panose="020B0604030504040204" pitchFamily="34" charset="0"/>
                <a:cs typeface="Tahoma" panose="020B0604030504040204" pitchFamily="34" charset="0"/>
              </a:rPr>
              <a:t>scaling up nutrition in the Philippines </a:t>
            </a:r>
            <a:endParaRPr lang="en-US" sz="3200" b="1" dirty="0">
              <a:solidFill>
                <a:srgbClr val="096E43"/>
              </a:solidFill>
              <a:latin typeface="Tahoma" panose="020B0604030504040204" pitchFamily="34" charset="0"/>
              <a:ea typeface="Tahoma" panose="020B0604030504040204" pitchFamily="34" charset="0"/>
              <a:cs typeface="Tahoma" panose="020B0604030504040204" pitchFamily="34" charset="0"/>
            </a:endParaRPr>
          </a:p>
        </p:txBody>
      </p:sp>
      <p:sp>
        <p:nvSpPr>
          <p:cNvPr id="11" name="Content Placeholder 2">
            <a:extLst>
              <a:ext uri="{FF2B5EF4-FFF2-40B4-BE49-F238E27FC236}">
                <a16:creationId xmlns:a16="http://schemas.microsoft.com/office/drawing/2014/main" id="{BD6C7B6D-28D6-496A-9AAD-2A423EDAD57E}"/>
              </a:ext>
            </a:extLst>
          </p:cNvPr>
          <p:cNvSpPr txBox="1">
            <a:spLocks/>
          </p:cNvSpPr>
          <p:nvPr/>
        </p:nvSpPr>
        <p:spPr>
          <a:xfrm>
            <a:off x="5992593" y="3937659"/>
            <a:ext cx="2797862" cy="830997"/>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400" b="1" dirty="0">
                <a:latin typeface="Calibri" panose="020F0502020204030204" pitchFamily="34" charset="0"/>
                <a:ea typeface="Calibri" panose="020F0502020204030204" pitchFamily="34" charset="0"/>
                <a:cs typeface="Arial" panose="020B0604020202020204" pitchFamily="34" charset="0"/>
              </a:rPr>
              <a:t>Republic Act 11223 </a:t>
            </a:r>
            <a:endParaRPr lang="en-PH" sz="2400" dirty="0">
              <a:latin typeface="Calibri" panose="020F0502020204030204" pitchFamily="34" charset="0"/>
              <a:ea typeface="Calibri" panose="020F0502020204030204" pitchFamily="34" charset="0"/>
              <a:cs typeface="Arial" panose="020B0604020202020204" pitchFamily="34" charset="0"/>
            </a:endParaRPr>
          </a:p>
          <a:p>
            <a:pPr marL="0" indent="0" algn="ctr">
              <a:buNone/>
            </a:pPr>
            <a:r>
              <a:rPr lang="en-PH" sz="2400" dirty="0">
                <a:latin typeface="Calibri" panose="020F0502020204030204" pitchFamily="34" charset="0"/>
                <a:ea typeface="Calibri" panose="020F0502020204030204" pitchFamily="34" charset="0"/>
                <a:cs typeface="Arial" panose="020B0604020202020204" pitchFamily="34" charset="0"/>
              </a:rPr>
              <a:t>“</a:t>
            </a:r>
            <a:r>
              <a:rPr lang="en-PH" sz="2400" i="1" dirty="0">
                <a:latin typeface="Calibri" panose="020F0502020204030204" pitchFamily="34" charset="0"/>
                <a:ea typeface="Calibri" panose="020F0502020204030204" pitchFamily="34" charset="0"/>
                <a:cs typeface="Arial" panose="020B0604020202020204" pitchFamily="34" charset="0"/>
              </a:rPr>
              <a:t>Universal Health Care Law”</a:t>
            </a:r>
          </a:p>
        </p:txBody>
      </p:sp>
      <p:pic>
        <p:nvPicPr>
          <p:cNvPr id="2" name="Picture 1">
            <a:extLst>
              <a:ext uri="{FF2B5EF4-FFF2-40B4-BE49-F238E27FC236}">
                <a16:creationId xmlns:a16="http://schemas.microsoft.com/office/drawing/2014/main" id="{8CBA6593-1526-4120-BA3B-424D23F4F3F3}"/>
              </a:ext>
            </a:extLst>
          </p:cNvPr>
          <p:cNvPicPr>
            <a:picLocks noChangeAspect="1"/>
          </p:cNvPicPr>
          <p:nvPr/>
        </p:nvPicPr>
        <p:blipFill>
          <a:blip r:embed="rId5"/>
          <a:stretch>
            <a:fillRect/>
          </a:stretch>
        </p:blipFill>
        <p:spPr>
          <a:xfrm>
            <a:off x="5992593" y="1423439"/>
            <a:ext cx="2797861" cy="22382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952239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E60E2C-A913-4AC2-B397-2315DD1827F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B9D40DD-28A6-4A50-8CC4-8E8FB01E506E}"/>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37BBD70F-34D1-4A08-B60C-27714CD24E9C}"/>
              </a:ext>
            </a:extLst>
          </p:cNvPr>
          <p:cNvSpPr txBox="1">
            <a:spLocks/>
          </p:cNvSpPr>
          <p:nvPr/>
        </p:nvSpPr>
        <p:spPr>
          <a:xfrm>
            <a:off x="4529999" y="4500220"/>
            <a:ext cx="4420760" cy="149381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b="1" dirty="0">
                <a:latin typeface="Calibri" panose="020F0502020204030204" pitchFamily="34" charset="0"/>
                <a:ea typeface="Calibri" panose="020F0502020204030204" pitchFamily="34" charset="0"/>
                <a:cs typeface="Arial" panose="020B0604020202020204" pitchFamily="34" charset="0"/>
              </a:rPr>
              <a:t>DBM Local Budget Memorandum (LBM)</a:t>
            </a:r>
            <a:r>
              <a:rPr lang="en-PH" sz="2000" dirty="0">
                <a:latin typeface="Calibri" panose="020F0502020204030204" pitchFamily="34" charset="0"/>
                <a:ea typeface="Calibri" panose="020F0502020204030204" pitchFamily="34" charset="0"/>
                <a:cs typeface="Arial" panose="020B0604020202020204" pitchFamily="34" charset="0"/>
              </a:rPr>
              <a:t> No. 77 &amp; 77a for 2019, No. 78 for 2020, and </a:t>
            </a:r>
            <a:r>
              <a:rPr lang="en-PH" sz="2000" b="1" dirty="0">
                <a:latin typeface="Calibri" panose="020F0502020204030204" pitchFamily="34" charset="0"/>
                <a:ea typeface="Calibri" panose="020F0502020204030204" pitchFamily="34" charset="0"/>
                <a:cs typeface="Arial" panose="020B0604020202020204" pitchFamily="34" charset="0"/>
              </a:rPr>
              <a:t>No. 80 for 2021</a:t>
            </a:r>
          </a:p>
        </p:txBody>
      </p:sp>
      <p:pic>
        <p:nvPicPr>
          <p:cNvPr id="12" name="Content Placeholder 3">
            <a:extLst>
              <a:ext uri="{FF2B5EF4-FFF2-40B4-BE49-F238E27FC236}">
                <a16:creationId xmlns:a16="http://schemas.microsoft.com/office/drawing/2014/main" id="{A7B7AEE0-C547-4E19-A272-C1AC14F9A6C5}"/>
              </a:ext>
            </a:extLst>
          </p:cNvPr>
          <p:cNvPicPr>
            <a:picLocks noChangeAspect="1"/>
          </p:cNvPicPr>
          <p:nvPr/>
        </p:nvPicPr>
        <p:blipFill rotWithShape="1">
          <a:blip r:embed="rId3"/>
          <a:srcRect l="3176" r="2087" b="29942"/>
          <a:stretch/>
        </p:blipFill>
        <p:spPr>
          <a:xfrm>
            <a:off x="185686" y="1729091"/>
            <a:ext cx="4190028" cy="2612492"/>
          </a:xfrm>
          <a:prstGeom prst="rect">
            <a:avLst/>
          </a:prstGeom>
          <a:ln>
            <a:noFill/>
          </a:ln>
          <a:effectLst>
            <a:outerShdw blurRad="292100" dist="139700" dir="2700000" algn="tl" rotWithShape="0">
              <a:srgbClr val="333333">
                <a:alpha val="65000"/>
              </a:srgbClr>
            </a:outerShdw>
          </a:effectLst>
        </p:spPr>
      </p:pic>
      <p:sp>
        <p:nvSpPr>
          <p:cNvPr id="4" name="Rectangle 3">
            <a:extLst>
              <a:ext uri="{FF2B5EF4-FFF2-40B4-BE49-F238E27FC236}">
                <a16:creationId xmlns:a16="http://schemas.microsoft.com/office/drawing/2014/main" id="{BA047805-38F5-4981-944A-3320D8E0C067}"/>
              </a:ext>
            </a:extLst>
          </p:cNvPr>
          <p:cNvSpPr/>
          <p:nvPr/>
        </p:nvSpPr>
        <p:spPr>
          <a:xfrm>
            <a:off x="-42001" y="4757180"/>
            <a:ext cx="4572000" cy="1323439"/>
          </a:xfrm>
          <a:prstGeom prst="rect">
            <a:avLst/>
          </a:prstGeom>
        </p:spPr>
        <p:txBody>
          <a:bodyPr>
            <a:spAutoFit/>
          </a:bodyPr>
          <a:lstStyle/>
          <a:p>
            <a:pPr algn="ctr"/>
            <a:r>
              <a:rPr lang="en-PH" sz="2000" b="1" dirty="0">
                <a:latin typeface="Calibri" panose="020F0502020204030204" pitchFamily="34" charset="0"/>
                <a:ea typeface="Calibri" panose="020F0502020204030204" pitchFamily="34" charset="0"/>
                <a:cs typeface="Arial" panose="020B0604020202020204" pitchFamily="34" charset="0"/>
              </a:rPr>
              <a:t>DILG Memorandum Circular 2018-42</a:t>
            </a:r>
            <a:r>
              <a:rPr lang="en-PH" sz="2000" dirty="0">
                <a:latin typeface="Calibri" panose="020F0502020204030204" pitchFamily="34" charset="0"/>
                <a:ea typeface="Calibri" panose="020F0502020204030204" pitchFamily="34" charset="0"/>
                <a:cs typeface="Arial" panose="020B0604020202020204" pitchFamily="34" charset="0"/>
              </a:rPr>
              <a:t> </a:t>
            </a:r>
            <a:r>
              <a:rPr lang="en-US" sz="2000" dirty="0">
                <a:latin typeface="Calibri" panose="020F0502020204030204" pitchFamily="34" charset="0"/>
                <a:ea typeface="Calibri" panose="020F0502020204030204" pitchFamily="34" charset="0"/>
                <a:cs typeface="Arial" panose="020B0604020202020204" pitchFamily="34" charset="0"/>
              </a:rPr>
              <a:t>Adoption and Implementation of the Philippine Plan of Action for Nutrition (PPAN) 2017-2022. </a:t>
            </a:r>
          </a:p>
        </p:txBody>
      </p:sp>
      <p:pic>
        <p:nvPicPr>
          <p:cNvPr id="10" name="Picture 9">
            <a:extLst>
              <a:ext uri="{FF2B5EF4-FFF2-40B4-BE49-F238E27FC236}">
                <a16:creationId xmlns:a16="http://schemas.microsoft.com/office/drawing/2014/main" id="{C71D04BD-652B-44C7-A587-862CB3FD66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033" t="16557" r="18361" b="14371"/>
          <a:stretch/>
        </p:blipFill>
        <p:spPr>
          <a:xfrm>
            <a:off x="4768287" y="1575536"/>
            <a:ext cx="4112147" cy="2838097"/>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602FE3A2-B83C-4A56-A3FC-84D7AEDC3CFC}"/>
              </a:ext>
            </a:extLst>
          </p:cNvPr>
          <p:cNvSpPr/>
          <p:nvPr/>
        </p:nvSpPr>
        <p:spPr>
          <a:xfrm>
            <a:off x="222541" y="236276"/>
            <a:ext cx="8693056" cy="1077218"/>
          </a:xfrm>
          <a:prstGeom prst="rect">
            <a:avLst/>
          </a:prstGeom>
        </p:spPr>
        <p:txBody>
          <a:bodyPr wrap="square">
            <a:spAutoFit/>
          </a:bodyPr>
          <a:lstStyle/>
          <a:p>
            <a:pPr algn="ctr"/>
            <a:r>
              <a:rPr lang="en-GB" sz="3200" b="1" dirty="0">
                <a:solidFill>
                  <a:srgbClr val="096E43"/>
                </a:solidFill>
                <a:latin typeface="Tahoma" panose="020B0604030504040204" pitchFamily="34" charset="0"/>
                <a:ea typeface="Tahoma" panose="020B0604030504040204" pitchFamily="34" charset="0"/>
                <a:cs typeface="Tahoma" panose="020B0604030504040204" pitchFamily="34" charset="0"/>
              </a:rPr>
              <a:t>Policies supportive of </a:t>
            </a:r>
          </a:p>
          <a:p>
            <a:pPr algn="ctr"/>
            <a:r>
              <a:rPr lang="en-GB" sz="3200" b="1" dirty="0">
                <a:solidFill>
                  <a:srgbClr val="096E43"/>
                </a:solidFill>
                <a:latin typeface="Tahoma" panose="020B0604030504040204" pitchFamily="34" charset="0"/>
                <a:ea typeface="Tahoma" panose="020B0604030504040204" pitchFamily="34" charset="0"/>
                <a:cs typeface="Tahoma" panose="020B0604030504040204" pitchFamily="34" charset="0"/>
              </a:rPr>
              <a:t>scaling up nutrition in the Philippines </a:t>
            </a:r>
            <a:endParaRPr lang="en-US" sz="3200" b="1" dirty="0">
              <a:solidFill>
                <a:srgbClr val="096E43"/>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66927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E60E2C-A913-4AC2-B397-2315DD1827F8}"/>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B9D40DD-28A6-4A50-8CC4-8E8FB01E506E}"/>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37BBD70F-34D1-4A08-B60C-27714CD24E9C}"/>
              </a:ext>
            </a:extLst>
          </p:cNvPr>
          <p:cNvSpPr txBox="1">
            <a:spLocks/>
          </p:cNvSpPr>
          <p:nvPr/>
        </p:nvSpPr>
        <p:spPr>
          <a:xfrm>
            <a:off x="0" y="1269604"/>
            <a:ext cx="9149862" cy="449526"/>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PH" sz="2000" b="1" dirty="0">
                <a:latin typeface="Calibri" panose="020F0502020204030204" pitchFamily="34" charset="0"/>
                <a:ea typeface="Calibri" panose="020F0502020204030204" pitchFamily="34" charset="0"/>
                <a:cs typeface="Arial" panose="020B0604020202020204" pitchFamily="34" charset="0"/>
              </a:rPr>
              <a:t>DBM Local Budget Memorandum (LBM) No. 80 for 2021 Annual Budgets of LGUs</a:t>
            </a:r>
          </a:p>
        </p:txBody>
      </p:sp>
      <p:pic>
        <p:nvPicPr>
          <p:cNvPr id="2" name="Picture 1">
            <a:extLst>
              <a:ext uri="{FF2B5EF4-FFF2-40B4-BE49-F238E27FC236}">
                <a16:creationId xmlns:a16="http://schemas.microsoft.com/office/drawing/2014/main" id="{1BBA8B34-5FD0-4AB1-8757-2D33B24A99C4}"/>
              </a:ext>
            </a:extLst>
          </p:cNvPr>
          <p:cNvPicPr>
            <a:picLocks noChangeAspect="1"/>
          </p:cNvPicPr>
          <p:nvPr/>
        </p:nvPicPr>
        <p:blipFill>
          <a:blip r:embed="rId3"/>
          <a:stretch>
            <a:fillRect/>
          </a:stretch>
        </p:blipFill>
        <p:spPr>
          <a:xfrm>
            <a:off x="48138" y="1827045"/>
            <a:ext cx="4654622" cy="99240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6ED52FB9-6739-442F-8798-C549B99F10B6}"/>
              </a:ext>
            </a:extLst>
          </p:cNvPr>
          <p:cNvPicPr>
            <a:picLocks noChangeAspect="1"/>
          </p:cNvPicPr>
          <p:nvPr/>
        </p:nvPicPr>
        <p:blipFill>
          <a:blip r:embed="rId4"/>
          <a:stretch>
            <a:fillRect/>
          </a:stretch>
        </p:blipFill>
        <p:spPr>
          <a:xfrm>
            <a:off x="4861002" y="1841935"/>
            <a:ext cx="4155557" cy="4280302"/>
          </a:xfrm>
          <a:prstGeom prst="rect">
            <a:avLst/>
          </a:prstGeom>
          <a:ln>
            <a:noFill/>
          </a:ln>
          <a:effectLst>
            <a:outerShdw blurRad="292100" dist="139700" dir="2700000" algn="tl" rotWithShape="0">
              <a:srgbClr val="333333">
                <a:alpha val="65000"/>
              </a:srgbClr>
            </a:outerShdw>
          </a:effectLst>
        </p:spPr>
      </p:pic>
      <p:sp>
        <p:nvSpPr>
          <p:cNvPr id="11" name="Oval 10">
            <a:extLst>
              <a:ext uri="{FF2B5EF4-FFF2-40B4-BE49-F238E27FC236}">
                <a16:creationId xmlns:a16="http://schemas.microsoft.com/office/drawing/2014/main" id="{62DF1F7D-FA5C-4805-94EB-7F2D81DB7988}"/>
              </a:ext>
            </a:extLst>
          </p:cNvPr>
          <p:cNvSpPr/>
          <p:nvPr/>
        </p:nvSpPr>
        <p:spPr>
          <a:xfrm>
            <a:off x="5346347" y="4486950"/>
            <a:ext cx="2149572" cy="33393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A2BA4C2-535D-43EF-8273-613F1CB5431F}"/>
              </a:ext>
            </a:extLst>
          </p:cNvPr>
          <p:cNvPicPr>
            <a:picLocks noChangeAspect="1"/>
          </p:cNvPicPr>
          <p:nvPr/>
        </p:nvPicPr>
        <p:blipFill>
          <a:blip r:embed="rId5"/>
          <a:stretch>
            <a:fillRect/>
          </a:stretch>
        </p:blipFill>
        <p:spPr>
          <a:xfrm>
            <a:off x="81726" y="3084267"/>
            <a:ext cx="4607587" cy="3037970"/>
          </a:xfrm>
          <a:prstGeom prst="rect">
            <a:avLst/>
          </a:prstGeom>
          <a:ln>
            <a:noFill/>
          </a:ln>
          <a:effectLst>
            <a:outerShdw blurRad="292100" dist="139700" dir="2700000" algn="tl" rotWithShape="0">
              <a:srgbClr val="333333">
                <a:alpha val="65000"/>
              </a:srgbClr>
            </a:outerShdw>
          </a:effectLst>
        </p:spPr>
      </p:pic>
      <p:sp>
        <p:nvSpPr>
          <p:cNvPr id="13" name="Oval 12">
            <a:extLst>
              <a:ext uri="{FF2B5EF4-FFF2-40B4-BE49-F238E27FC236}">
                <a16:creationId xmlns:a16="http://schemas.microsoft.com/office/drawing/2014/main" id="{621ACF9D-F873-43E5-9A41-5B22A30244F1}"/>
              </a:ext>
            </a:extLst>
          </p:cNvPr>
          <p:cNvSpPr/>
          <p:nvPr/>
        </p:nvSpPr>
        <p:spPr>
          <a:xfrm>
            <a:off x="715008" y="5709728"/>
            <a:ext cx="2217448" cy="40135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69CBBDFD-5910-4CDC-97A0-0959BBFE6630}"/>
              </a:ext>
            </a:extLst>
          </p:cNvPr>
          <p:cNvCxnSpPr>
            <a:cxnSpLocks/>
          </p:cNvCxnSpPr>
          <p:nvPr/>
        </p:nvCxnSpPr>
        <p:spPr>
          <a:xfrm flipH="1" flipV="1">
            <a:off x="104876" y="1827046"/>
            <a:ext cx="292067" cy="110513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EB3073-7300-41EA-812E-92FF7327F2B6}"/>
              </a:ext>
            </a:extLst>
          </p:cNvPr>
          <p:cNvCxnSpPr>
            <a:cxnSpLocks/>
          </p:cNvCxnSpPr>
          <p:nvPr/>
        </p:nvCxnSpPr>
        <p:spPr>
          <a:xfrm flipH="1" flipV="1">
            <a:off x="104876" y="2065637"/>
            <a:ext cx="325011" cy="113019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BF349B04-DB87-4034-9DA4-745628841754}"/>
              </a:ext>
            </a:extLst>
          </p:cNvPr>
          <p:cNvSpPr/>
          <p:nvPr/>
        </p:nvSpPr>
        <p:spPr>
          <a:xfrm>
            <a:off x="222541" y="236276"/>
            <a:ext cx="8693056" cy="1077218"/>
          </a:xfrm>
          <a:prstGeom prst="rect">
            <a:avLst/>
          </a:prstGeom>
        </p:spPr>
        <p:txBody>
          <a:bodyPr wrap="square">
            <a:spAutoFit/>
          </a:bodyPr>
          <a:lstStyle/>
          <a:p>
            <a:pPr algn="ctr"/>
            <a:r>
              <a:rPr lang="en-GB" sz="3200" b="1" dirty="0">
                <a:solidFill>
                  <a:srgbClr val="096E43"/>
                </a:solidFill>
                <a:latin typeface="Tahoma" panose="020B0604030504040204" pitchFamily="34" charset="0"/>
                <a:ea typeface="Tahoma" panose="020B0604030504040204" pitchFamily="34" charset="0"/>
                <a:cs typeface="Tahoma" panose="020B0604030504040204" pitchFamily="34" charset="0"/>
              </a:rPr>
              <a:t>Policies supportive of </a:t>
            </a:r>
          </a:p>
          <a:p>
            <a:pPr algn="ctr"/>
            <a:r>
              <a:rPr lang="en-GB" sz="3200" b="1" dirty="0">
                <a:solidFill>
                  <a:srgbClr val="096E43"/>
                </a:solidFill>
                <a:latin typeface="Tahoma" panose="020B0604030504040204" pitchFamily="34" charset="0"/>
                <a:ea typeface="Tahoma" panose="020B0604030504040204" pitchFamily="34" charset="0"/>
                <a:cs typeface="Tahoma" panose="020B0604030504040204" pitchFamily="34" charset="0"/>
              </a:rPr>
              <a:t>scaling up nutrition in the Philippines </a:t>
            </a:r>
            <a:endParaRPr lang="en-US" sz="3200" b="1" dirty="0">
              <a:solidFill>
                <a:srgbClr val="096E43"/>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63543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001B6C-69E7-40D5-836D-8351747D372D}"/>
              </a:ext>
            </a:extLst>
          </p:cNvPr>
          <p:cNvSpPr>
            <a:spLocks noGrp="1"/>
          </p:cNvSpPr>
          <p:nvPr>
            <p:ph idx="1"/>
          </p:nvPr>
        </p:nvSpPr>
        <p:spPr>
          <a:xfrm>
            <a:off x="261012" y="1710883"/>
            <a:ext cx="7886700" cy="2604729"/>
          </a:xfrm>
        </p:spPr>
        <p:txBody>
          <a:bodyPr>
            <a:normAutofit fontScale="92500"/>
          </a:bodyPr>
          <a:lstStyle/>
          <a:p>
            <a:pPr marL="0" indent="0">
              <a:buNone/>
            </a:pPr>
            <a:r>
              <a:rPr lang="en-US" sz="3600" dirty="0"/>
              <a:t>“</a:t>
            </a:r>
            <a:r>
              <a:rPr lang="en-US" sz="4300" b="1" dirty="0"/>
              <a:t>Malnutrition is a threat-multiplier… </a:t>
            </a:r>
            <a:endParaRPr lang="en-US" sz="3600" b="1" dirty="0"/>
          </a:p>
          <a:p>
            <a:pPr marL="0" indent="0">
              <a:buNone/>
            </a:pPr>
            <a:r>
              <a:rPr lang="en-US" sz="3600" dirty="0"/>
              <a:t>If no action is taken, the effects of the current COVID-19 pandemic will only make it harder for vulnerable populations to protect themselves against malnutrition”</a:t>
            </a:r>
          </a:p>
        </p:txBody>
      </p:sp>
      <p:sp>
        <p:nvSpPr>
          <p:cNvPr id="4" name="Rectangle 3">
            <a:extLst>
              <a:ext uri="{FF2B5EF4-FFF2-40B4-BE49-F238E27FC236}">
                <a16:creationId xmlns:a16="http://schemas.microsoft.com/office/drawing/2014/main" id="{4926BF29-A965-42C2-BF29-8939E3D16580}"/>
              </a:ext>
            </a:extLst>
          </p:cNvPr>
          <p:cNvSpPr/>
          <p:nvPr/>
        </p:nvSpPr>
        <p:spPr>
          <a:xfrm>
            <a:off x="-5862" y="0"/>
            <a:ext cx="9149862" cy="1348862"/>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16A2FC1-29C3-4DA2-8219-A3B527467ED2}"/>
              </a:ext>
            </a:extLst>
          </p:cNvPr>
          <p:cNvSpPr/>
          <p:nvPr/>
        </p:nvSpPr>
        <p:spPr>
          <a:xfrm>
            <a:off x="-5862" y="5509138"/>
            <a:ext cx="9149862" cy="1348862"/>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813520D7-B3F6-464B-9F18-B885CC21B1E2}"/>
              </a:ext>
            </a:extLst>
          </p:cNvPr>
          <p:cNvSpPr/>
          <p:nvPr/>
        </p:nvSpPr>
        <p:spPr>
          <a:xfrm>
            <a:off x="2358350" y="4454601"/>
            <a:ext cx="6568324" cy="830997"/>
          </a:xfrm>
          <a:prstGeom prst="rect">
            <a:avLst/>
          </a:prstGeom>
        </p:spPr>
        <p:txBody>
          <a:bodyPr wrap="square">
            <a:spAutoFit/>
          </a:bodyPr>
          <a:lstStyle/>
          <a:p>
            <a:pPr algn="r"/>
            <a:r>
              <a:rPr lang="en-US" sz="2400" i="1" dirty="0"/>
              <a:t>Global Nutrition Report and the World Bank Group, 21 May 2020</a:t>
            </a:r>
          </a:p>
        </p:txBody>
      </p:sp>
    </p:spTree>
    <p:extLst>
      <p:ext uri="{BB962C8B-B14F-4D97-AF65-F5344CB8AC3E}">
        <p14:creationId xmlns:p14="http://schemas.microsoft.com/office/powerpoint/2010/main" val="2950305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78747-23E5-41CD-BD04-4FDB9EC1619F}"/>
              </a:ext>
            </a:extLst>
          </p:cNvPr>
          <p:cNvSpPr>
            <a:spLocks noGrp="1"/>
          </p:cNvSpPr>
          <p:nvPr>
            <p:ph type="title"/>
          </p:nvPr>
        </p:nvSpPr>
        <p:spPr>
          <a:xfrm>
            <a:off x="0" y="613185"/>
            <a:ext cx="9144000" cy="684169"/>
          </a:xfrm>
        </p:spPr>
        <p:txBody>
          <a:bodyPr>
            <a:normAutofit/>
          </a:bodyPr>
          <a:lstStyle/>
          <a:p>
            <a:pPr algn="ctr"/>
            <a:r>
              <a:rPr lang="en-US" sz="3600" b="1" dirty="0">
                <a:solidFill>
                  <a:srgbClr val="096E43"/>
                </a:solidFill>
                <a:latin typeface="Tahoma" panose="020B0604030504040204" pitchFamily="34" charset="0"/>
                <a:ea typeface="Tahoma" panose="020B0604030504040204" pitchFamily="34" charset="0"/>
                <a:cs typeface="Tahoma" panose="020B0604030504040204" pitchFamily="34" charset="0"/>
              </a:rPr>
              <a:t>But </a:t>
            </a:r>
            <a:r>
              <a:rPr lang="en-US" sz="3600" b="1" dirty="0">
                <a:solidFill>
                  <a:srgbClr val="C00000"/>
                </a:solidFill>
                <a:latin typeface="Tahoma" panose="020B0604030504040204" pitchFamily="34" charset="0"/>
                <a:ea typeface="Tahoma" panose="020B0604030504040204" pitchFamily="34" charset="0"/>
                <a:cs typeface="Tahoma" panose="020B0604030504040204" pitchFamily="34" charset="0"/>
              </a:rPr>
              <a:t>Covid-19</a:t>
            </a:r>
            <a:r>
              <a:rPr lang="en-US" sz="3600" b="1" dirty="0">
                <a:solidFill>
                  <a:srgbClr val="096E43"/>
                </a:solidFill>
                <a:latin typeface="Tahoma" panose="020B0604030504040204" pitchFamily="34" charset="0"/>
                <a:ea typeface="Tahoma" panose="020B0604030504040204" pitchFamily="34" charset="0"/>
                <a:cs typeface="Tahoma" panose="020B0604030504040204" pitchFamily="34" charset="0"/>
              </a:rPr>
              <a:t> challenges the gains</a:t>
            </a:r>
          </a:p>
        </p:txBody>
      </p:sp>
      <p:sp>
        <p:nvSpPr>
          <p:cNvPr id="3" name="Content Placeholder 2">
            <a:extLst>
              <a:ext uri="{FF2B5EF4-FFF2-40B4-BE49-F238E27FC236}">
                <a16:creationId xmlns:a16="http://schemas.microsoft.com/office/drawing/2014/main" id="{C8507D85-6099-4B83-97FC-6E2946531462}"/>
              </a:ext>
            </a:extLst>
          </p:cNvPr>
          <p:cNvSpPr>
            <a:spLocks noGrp="1"/>
          </p:cNvSpPr>
          <p:nvPr>
            <p:ph idx="1"/>
          </p:nvPr>
        </p:nvSpPr>
        <p:spPr>
          <a:xfrm>
            <a:off x="628650" y="1411409"/>
            <a:ext cx="7886700" cy="4473166"/>
          </a:xfrm>
        </p:spPr>
        <p:txBody>
          <a:bodyPr>
            <a:normAutofit lnSpcReduction="10000"/>
          </a:bodyPr>
          <a:lstStyle/>
          <a:p>
            <a:r>
              <a:rPr lang="en-US" dirty="0"/>
              <a:t>Involuntary hunger doubled in the country from </a:t>
            </a:r>
            <a:r>
              <a:rPr lang="en-US" b="1" dirty="0"/>
              <a:t>8.8% </a:t>
            </a:r>
            <a:r>
              <a:rPr lang="en-US" dirty="0"/>
              <a:t>in December 2019 to </a:t>
            </a:r>
            <a:r>
              <a:rPr lang="en-US" b="1" dirty="0"/>
              <a:t>16.7%</a:t>
            </a:r>
            <a:r>
              <a:rPr lang="en-US" dirty="0"/>
              <a:t> in May 2020</a:t>
            </a:r>
          </a:p>
          <a:p>
            <a:r>
              <a:rPr lang="en-US" dirty="0"/>
              <a:t>A global food price crisis in 2008 led to 50% increase in acute malnutrition among poor children and higher stunting rates </a:t>
            </a:r>
          </a:p>
          <a:p>
            <a:r>
              <a:rPr lang="en-US" dirty="0"/>
              <a:t>Estimated 10 - 45% increase in deaths of under five children and 8 - 39% maternal deaths every month with disruptions in health services </a:t>
            </a:r>
          </a:p>
          <a:p>
            <a:r>
              <a:rPr lang="en-US" dirty="0"/>
              <a:t>Pandemic remains unchecked. Poses continuing negative impact in the economy and disruption in services</a:t>
            </a:r>
          </a:p>
          <a:p>
            <a:endParaRPr lang="en-US" dirty="0"/>
          </a:p>
        </p:txBody>
      </p:sp>
      <p:sp>
        <p:nvSpPr>
          <p:cNvPr id="4" name="TextBox 3">
            <a:extLst>
              <a:ext uri="{FF2B5EF4-FFF2-40B4-BE49-F238E27FC236}">
                <a16:creationId xmlns:a16="http://schemas.microsoft.com/office/drawing/2014/main" id="{C80ABA07-9354-4D93-965A-026F53913DA0}"/>
              </a:ext>
            </a:extLst>
          </p:cNvPr>
          <p:cNvSpPr txBox="1"/>
          <p:nvPr/>
        </p:nvSpPr>
        <p:spPr>
          <a:xfrm>
            <a:off x="628650" y="5884575"/>
            <a:ext cx="8267761"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black"/>
                </a:solidFill>
                <a:effectLst/>
                <a:uLnTx/>
                <a:uFillTx/>
                <a:latin typeface="Calibri" panose="020F0502020204030204"/>
                <a:ea typeface="+mn-ea"/>
                <a:cs typeface="+mn-cs"/>
              </a:rPr>
              <a:t>Sources: </a:t>
            </a:r>
            <a:r>
              <a:rPr kumimoji="0" lang="en-US" sz="1600" i="1" u="none" strike="noStrike" kern="1200" cap="none" spc="0" normalizeH="0" baseline="0" noProof="0" dirty="0">
                <a:ln>
                  <a:noFill/>
                </a:ln>
                <a:solidFill>
                  <a:prstClr val="black"/>
                </a:solidFill>
                <a:effectLst/>
                <a:uLnTx/>
                <a:uFillTx/>
                <a:latin typeface="Calibri" panose="020F0502020204030204"/>
                <a:ea typeface="+mn-ea"/>
                <a:cs typeface="+mn-cs"/>
              </a:rPr>
              <a:t>(1) </a:t>
            </a:r>
            <a:r>
              <a:rPr lang="en-US" sz="1600" i="1" dirty="0">
                <a:solidFill>
                  <a:prstClr val="black"/>
                </a:solidFill>
                <a:latin typeface="Calibri" panose="020F0502020204030204"/>
              </a:rPr>
              <a:t>SWS Survey of May 2020, (2) </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Nutrition and Covid-19: Nutrition is a Threat-Multiplier. 2020 Global Nutrition Report. 21 May 2020</a:t>
            </a:r>
            <a:endParaRPr kumimoji="0" lang="en-PH" sz="16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40B2CC61-6751-43EF-B8D2-5343BE527058}"/>
              </a:ext>
            </a:extLst>
          </p:cNvPr>
          <p:cNvSpPr/>
          <p:nvPr/>
        </p:nvSpPr>
        <p:spPr>
          <a:xfrm>
            <a:off x="-5862" y="-1"/>
            <a:ext cx="9149862" cy="213547"/>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DF8A879-D00C-4561-B5A4-2B5A2E30A491}"/>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438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78747-23E5-41CD-BD04-4FDB9EC1619F}"/>
              </a:ext>
            </a:extLst>
          </p:cNvPr>
          <p:cNvSpPr>
            <a:spLocks noGrp="1"/>
          </p:cNvSpPr>
          <p:nvPr>
            <p:ph type="title"/>
          </p:nvPr>
        </p:nvSpPr>
        <p:spPr>
          <a:xfrm>
            <a:off x="-109960" y="371116"/>
            <a:ext cx="9144000" cy="932228"/>
          </a:xfrm>
        </p:spPr>
        <p:txBody>
          <a:bodyPr>
            <a:noAutofit/>
          </a:bodyPr>
          <a:lstStyle/>
          <a:p>
            <a:pPr algn="ctr"/>
            <a:r>
              <a:rPr lang="en-US" sz="3600" b="1" dirty="0">
                <a:solidFill>
                  <a:srgbClr val="C00000"/>
                </a:solidFill>
                <a:latin typeface="Tahoma" panose="020B0604030504040204" pitchFamily="34" charset="0"/>
                <a:ea typeface="Tahoma" panose="020B0604030504040204" pitchFamily="34" charset="0"/>
                <a:cs typeface="Tahoma" panose="020B0604030504040204" pitchFamily="34" charset="0"/>
              </a:rPr>
              <a:t>Covid-19</a:t>
            </a:r>
            <a:r>
              <a:rPr lang="en-US" sz="3600" b="1" dirty="0">
                <a:solidFill>
                  <a:srgbClr val="096E43"/>
                </a:solidFill>
                <a:latin typeface="Tahoma" panose="020B0604030504040204" pitchFamily="34" charset="0"/>
                <a:ea typeface="Tahoma" panose="020B0604030504040204" pitchFamily="34" charset="0"/>
                <a:cs typeface="Tahoma" panose="020B0604030504040204" pitchFamily="34" charset="0"/>
              </a:rPr>
              <a:t> is not the first nor </a:t>
            </a:r>
            <a:br>
              <a:rPr lang="en-US" sz="3600" b="1" dirty="0">
                <a:solidFill>
                  <a:srgbClr val="096E43"/>
                </a:solidFill>
                <a:latin typeface="Tahoma" panose="020B0604030504040204" pitchFamily="34" charset="0"/>
                <a:ea typeface="Tahoma" panose="020B0604030504040204" pitchFamily="34" charset="0"/>
                <a:cs typeface="Tahoma" panose="020B0604030504040204" pitchFamily="34" charset="0"/>
              </a:rPr>
            </a:br>
            <a:r>
              <a:rPr lang="en-US" sz="3600" b="1" dirty="0">
                <a:solidFill>
                  <a:srgbClr val="096E43"/>
                </a:solidFill>
                <a:latin typeface="Tahoma" panose="020B0604030504040204" pitchFamily="34" charset="0"/>
                <a:ea typeface="Tahoma" panose="020B0604030504040204" pitchFamily="34" charset="0"/>
                <a:cs typeface="Tahoma" panose="020B0604030504040204" pitchFamily="34" charset="0"/>
              </a:rPr>
              <a:t>the last pandemic</a:t>
            </a:r>
          </a:p>
        </p:txBody>
      </p:sp>
      <p:sp>
        <p:nvSpPr>
          <p:cNvPr id="5" name="Rectangle 4">
            <a:extLst>
              <a:ext uri="{FF2B5EF4-FFF2-40B4-BE49-F238E27FC236}">
                <a16:creationId xmlns:a16="http://schemas.microsoft.com/office/drawing/2014/main" id="{40B2CC61-6751-43EF-B8D2-5343BE527058}"/>
              </a:ext>
            </a:extLst>
          </p:cNvPr>
          <p:cNvSpPr/>
          <p:nvPr/>
        </p:nvSpPr>
        <p:spPr>
          <a:xfrm>
            <a:off x="-5862" y="-1"/>
            <a:ext cx="9149862" cy="213547"/>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DF8A879-D00C-4561-B5A4-2B5A2E30A491}"/>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FA877CF6-48F8-4D19-8FD1-B26E57713E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19" b="2622"/>
          <a:stretch/>
        </p:blipFill>
        <p:spPr>
          <a:xfrm>
            <a:off x="109960" y="1467408"/>
            <a:ext cx="4621106" cy="5074128"/>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EB17BC09-0D7A-4473-833E-1E6065AF9C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91253" y="1646110"/>
            <a:ext cx="4242787" cy="47476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3513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08398-8A01-4C38-9FC4-7478B9BCC710}"/>
              </a:ext>
            </a:extLst>
          </p:cNvPr>
          <p:cNvSpPr>
            <a:spLocks noGrp="1"/>
          </p:cNvSpPr>
          <p:nvPr>
            <p:ph type="title"/>
          </p:nvPr>
        </p:nvSpPr>
        <p:spPr>
          <a:xfrm>
            <a:off x="-19721" y="313097"/>
            <a:ext cx="9174125" cy="792174"/>
          </a:xfrm>
        </p:spPr>
        <p:txBody>
          <a:bodyPr>
            <a:noAutofit/>
          </a:bodyPr>
          <a:lstStyle/>
          <a:p>
            <a:pPr algn="ctr"/>
            <a:r>
              <a:rPr lang="en-US" sz="3200" b="1" dirty="0">
                <a:solidFill>
                  <a:srgbClr val="096E43"/>
                </a:solidFill>
                <a:latin typeface="Tahoma" panose="020B0604030504040204" pitchFamily="34" charset="0"/>
                <a:ea typeface="Tahoma" panose="020B0604030504040204" pitchFamily="34" charset="0"/>
                <a:cs typeface="Tahoma" panose="020B0604030504040204" pitchFamily="34" charset="0"/>
              </a:rPr>
              <a:t>Barriers to pandemic resilience</a:t>
            </a:r>
            <a:endParaRPr lang="en-PH" sz="3200" b="1" dirty="0">
              <a:solidFill>
                <a:srgbClr val="096E43"/>
              </a:solidFill>
              <a:latin typeface="Tahoma" panose="020B0604030504040204" pitchFamily="34" charset="0"/>
              <a:ea typeface="Tahoma" panose="020B0604030504040204" pitchFamily="34" charset="0"/>
              <a:cs typeface="Tahoma" panose="020B0604030504040204" pitchFamily="34" charset="0"/>
            </a:endParaRPr>
          </a:p>
        </p:txBody>
      </p:sp>
      <p:pic>
        <p:nvPicPr>
          <p:cNvPr id="30" name="Content Placeholder 29">
            <a:extLst>
              <a:ext uri="{FF2B5EF4-FFF2-40B4-BE49-F238E27FC236}">
                <a16:creationId xmlns:a16="http://schemas.microsoft.com/office/drawing/2014/main" id="{4CCDD7EB-F51A-43FD-A2FD-B2578E5B3C0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561681" y="3540731"/>
            <a:ext cx="20638" cy="17256"/>
          </a:xfrm>
        </p:spPr>
      </p:pic>
      <p:pic>
        <p:nvPicPr>
          <p:cNvPr id="4" name="Picture 2" descr="D:\AL GORE PRESENTATION\SLIDE 5\2.png">
            <a:extLst>
              <a:ext uri="{FF2B5EF4-FFF2-40B4-BE49-F238E27FC236}">
                <a16:creationId xmlns:a16="http://schemas.microsoft.com/office/drawing/2014/main" id="{FCD22C22-3666-4C3A-88DE-D4EB2EDD7423}"/>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582319" y="1068959"/>
            <a:ext cx="4645026" cy="1973161"/>
          </a:xfrm>
          <a:prstGeom prst="rect">
            <a:avLst/>
          </a:prstGeom>
          <a:noFill/>
        </p:spPr>
      </p:pic>
      <p:sp>
        <p:nvSpPr>
          <p:cNvPr id="5" name="Content Placeholder 2">
            <a:extLst>
              <a:ext uri="{FF2B5EF4-FFF2-40B4-BE49-F238E27FC236}">
                <a16:creationId xmlns:a16="http://schemas.microsoft.com/office/drawing/2014/main" id="{79008461-43CB-41EF-BC5C-7DEECBC6965E}"/>
              </a:ext>
            </a:extLst>
          </p:cNvPr>
          <p:cNvSpPr txBox="1">
            <a:spLocks/>
          </p:cNvSpPr>
          <p:nvPr/>
        </p:nvSpPr>
        <p:spPr>
          <a:xfrm>
            <a:off x="6335031" y="1602348"/>
            <a:ext cx="2743200" cy="762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PH" sz="3600" b="1" i="0" u="none" strike="noStrike" kern="1200" cap="none" spc="0" normalizeH="0" baseline="0" noProof="0" dirty="0">
                <a:ln>
                  <a:noFill/>
                </a:ln>
                <a:solidFill>
                  <a:prstClr val="white">
                    <a:lumMod val="95000"/>
                  </a:prstClr>
                </a:solidFill>
                <a:effectLst/>
                <a:uLnTx/>
                <a:uFillTx/>
                <a:latin typeface="Tahoma" panose="020B0604030504040204" pitchFamily="34" charset="0"/>
                <a:ea typeface="Tahoma" panose="020B0604030504040204" pitchFamily="34" charset="0"/>
                <a:cs typeface="Tahoma" panose="020B0604030504040204" pitchFamily="34" charset="0"/>
              </a:rPr>
              <a:t>STUNTING</a:t>
            </a:r>
          </a:p>
        </p:txBody>
      </p:sp>
      <p:pic>
        <p:nvPicPr>
          <p:cNvPr id="6" name="Picture 3" descr="D:\AL GORE PRESENTATION\SLIDE 5\3.png">
            <a:extLst>
              <a:ext uri="{FF2B5EF4-FFF2-40B4-BE49-F238E27FC236}">
                <a16:creationId xmlns:a16="http://schemas.microsoft.com/office/drawing/2014/main" id="{1D1D15FA-6187-4AD1-99FF-A34A705AD7F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57163" y="2968172"/>
            <a:ext cx="4645026" cy="1830271"/>
          </a:xfrm>
          <a:prstGeom prst="rect">
            <a:avLst/>
          </a:prstGeom>
          <a:noFill/>
        </p:spPr>
      </p:pic>
      <p:sp>
        <p:nvSpPr>
          <p:cNvPr id="7" name="Content Placeholder 2">
            <a:extLst>
              <a:ext uri="{FF2B5EF4-FFF2-40B4-BE49-F238E27FC236}">
                <a16:creationId xmlns:a16="http://schemas.microsoft.com/office/drawing/2014/main" id="{38E8479D-DDE1-4F2C-B771-ECF6285DA521}"/>
              </a:ext>
            </a:extLst>
          </p:cNvPr>
          <p:cNvSpPr txBox="1">
            <a:spLocks/>
          </p:cNvSpPr>
          <p:nvPr/>
        </p:nvSpPr>
        <p:spPr>
          <a:xfrm>
            <a:off x="1842870" y="3371143"/>
            <a:ext cx="2419350" cy="739775"/>
          </a:xfrm>
          <a:prstGeom prst="rect">
            <a:avLst/>
          </a:prstGeom>
        </p:spPr>
        <p:txBody>
          <a:bodyPr vert="horz" lIns="91440" tIns="45720" rIns="91440" bIns="45720" rtlCol="0">
            <a:normAutofit fontScale="6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6000" b="1" i="0" u="none" strike="noStrike" kern="1200" cap="none" spc="0" normalizeH="0" baseline="0" noProof="0" dirty="0">
                <a:ln>
                  <a:noFill/>
                </a:ln>
                <a:solidFill>
                  <a:prstClr val="white">
                    <a:lumMod val="95000"/>
                  </a:prstClr>
                </a:solidFill>
                <a:effectLst/>
                <a:uLnTx/>
                <a:uFillTx/>
                <a:latin typeface="Tahoma" panose="020B0604030504040204" pitchFamily="34" charset="0"/>
                <a:ea typeface="Tahoma" panose="020B0604030504040204" pitchFamily="34" charset="0"/>
                <a:cs typeface="Tahoma" panose="020B0604030504040204" pitchFamily="34" charset="0"/>
              </a:rPr>
              <a:t>OBESITY</a:t>
            </a:r>
          </a:p>
        </p:txBody>
      </p:sp>
      <p:grpSp>
        <p:nvGrpSpPr>
          <p:cNvPr id="37" name="Group 36">
            <a:extLst>
              <a:ext uri="{FF2B5EF4-FFF2-40B4-BE49-F238E27FC236}">
                <a16:creationId xmlns:a16="http://schemas.microsoft.com/office/drawing/2014/main" id="{F9F4EFE1-F5B9-4C96-8575-97A4FD75CE81}"/>
              </a:ext>
            </a:extLst>
          </p:cNvPr>
          <p:cNvGrpSpPr/>
          <p:nvPr/>
        </p:nvGrpSpPr>
        <p:grpSpPr>
          <a:xfrm>
            <a:off x="-30126" y="1105455"/>
            <a:ext cx="4560557" cy="1902767"/>
            <a:chOff x="-30126" y="1362126"/>
            <a:chExt cx="4645025" cy="2240677"/>
          </a:xfrm>
        </p:grpSpPr>
        <p:grpSp>
          <p:nvGrpSpPr>
            <p:cNvPr id="9" name="Group 8">
              <a:extLst>
                <a:ext uri="{FF2B5EF4-FFF2-40B4-BE49-F238E27FC236}">
                  <a16:creationId xmlns:a16="http://schemas.microsoft.com/office/drawing/2014/main" id="{129627E4-F061-43BC-B888-80864527E033}"/>
                </a:ext>
              </a:extLst>
            </p:cNvPr>
            <p:cNvGrpSpPr/>
            <p:nvPr/>
          </p:nvGrpSpPr>
          <p:grpSpPr>
            <a:xfrm>
              <a:off x="-30126" y="1362126"/>
              <a:ext cx="4645025" cy="2240677"/>
              <a:chOff x="-5862" y="3877944"/>
              <a:chExt cx="4645025" cy="2362200"/>
            </a:xfrm>
          </p:grpSpPr>
          <p:grpSp>
            <p:nvGrpSpPr>
              <p:cNvPr id="11" name="Group 10">
                <a:extLst>
                  <a:ext uri="{FF2B5EF4-FFF2-40B4-BE49-F238E27FC236}">
                    <a16:creationId xmlns:a16="http://schemas.microsoft.com/office/drawing/2014/main" id="{E9CFACFC-EA6B-4884-8BC1-C89427B37938}"/>
                  </a:ext>
                </a:extLst>
              </p:cNvPr>
              <p:cNvGrpSpPr/>
              <p:nvPr/>
            </p:nvGrpSpPr>
            <p:grpSpPr>
              <a:xfrm>
                <a:off x="-5862" y="3877944"/>
                <a:ext cx="4645025" cy="2362200"/>
                <a:chOff x="-5862" y="3877944"/>
                <a:chExt cx="4645025" cy="2362200"/>
              </a:xfrm>
            </p:grpSpPr>
            <p:pic>
              <p:nvPicPr>
                <p:cNvPr id="13" name="Picture 4" descr="D:\AL GORE PRESENTATION\SLIDE 5\4.png">
                  <a:extLst>
                    <a:ext uri="{FF2B5EF4-FFF2-40B4-BE49-F238E27FC236}">
                      <a16:creationId xmlns:a16="http://schemas.microsoft.com/office/drawing/2014/main" id="{9712662D-BE00-4DDF-9E3E-797B5E498BE2}"/>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862" y="3877944"/>
                  <a:ext cx="4645025" cy="2362200"/>
                </a:xfrm>
                <a:prstGeom prst="rect">
                  <a:avLst/>
                </a:prstGeom>
                <a:noFill/>
              </p:spPr>
            </p:pic>
            <p:sp>
              <p:nvSpPr>
                <p:cNvPr id="14" name="Rectangle 13">
                  <a:extLst>
                    <a:ext uri="{FF2B5EF4-FFF2-40B4-BE49-F238E27FC236}">
                      <a16:creationId xmlns:a16="http://schemas.microsoft.com/office/drawing/2014/main" id="{34114A4E-9160-4B9B-9486-DFD9F3A23D6C}"/>
                    </a:ext>
                  </a:extLst>
                </p:cNvPr>
                <p:cNvSpPr/>
                <p:nvPr/>
              </p:nvSpPr>
              <p:spPr>
                <a:xfrm>
                  <a:off x="1386840" y="4311651"/>
                  <a:ext cx="514985" cy="1211261"/>
                </a:xfrm>
                <a:prstGeom prst="rect">
                  <a:avLst/>
                </a:prstGeom>
                <a:solidFill>
                  <a:srgbClr val="8CC4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2" name="Picture 11">
                <a:extLst>
                  <a:ext uri="{FF2B5EF4-FFF2-40B4-BE49-F238E27FC236}">
                    <a16:creationId xmlns:a16="http://schemas.microsoft.com/office/drawing/2014/main" id="{C1C87B46-45A5-4085-A21B-92CD79B407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70965" y="4503356"/>
                <a:ext cx="326391" cy="990600"/>
              </a:xfrm>
              <a:prstGeom prst="rect">
                <a:avLst/>
              </a:prstGeom>
            </p:spPr>
          </p:pic>
        </p:grpSp>
        <p:sp>
          <p:nvSpPr>
            <p:cNvPr id="10" name="Content Placeholder 2">
              <a:extLst>
                <a:ext uri="{FF2B5EF4-FFF2-40B4-BE49-F238E27FC236}">
                  <a16:creationId xmlns:a16="http://schemas.microsoft.com/office/drawing/2014/main" id="{B224F162-DBF7-417D-869E-13A9C7F1DA06}"/>
                </a:ext>
              </a:extLst>
            </p:cNvPr>
            <p:cNvSpPr txBox="1">
              <a:spLocks/>
            </p:cNvSpPr>
            <p:nvPr/>
          </p:nvSpPr>
          <p:spPr>
            <a:xfrm>
              <a:off x="1766328" y="1809707"/>
              <a:ext cx="2563812" cy="578238"/>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3600" b="1" i="0" u="none" strike="noStrike" kern="1200" cap="none" spc="0" normalizeH="0" baseline="0" noProof="0" dirty="0">
                  <a:ln>
                    <a:noFill/>
                  </a:ln>
                  <a:solidFill>
                    <a:prstClr val="white">
                      <a:lumMod val="95000"/>
                    </a:prstClr>
                  </a:solidFill>
                  <a:effectLst/>
                  <a:uLnTx/>
                  <a:uFillTx/>
                  <a:latin typeface="Tahoma" panose="020B0604030504040204" pitchFamily="34" charset="0"/>
                  <a:ea typeface="Tahoma" panose="020B0604030504040204" pitchFamily="34" charset="0"/>
                  <a:cs typeface="Tahoma" panose="020B0604030504040204" pitchFamily="34" charset="0"/>
                </a:rPr>
                <a:t>WASTING</a:t>
              </a:r>
            </a:p>
          </p:txBody>
        </p:sp>
      </p:grpSp>
      <p:pic>
        <p:nvPicPr>
          <p:cNvPr id="15" name="Picture 5" descr="D:\AL GORE PRESENTATION\SLIDE 5\5.png">
            <a:extLst>
              <a:ext uri="{FF2B5EF4-FFF2-40B4-BE49-F238E27FC236}">
                <a16:creationId xmlns:a16="http://schemas.microsoft.com/office/drawing/2014/main" id="{99BE875C-25DD-44A6-ABFD-8E2381F861A3}"/>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4539750" y="2992893"/>
            <a:ext cx="4604249" cy="1830272"/>
          </a:xfrm>
          <a:prstGeom prst="rect">
            <a:avLst/>
          </a:prstGeom>
          <a:noFill/>
        </p:spPr>
      </p:pic>
      <p:sp>
        <p:nvSpPr>
          <p:cNvPr id="16" name="Content Placeholder 2">
            <a:extLst>
              <a:ext uri="{FF2B5EF4-FFF2-40B4-BE49-F238E27FC236}">
                <a16:creationId xmlns:a16="http://schemas.microsoft.com/office/drawing/2014/main" id="{4360D178-B8A8-4F50-AC67-F9ECC88EFF98}"/>
              </a:ext>
            </a:extLst>
          </p:cNvPr>
          <p:cNvSpPr txBox="1">
            <a:spLocks/>
          </p:cNvSpPr>
          <p:nvPr/>
        </p:nvSpPr>
        <p:spPr>
          <a:xfrm>
            <a:off x="6138181" y="3194528"/>
            <a:ext cx="2940050" cy="9906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ts val="3100"/>
              </a:lnSpc>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white">
                    <a:lumMod val="95000"/>
                  </a:prstClr>
                </a:solidFill>
                <a:effectLst/>
                <a:uLnTx/>
                <a:uFillTx/>
                <a:latin typeface="Tahoma" panose="020B0604030504040204" pitchFamily="34" charset="0"/>
                <a:ea typeface="Tahoma" panose="020B0604030504040204" pitchFamily="34" charset="0"/>
                <a:cs typeface="Tahoma" panose="020B0604030504040204" pitchFamily="34" charset="0"/>
              </a:rPr>
              <a:t>MICRONUTRIENT</a:t>
            </a:r>
          </a:p>
          <a:p>
            <a:pPr marL="342900" marR="0" lvl="0" indent="-342900" algn="ctr" defTabSz="914400" rtl="0" eaLnBrk="1" fontAlgn="auto" latinLnBrk="0" hangingPunct="1">
              <a:lnSpc>
                <a:spcPts val="31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white">
                    <a:lumMod val="95000"/>
                  </a:prstClr>
                </a:solidFill>
                <a:effectLst/>
                <a:uLnTx/>
                <a:uFillTx/>
                <a:latin typeface="Tahoma" panose="020B0604030504040204" pitchFamily="34" charset="0"/>
                <a:ea typeface="Tahoma" panose="020B0604030504040204" pitchFamily="34" charset="0"/>
                <a:cs typeface="Tahoma" panose="020B0604030504040204" pitchFamily="34" charset="0"/>
              </a:rPr>
              <a:t>DEFICIENCIES</a:t>
            </a:r>
          </a:p>
          <a:p>
            <a:pPr marL="342900" marR="0" lvl="0" indent="-342900" algn="ctr" defTabSz="914400" rtl="0" eaLnBrk="1" fontAlgn="auto" latinLnBrk="0" hangingPunct="1">
              <a:lnSpc>
                <a:spcPts val="3100"/>
              </a:lnSpc>
              <a:spcBef>
                <a:spcPct val="20000"/>
              </a:spcBef>
              <a:spcAft>
                <a:spcPts val="0"/>
              </a:spcAft>
              <a:buClrTx/>
              <a:buSzTx/>
              <a:buFont typeface="Arial" pitchFamily="34" charset="0"/>
              <a:buNone/>
              <a:tabLst/>
              <a:defRPr/>
            </a:pPr>
            <a:r>
              <a:rPr kumimoji="0" lang="en-PH" sz="2400" b="1" i="0" u="none" strike="noStrike" kern="1200" cap="none" spc="0" normalizeH="0" baseline="0" noProof="0" dirty="0">
                <a:ln>
                  <a:noFill/>
                </a:ln>
                <a:solidFill>
                  <a:prstClr val="white">
                    <a:lumMod val="95000"/>
                  </a:prstClr>
                </a:solidFill>
                <a:effectLst/>
                <a:uLnTx/>
                <a:uFillTx/>
                <a:latin typeface="Tahoma" panose="020B0604030504040204" pitchFamily="34" charset="0"/>
                <a:ea typeface="Tahoma" panose="020B0604030504040204" pitchFamily="34" charset="0"/>
                <a:cs typeface="Tahoma" panose="020B0604030504040204" pitchFamily="34" charset="0"/>
              </a:rPr>
              <a:t>(Hidden Hunger)</a:t>
            </a:r>
          </a:p>
        </p:txBody>
      </p:sp>
      <p:sp>
        <p:nvSpPr>
          <p:cNvPr id="17" name="TextBox 16">
            <a:extLst>
              <a:ext uri="{FF2B5EF4-FFF2-40B4-BE49-F238E27FC236}">
                <a16:creationId xmlns:a16="http://schemas.microsoft.com/office/drawing/2014/main" id="{2CDDFA59-0FF8-40ED-90DC-93BF8BE0DC28}"/>
              </a:ext>
            </a:extLst>
          </p:cNvPr>
          <p:cNvSpPr txBox="1"/>
          <p:nvPr/>
        </p:nvSpPr>
        <p:spPr>
          <a:xfrm>
            <a:off x="5672092" y="2175847"/>
            <a:ext cx="3954780"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prstClr val="white"/>
                </a:solidFill>
                <a:latin typeface="Calibri" panose="020F0502020204030204"/>
              </a:rPr>
              <a:t>28</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.8% of children under-5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(3.4 Million) </a:t>
            </a:r>
          </a:p>
        </p:txBody>
      </p:sp>
      <p:sp>
        <p:nvSpPr>
          <p:cNvPr id="18" name="TextBox 17">
            <a:extLst>
              <a:ext uri="{FF2B5EF4-FFF2-40B4-BE49-F238E27FC236}">
                <a16:creationId xmlns:a16="http://schemas.microsoft.com/office/drawing/2014/main" id="{57F95F02-F46D-441D-8DC0-68D9F718E6DF}"/>
              </a:ext>
            </a:extLst>
          </p:cNvPr>
          <p:cNvSpPr txBox="1"/>
          <p:nvPr/>
        </p:nvSpPr>
        <p:spPr>
          <a:xfrm>
            <a:off x="1406675" y="3851039"/>
            <a:ext cx="3198288" cy="101566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prstClr val="white"/>
                </a:solidFill>
                <a:latin typeface="Calibri" panose="020F0502020204030204"/>
              </a:rPr>
              <a:t>2.9</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of children under-5</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prstClr val="white"/>
                </a:solidFill>
                <a:latin typeface="Calibri" panose="020F0502020204030204"/>
              </a:rPr>
              <a:t>9.6</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among adults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19" name="TextBox 18">
            <a:extLst>
              <a:ext uri="{FF2B5EF4-FFF2-40B4-BE49-F238E27FC236}">
                <a16:creationId xmlns:a16="http://schemas.microsoft.com/office/drawing/2014/main" id="{19ACCA6E-D533-4A90-AA36-67268CE59041}"/>
              </a:ext>
            </a:extLst>
          </p:cNvPr>
          <p:cNvSpPr txBox="1"/>
          <p:nvPr/>
        </p:nvSpPr>
        <p:spPr>
          <a:xfrm>
            <a:off x="958605" y="2090451"/>
            <a:ext cx="3954780"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5.8% of children under-5</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(800,000) </a:t>
            </a:r>
          </a:p>
        </p:txBody>
      </p:sp>
      <p:sp>
        <p:nvSpPr>
          <p:cNvPr id="27" name="Rectangle 26">
            <a:extLst>
              <a:ext uri="{FF2B5EF4-FFF2-40B4-BE49-F238E27FC236}">
                <a16:creationId xmlns:a16="http://schemas.microsoft.com/office/drawing/2014/main" id="{3D0253AA-68BE-48E9-97FA-C06943D8B8E4}"/>
              </a:ext>
            </a:extLst>
          </p:cNvPr>
          <p:cNvSpPr/>
          <p:nvPr/>
        </p:nvSpPr>
        <p:spPr>
          <a:xfrm>
            <a:off x="18359" y="4927086"/>
            <a:ext cx="4469504" cy="145434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71600" marR="0" lvl="3" indent="0" algn="ctr" defTabSz="457200" rtl="0" eaLnBrk="1" fontAlgn="auto" latinLnBrk="0" hangingPunct="1">
              <a:lnSpc>
                <a:spcPct val="70000"/>
              </a:lnSpc>
              <a:spcBef>
                <a:spcPts val="0"/>
              </a:spcBef>
              <a:spcAft>
                <a:spcPts val="0"/>
              </a:spcAft>
              <a:buClrTx/>
              <a:buSzTx/>
              <a:buFontTx/>
              <a:buNone/>
              <a:tabLst>
                <a:tab pos="1550988" algn="l"/>
              </a:tabLst>
              <a:defRPr/>
            </a:pPr>
            <a:r>
              <a:rPr kumimoji="0" lang="en-US" sz="2800" b="1" i="0" u="none" strike="noStrike" kern="1200" cap="none" spc="0" normalizeH="0" baseline="0" noProof="0" dirty="0">
                <a:ln>
                  <a:noFill/>
                </a:ln>
                <a:solidFill>
                  <a:prstClr val="white"/>
                </a:solidFill>
                <a:effectLst/>
                <a:uLnTx/>
                <a:uFillTx/>
                <a:latin typeface="Calibri" panose="020F0502020204030204"/>
                <a:ea typeface="+mn-ea"/>
                <a:cs typeface="+mn-cs"/>
              </a:rPr>
              <a:t>CHRONIC</a:t>
            </a:r>
            <a:r>
              <a:rPr kumimoji="0" lang="en-US" sz="2800" b="1" i="0" u="none" strike="noStrike" kern="1200" cap="none" spc="0" normalizeH="0" noProof="0" dirty="0">
                <a:ln>
                  <a:noFill/>
                </a:ln>
                <a:solidFill>
                  <a:prstClr val="white"/>
                </a:solidFill>
                <a:effectLst/>
                <a:uLnTx/>
                <a:uFillTx/>
                <a:latin typeface="Calibri" panose="020F0502020204030204"/>
                <a:ea typeface="+mn-ea"/>
                <a:cs typeface="+mn-cs"/>
              </a:rPr>
              <a:t> ENERGY DEFICIENCY</a:t>
            </a:r>
          </a:p>
          <a:p>
            <a:pPr marL="1371600" marR="0" lvl="3" indent="0" algn="ctr" defTabSz="457200" rtl="0" eaLnBrk="1" fontAlgn="auto" latinLnBrk="0" hangingPunct="1">
              <a:lnSpc>
                <a:spcPct val="70000"/>
              </a:lnSpc>
              <a:spcBef>
                <a:spcPts val="0"/>
              </a:spcBef>
              <a:spcAft>
                <a:spcPts val="0"/>
              </a:spcAft>
              <a:buClrTx/>
              <a:buSzTx/>
              <a:buFontTx/>
              <a:buNone/>
              <a:tabLst>
                <a:tab pos="1550988" algn="l"/>
              </a:tabLst>
              <a:defRPr/>
            </a:pPr>
            <a:endParaRPr kumimoji="0" lang="en-PH"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2" name="Picture 31">
            <a:extLst>
              <a:ext uri="{FF2B5EF4-FFF2-40B4-BE49-F238E27FC236}">
                <a16:creationId xmlns:a16="http://schemas.microsoft.com/office/drawing/2014/main" id="{01334FCB-DB39-45C3-AAA1-488DC857AC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1681" y="3163700"/>
            <a:ext cx="20638" cy="17256"/>
          </a:xfrm>
          <a:prstGeom prst="rect">
            <a:avLst/>
          </a:prstGeom>
        </p:spPr>
      </p:pic>
      <p:pic>
        <p:nvPicPr>
          <p:cNvPr id="34" name="Picture 33">
            <a:extLst>
              <a:ext uri="{FF2B5EF4-FFF2-40B4-BE49-F238E27FC236}">
                <a16:creationId xmlns:a16="http://schemas.microsoft.com/office/drawing/2014/main" id="{074C308D-8779-44E1-A361-009FB96E68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1681" y="3163700"/>
            <a:ext cx="20638" cy="17256"/>
          </a:xfrm>
          <a:prstGeom prst="rect">
            <a:avLst/>
          </a:prstGeom>
        </p:spPr>
      </p:pic>
      <p:sp>
        <p:nvSpPr>
          <p:cNvPr id="35" name="TextBox 34">
            <a:extLst>
              <a:ext uri="{FF2B5EF4-FFF2-40B4-BE49-F238E27FC236}">
                <a16:creationId xmlns:a16="http://schemas.microsoft.com/office/drawing/2014/main" id="{FD319157-C492-4390-92B3-1A88554C8404}"/>
              </a:ext>
            </a:extLst>
          </p:cNvPr>
          <p:cNvSpPr txBox="1"/>
          <p:nvPr/>
        </p:nvSpPr>
        <p:spPr>
          <a:xfrm>
            <a:off x="2010193" y="5869780"/>
            <a:ext cx="1991251"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prstClr val="white"/>
                </a:solidFill>
                <a:latin typeface="Calibri" panose="020F0502020204030204"/>
              </a:rPr>
              <a:t>6.9</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of adults</a:t>
            </a:r>
            <a:endParaRPr kumimoji="0" lang="en-PH"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B3CD87E7-DEFB-4728-9C4E-F9AA1EB6DE7D}"/>
              </a:ext>
            </a:extLst>
          </p:cNvPr>
          <p:cNvSpPr/>
          <p:nvPr/>
        </p:nvSpPr>
        <p:spPr>
          <a:xfrm>
            <a:off x="-5862" y="-1"/>
            <a:ext cx="9149862" cy="260041"/>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Rectangle 43">
            <a:extLst>
              <a:ext uri="{FF2B5EF4-FFF2-40B4-BE49-F238E27FC236}">
                <a16:creationId xmlns:a16="http://schemas.microsoft.com/office/drawing/2014/main" id="{7391693C-5121-4912-8348-FAB40D5F1EC6}"/>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B75539B4-702E-404D-9A3A-11F0E78DF6EA}"/>
              </a:ext>
            </a:extLst>
          </p:cNvPr>
          <p:cNvSpPr/>
          <p:nvPr/>
        </p:nvSpPr>
        <p:spPr>
          <a:xfrm>
            <a:off x="4614898" y="4921648"/>
            <a:ext cx="4529101" cy="149730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marR="0" lvl="2" indent="0" algn="ctr" defTabSz="457200" rtl="0" eaLnBrk="1" fontAlgn="auto" latinLnBrk="0" hangingPunct="1">
              <a:lnSpc>
                <a:spcPct val="70000"/>
              </a:lnSpc>
              <a:spcBef>
                <a:spcPts val="0"/>
              </a:spcBef>
              <a:spcAft>
                <a:spcPts val="0"/>
              </a:spcAft>
              <a:buClrTx/>
              <a:buSzTx/>
              <a:buFontTx/>
              <a:buNone/>
              <a:tabLst>
                <a:tab pos="1550988" algn="l"/>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1" i="0" u="none" strike="noStrike" kern="1200" cap="none" spc="0" normalizeH="0" baseline="0" noProof="0" dirty="0">
                <a:ln>
                  <a:noFill/>
                </a:ln>
                <a:solidFill>
                  <a:schemeClr val="bg1"/>
                </a:solidFill>
                <a:effectLst/>
                <a:uLnTx/>
                <a:uFillTx/>
                <a:latin typeface="Calibri" panose="020F0502020204030204"/>
                <a:ea typeface="+mn-ea"/>
                <a:cs typeface="+mn-cs"/>
              </a:rPr>
              <a:t>FOOD INSECURITY </a:t>
            </a:r>
            <a:endPar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endParaRPr>
          </a:p>
          <a:p>
            <a:pPr marL="914400" marR="0" lvl="2" indent="0" algn="ctr" defTabSz="457200" rtl="0" eaLnBrk="1" fontAlgn="auto" latinLnBrk="0" hangingPunct="1">
              <a:lnSpc>
                <a:spcPct val="70000"/>
              </a:lnSpc>
              <a:spcBef>
                <a:spcPts val="0"/>
              </a:spcBef>
              <a:spcAft>
                <a:spcPts val="0"/>
              </a:spcAft>
              <a:buClrTx/>
              <a:buSzTx/>
              <a:buFontTx/>
              <a:buNone/>
              <a:tabLst>
                <a:tab pos="1550988" algn="l"/>
              </a:tabLst>
              <a:defRPr/>
            </a:pP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       53.9%</a:t>
            </a:r>
          </a:p>
        </p:txBody>
      </p:sp>
      <p:pic>
        <p:nvPicPr>
          <p:cNvPr id="8" name="Picture 7">
            <a:extLst>
              <a:ext uri="{FF2B5EF4-FFF2-40B4-BE49-F238E27FC236}">
                <a16:creationId xmlns:a16="http://schemas.microsoft.com/office/drawing/2014/main" id="{352D095A-6107-4B33-85EF-5C840E3E17E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27257" r="30632" b="12745"/>
          <a:stretch/>
        </p:blipFill>
        <p:spPr>
          <a:xfrm>
            <a:off x="552262" y="5133453"/>
            <a:ext cx="525780" cy="1089447"/>
          </a:xfrm>
          <a:prstGeom prst="rect">
            <a:avLst/>
          </a:prstGeom>
        </p:spPr>
      </p:pic>
      <p:pic>
        <p:nvPicPr>
          <p:cNvPr id="31" name="Picture 30">
            <a:extLst>
              <a:ext uri="{FF2B5EF4-FFF2-40B4-BE49-F238E27FC236}">
                <a16:creationId xmlns:a16="http://schemas.microsoft.com/office/drawing/2014/main" id="{C4171E78-529C-4256-8E87-0C248931729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27257" r="30632" b="12745"/>
          <a:stretch/>
        </p:blipFill>
        <p:spPr>
          <a:xfrm>
            <a:off x="1141560" y="5122613"/>
            <a:ext cx="448500" cy="1089447"/>
          </a:xfrm>
          <a:prstGeom prst="rect">
            <a:avLst/>
          </a:prstGeom>
        </p:spPr>
      </p:pic>
      <p:pic>
        <p:nvPicPr>
          <p:cNvPr id="21" name="Picture 20">
            <a:extLst>
              <a:ext uri="{FF2B5EF4-FFF2-40B4-BE49-F238E27FC236}">
                <a16:creationId xmlns:a16="http://schemas.microsoft.com/office/drawing/2014/main" id="{7D44A680-5F52-4AAA-9A33-329BFDF3D4BC}"/>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4575" t="3792" r="4208" b="18589"/>
          <a:stretch/>
        </p:blipFill>
        <p:spPr>
          <a:xfrm>
            <a:off x="4829830" y="5069135"/>
            <a:ext cx="1375267" cy="1170245"/>
          </a:xfrm>
          <a:prstGeom prst="rect">
            <a:avLst/>
          </a:prstGeom>
        </p:spPr>
      </p:pic>
    </p:spTree>
    <p:extLst>
      <p:ext uri="{BB962C8B-B14F-4D97-AF65-F5344CB8AC3E}">
        <p14:creationId xmlns:p14="http://schemas.microsoft.com/office/powerpoint/2010/main" val="2753047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AL GORE PRESENTATION\slide 4\1bg.png"/>
          <p:cNvPicPr>
            <a:picLocks noChangeAspect="1" noChangeArrowheads="1"/>
          </p:cNvPicPr>
          <p:nvPr/>
        </p:nvPicPr>
        <p:blipFill rotWithShape="1">
          <a:blip r:embed="rId3" cstate="print"/>
          <a:srcRect t="16414"/>
          <a:stretch/>
        </p:blipFill>
        <p:spPr bwMode="auto">
          <a:xfrm>
            <a:off x="-1" y="1125682"/>
            <a:ext cx="9144001" cy="5732317"/>
          </a:xfrm>
          <a:prstGeom prst="rect">
            <a:avLst/>
          </a:prstGeom>
          <a:noFill/>
        </p:spPr>
      </p:pic>
      <p:grpSp>
        <p:nvGrpSpPr>
          <p:cNvPr id="3" name="Group 2"/>
          <p:cNvGrpSpPr/>
          <p:nvPr/>
        </p:nvGrpSpPr>
        <p:grpSpPr>
          <a:xfrm>
            <a:off x="76200" y="1600200"/>
            <a:ext cx="4681538" cy="5257800"/>
            <a:chOff x="76200" y="1600200"/>
            <a:chExt cx="4681538" cy="5257800"/>
          </a:xfrm>
        </p:grpSpPr>
        <p:pic>
          <p:nvPicPr>
            <p:cNvPr id="3077" name="Picture 5" descr="D:\AL GORE PRESENTATION\slide 4\2.png"/>
            <p:cNvPicPr>
              <a:picLocks noChangeAspect="1" noChangeArrowheads="1"/>
            </p:cNvPicPr>
            <p:nvPr/>
          </p:nvPicPr>
          <p:blipFill rotWithShape="1">
            <a:blip r:embed="rId4" cstate="print"/>
            <a:srcRect t="6335"/>
            <a:stretch/>
          </p:blipFill>
          <p:spPr bwMode="auto">
            <a:xfrm>
              <a:off x="76200" y="1600200"/>
              <a:ext cx="4681538" cy="5257800"/>
            </a:xfrm>
            <a:prstGeom prst="rect">
              <a:avLst/>
            </a:prstGeom>
            <a:noFill/>
          </p:spPr>
        </p:pic>
        <p:sp>
          <p:nvSpPr>
            <p:cNvPr id="2" name="Rectangle 1"/>
            <p:cNvSpPr/>
            <p:nvPr/>
          </p:nvSpPr>
          <p:spPr>
            <a:xfrm>
              <a:off x="914400" y="6373178"/>
              <a:ext cx="2743200" cy="381000"/>
            </a:xfrm>
            <a:prstGeom prst="rect">
              <a:avLst/>
            </a:prstGeom>
            <a:gradFill flip="none" rotWithShape="1">
              <a:gsLst>
                <a:gs pos="91500">
                  <a:srgbClr val="097F45"/>
                </a:gs>
                <a:gs pos="83000">
                  <a:srgbClr val="097A44"/>
                </a:gs>
                <a:gs pos="100000">
                  <a:srgbClr val="09844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000" i="1" dirty="0">
                  <a:latin typeface="Open Sans Extrabold" panose="020B0906030804020204" pitchFamily="34" charset="0"/>
                  <a:ea typeface="Open Sans Extrabold" panose="020B0906030804020204" pitchFamily="34" charset="0"/>
                  <a:cs typeface="Open Sans Extrabold" panose="020B0906030804020204" pitchFamily="34" charset="0"/>
                </a:rPr>
                <a:t>in ASEAN Countries</a:t>
              </a:r>
            </a:p>
          </p:txBody>
        </p:sp>
      </p:grpSp>
      <p:pic>
        <p:nvPicPr>
          <p:cNvPr id="1027" name="Picture 3" descr="D:\AL GORE PRESENTATION\slide 4\6.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4037696" y="4688625"/>
            <a:ext cx="5339291" cy="1684553"/>
          </a:xfrm>
          <a:prstGeom prst="rect">
            <a:avLst/>
          </a:prstGeom>
          <a:noFill/>
        </p:spPr>
      </p:pic>
      <p:grpSp>
        <p:nvGrpSpPr>
          <p:cNvPr id="7" name="Group 6"/>
          <p:cNvGrpSpPr/>
          <p:nvPr/>
        </p:nvGrpSpPr>
        <p:grpSpPr>
          <a:xfrm>
            <a:off x="3882510" y="1159370"/>
            <a:ext cx="5257800" cy="1930400"/>
            <a:chOff x="4038600" y="381000"/>
            <a:chExt cx="4635166" cy="1447800"/>
          </a:xfrm>
        </p:grpSpPr>
        <p:pic>
          <p:nvPicPr>
            <p:cNvPr id="3076" name="Picture 4" descr="D:\AL GORE PRESENTATION\slide 4\4.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r="9210"/>
            <a:stretch/>
          </p:blipFill>
          <p:spPr bwMode="auto">
            <a:xfrm>
              <a:off x="4038600" y="381000"/>
              <a:ext cx="4635166" cy="1447800"/>
            </a:xfrm>
            <a:prstGeom prst="rect">
              <a:avLst/>
            </a:prstGeom>
            <a:noFill/>
          </p:spPr>
        </p:pic>
        <p:sp>
          <p:nvSpPr>
            <p:cNvPr id="5" name="Rectangle 4"/>
            <p:cNvSpPr/>
            <p:nvPr/>
          </p:nvSpPr>
          <p:spPr>
            <a:xfrm>
              <a:off x="5723731" y="1191419"/>
              <a:ext cx="2614153" cy="304800"/>
            </a:xfrm>
            <a:prstGeom prst="rect">
              <a:avLst/>
            </a:prstGeom>
            <a:solidFill>
              <a:srgbClr val="8CC4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sz="2000" b="1" dirty="0">
                  <a:solidFill>
                    <a:schemeClr val="bg1"/>
                  </a:solidFill>
                  <a:ea typeface="Open Sans Light" panose="020B0306030504020204" pitchFamily="34" charset="0"/>
                  <a:cs typeface="Open Sans Light" panose="020B0306030504020204" pitchFamily="34" charset="0"/>
                </a:rPr>
                <a:t>in the ASEAN Region</a:t>
              </a:r>
            </a:p>
          </p:txBody>
        </p:sp>
      </p:grpSp>
      <p:grpSp>
        <p:nvGrpSpPr>
          <p:cNvPr id="8" name="Group 7"/>
          <p:cNvGrpSpPr/>
          <p:nvPr/>
        </p:nvGrpSpPr>
        <p:grpSpPr>
          <a:xfrm>
            <a:off x="4048582" y="2774461"/>
            <a:ext cx="5339291" cy="2096559"/>
            <a:chOff x="4333875" y="1278135"/>
            <a:chExt cx="4810125" cy="1572419"/>
          </a:xfrm>
        </p:grpSpPr>
        <p:pic>
          <p:nvPicPr>
            <p:cNvPr id="1026" name="Picture 2" descr="D:\AL GORE PRESENTATION\slide 4\5.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4333875" y="1278135"/>
              <a:ext cx="4810125" cy="1572419"/>
            </a:xfrm>
            <a:prstGeom prst="rect">
              <a:avLst/>
            </a:prstGeom>
            <a:noFill/>
          </p:spPr>
        </p:pic>
        <p:sp>
          <p:nvSpPr>
            <p:cNvPr id="13" name="Rectangle 12"/>
            <p:cNvSpPr/>
            <p:nvPr/>
          </p:nvSpPr>
          <p:spPr>
            <a:xfrm>
              <a:off x="6085728" y="2227063"/>
              <a:ext cx="2667000" cy="372269"/>
            </a:xfrm>
            <a:prstGeom prst="rect">
              <a:avLst/>
            </a:prstGeom>
            <a:solidFill>
              <a:srgbClr val="4799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sz="2000" b="1" dirty="0">
                  <a:solidFill>
                    <a:schemeClr val="bg1"/>
                  </a:solidFill>
                  <a:ea typeface="Open Sans Light" panose="020B0306030504020204" pitchFamily="34" charset="0"/>
                  <a:cs typeface="Open Sans Light" panose="020B0306030504020204" pitchFamily="34" charset="0"/>
                </a:rPr>
                <a:t>global stunting burden</a:t>
              </a:r>
            </a:p>
          </p:txBody>
        </p:sp>
      </p:grpSp>
      <p:pic>
        <p:nvPicPr>
          <p:cNvPr id="6" name="Picture 5">
            <a:extLst>
              <a:ext uri="{FF2B5EF4-FFF2-40B4-BE49-F238E27FC236}">
                <a16:creationId xmlns:a16="http://schemas.microsoft.com/office/drawing/2014/main" id="{1E9E111A-7824-439E-BDB4-449466F455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81200" y="4861728"/>
            <a:ext cx="1143000" cy="167472"/>
          </a:xfrm>
          <a:prstGeom prst="rect">
            <a:avLst/>
          </a:prstGeom>
        </p:spPr>
      </p:pic>
      <p:sp>
        <p:nvSpPr>
          <p:cNvPr id="17" name="Title 1">
            <a:extLst>
              <a:ext uri="{FF2B5EF4-FFF2-40B4-BE49-F238E27FC236}">
                <a16:creationId xmlns:a16="http://schemas.microsoft.com/office/drawing/2014/main" id="{18C5920A-27ED-4CA1-82EE-3F956D0F7BFD}"/>
              </a:ext>
            </a:extLst>
          </p:cNvPr>
          <p:cNvSpPr>
            <a:spLocks noGrp="1"/>
          </p:cNvSpPr>
          <p:nvPr>
            <p:ph type="title"/>
          </p:nvPr>
        </p:nvSpPr>
        <p:spPr>
          <a:xfrm>
            <a:off x="-30125" y="-111583"/>
            <a:ext cx="9174125" cy="1325563"/>
          </a:xfrm>
        </p:spPr>
        <p:txBody>
          <a:bodyPr>
            <a:noAutofit/>
          </a:bodyPr>
          <a:lstStyle/>
          <a:p>
            <a:pPr algn="ctr"/>
            <a:r>
              <a:rPr lang="en-US" sz="4000" b="1" dirty="0">
                <a:solidFill>
                  <a:srgbClr val="096E43"/>
                </a:solidFill>
                <a:latin typeface="Tahoma" panose="020B0604030504040204" pitchFamily="34" charset="0"/>
                <a:ea typeface="Tahoma" panose="020B0604030504040204" pitchFamily="34" charset="0"/>
                <a:cs typeface="Tahoma" panose="020B0604030504040204" pitchFamily="34" charset="0"/>
              </a:rPr>
              <a:t>Embarrassment for a </a:t>
            </a:r>
            <a:br>
              <a:rPr lang="en-US" sz="4000" b="1" dirty="0">
                <a:solidFill>
                  <a:srgbClr val="096E43"/>
                </a:solidFill>
                <a:latin typeface="Tahoma" panose="020B0604030504040204" pitchFamily="34" charset="0"/>
                <a:ea typeface="Tahoma" panose="020B0604030504040204" pitchFamily="34" charset="0"/>
                <a:cs typeface="Tahoma" panose="020B0604030504040204" pitchFamily="34" charset="0"/>
              </a:rPr>
            </a:br>
            <a:r>
              <a:rPr lang="en-US" sz="4000" b="1" dirty="0">
                <a:solidFill>
                  <a:srgbClr val="096E43"/>
                </a:solidFill>
                <a:latin typeface="Tahoma" panose="020B0604030504040204" pitchFamily="34" charset="0"/>
                <a:ea typeface="Tahoma" panose="020B0604030504040204" pitchFamily="34" charset="0"/>
                <a:cs typeface="Tahoma" panose="020B0604030504040204" pitchFamily="34" charset="0"/>
              </a:rPr>
              <a:t>middle-income country </a:t>
            </a:r>
            <a:endParaRPr lang="en-PH" sz="4000" b="1" dirty="0">
              <a:solidFill>
                <a:srgbClr val="096E43"/>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5693769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AA58C-156C-4780-84FA-A5BE775DF79A}"/>
              </a:ext>
            </a:extLst>
          </p:cNvPr>
          <p:cNvSpPr>
            <a:spLocks noGrp="1"/>
          </p:cNvSpPr>
          <p:nvPr>
            <p:ph type="title"/>
          </p:nvPr>
        </p:nvSpPr>
        <p:spPr>
          <a:xfrm>
            <a:off x="247417" y="185523"/>
            <a:ext cx="8649165" cy="1325563"/>
          </a:xfrm>
        </p:spPr>
        <p:txBody>
          <a:bodyPr>
            <a:noAutofit/>
          </a:bodyPr>
          <a:lstStyle/>
          <a:p>
            <a:pPr algn="ctr"/>
            <a:r>
              <a:rPr lang="en-US" sz="3600" b="1" dirty="0">
                <a:solidFill>
                  <a:srgbClr val="096E43"/>
                </a:solidFill>
                <a:latin typeface="Tahoma" panose="020B0604030504040204" pitchFamily="34" charset="0"/>
                <a:ea typeface="Tahoma" panose="020B0604030504040204" pitchFamily="34" charset="0"/>
                <a:cs typeface="Tahoma" panose="020B0604030504040204" pitchFamily="34" charset="0"/>
              </a:rPr>
              <a:t>Simplifying the problem and the recommended strategy for LGUs</a:t>
            </a:r>
          </a:p>
        </p:txBody>
      </p:sp>
      <p:sp>
        <p:nvSpPr>
          <p:cNvPr id="3" name="Content Placeholder 2">
            <a:extLst>
              <a:ext uri="{FF2B5EF4-FFF2-40B4-BE49-F238E27FC236}">
                <a16:creationId xmlns:a16="http://schemas.microsoft.com/office/drawing/2014/main" id="{E4BE25EB-C692-46B3-A5AA-E5D2FEB02A0A}"/>
              </a:ext>
            </a:extLst>
          </p:cNvPr>
          <p:cNvSpPr>
            <a:spLocks noGrp="1"/>
          </p:cNvSpPr>
          <p:nvPr>
            <p:ph idx="1"/>
          </p:nvPr>
        </p:nvSpPr>
        <p:spPr>
          <a:xfrm>
            <a:off x="453715" y="1663486"/>
            <a:ext cx="8236569" cy="4806587"/>
          </a:xfrm>
        </p:spPr>
        <p:txBody>
          <a:bodyPr/>
          <a:lstStyle/>
          <a:p>
            <a:r>
              <a:rPr lang="en-US" dirty="0"/>
              <a:t>Among all forms of malnutrition, </a:t>
            </a:r>
            <a:r>
              <a:rPr lang="en-US" b="1" dirty="0"/>
              <a:t>stunting</a:t>
            </a:r>
            <a:r>
              <a:rPr lang="en-US" dirty="0"/>
              <a:t> is the key problem to solve</a:t>
            </a:r>
          </a:p>
          <a:p>
            <a:r>
              <a:rPr lang="en-US" dirty="0"/>
              <a:t>The program for the First 1000 Days (PPA) is the key program to reduce and prevent stunting</a:t>
            </a:r>
          </a:p>
          <a:p>
            <a:r>
              <a:rPr lang="en-US" dirty="0"/>
              <a:t>Together with the First 1000 Days Program, there are three other nutrition PPAs that will build increased resiliency against the pandemic</a:t>
            </a:r>
          </a:p>
          <a:p>
            <a:r>
              <a:rPr lang="en-US" dirty="0"/>
              <a:t>All these PPAs exist in one form or the other and can be implemented and budgeted by the local governments of all income types </a:t>
            </a:r>
          </a:p>
        </p:txBody>
      </p:sp>
      <p:sp>
        <p:nvSpPr>
          <p:cNvPr id="4" name="Rectangle 3">
            <a:extLst>
              <a:ext uri="{FF2B5EF4-FFF2-40B4-BE49-F238E27FC236}">
                <a16:creationId xmlns:a16="http://schemas.microsoft.com/office/drawing/2014/main" id="{64F19E04-A442-4E26-9C62-0754F35DF5D7}"/>
              </a:ext>
            </a:extLst>
          </p:cNvPr>
          <p:cNvSpPr/>
          <p:nvPr/>
        </p:nvSpPr>
        <p:spPr>
          <a:xfrm>
            <a:off x="-5862" y="-1"/>
            <a:ext cx="9149862" cy="260041"/>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0B2860C-F6F6-4824-8BC5-B2CF4B6BA57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1851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AA58C-156C-4780-84FA-A5BE775DF79A}"/>
              </a:ext>
            </a:extLst>
          </p:cNvPr>
          <p:cNvSpPr>
            <a:spLocks noGrp="1"/>
          </p:cNvSpPr>
          <p:nvPr>
            <p:ph type="title"/>
          </p:nvPr>
        </p:nvSpPr>
        <p:spPr>
          <a:xfrm>
            <a:off x="0" y="2766218"/>
            <a:ext cx="9144000" cy="1325563"/>
          </a:xfrm>
        </p:spPr>
        <p:txBody>
          <a:bodyPr>
            <a:noAutofit/>
          </a:bodyPr>
          <a:lstStyle/>
          <a:p>
            <a:pPr algn="ctr"/>
            <a:r>
              <a:rPr lang="en-US" sz="4000" b="1" dirty="0">
                <a:solidFill>
                  <a:srgbClr val="096E43"/>
                </a:solidFill>
                <a:latin typeface="Tahoma" panose="020B0604030504040204" pitchFamily="34" charset="0"/>
                <a:ea typeface="Tahoma" panose="020B0604030504040204" pitchFamily="34" charset="0"/>
                <a:cs typeface="Tahoma" panose="020B0604030504040204" pitchFamily="34" charset="0"/>
              </a:rPr>
              <a:t>Understanding the First 1000 Days</a:t>
            </a:r>
          </a:p>
        </p:txBody>
      </p:sp>
      <p:sp>
        <p:nvSpPr>
          <p:cNvPr id="4" name="Rectangle 3">
            <a:extLst>
              <a:ext uri="{FF2B5EF4-FFF2-40B4-BE49-F238E27FC236}">
                <a16:creationId xmlns:a16="http://schemas.microsoft.com/office/drawing/2014/main" id="{64F19E04-A442-4E26-9C62-0754F35DF5D7}"/>
              </a:ext>
            </a:extLst>
          </p:cNvPr>
          <p:cNvSpPr/>
          <p:nvPr/>
        </p:nvSpPr>
        <p:spPr>
          <a:xfrm>
            <a:off x="-5862" y="-1"/>
            <a:ext cx="9149862" cy="260041"/>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0B2860C-F6F6-4824-8BC5-B2CF4B6BA57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097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PH"/>
          </a:p>
        </p:txBody>
      </p:sp>
      <p:sp>
        <p:nvSpPr>
          <p:cNvPr id="9" name="Title 1"/>
          <p:cNvSpPr txBox="1">
            <a:spLocks/>
          </p:cNvSpPr>
          <p:nvPr/>
        </p:nvSpPr>
        <p:spPr>
          <a:xfrm>
            <a:off x="0" y="0"/>
            <a:ext cx="91440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PH" sz="32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THE</a:t>
            </a:r>
            <a:r>
              <a:rPr kumimoji="0" lang="en-PH" sz="3200" b="1" i="0" u="none" strike="noStrike" kern="1200" cap="none" spc="-150" normalizeH="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rPr>
              <a:t> FIRST 1000 DAYS OF LIFE </a:t>
            </a:r>
            <a:endParaRPr kumimoji="0" lang="en-PH" sz="3200" b="1" i="0" u="none" strike="noStrike" kern="1200" cap="none" spc="-150" normalizeH="0" baseline="0" noProof="0" dirty="0">
              <a:ln>
                <a:noFill/>
              </a:ln>
              <a:solidFill>
                <a:srgbClr val="096E43"/>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6146" name="Picture 2" descr="D:\AL GORE PRESENTATION\SLIDE 11A\2.png"/>
          <p:cNvPicPr>
            <a:picLocks noChangeAspect="1" noChangeArrowheads="1"/>
          </p:cNvPicPr>
          <p:nvPr/>
        </p:nvPicPr>
        <p:blipFill>
          <a:blip r:embed="rId3" cstate="print"/>
          <a:srcRect/>
          <a:stretch>
            <a:fillRect/>
          </a:stretch>
        </p:blipFill>
        <p:spPr bwMode="auto">
          <a:xfrm>
            <a:off x="0" y="914400"/>
            <a:ext cx="9144000" cy="1993900"/>
          </a:xfrm>
          <a:prstGeom prst="rect">
            <a:avLst/>
          </a:prstGeom>
          <a:noFill/>
        </p:spPr>
      </p:pic>
      <p:sp>
        <p:nvSpPr>
          <p:cNvPr id="10" name="Content Placeholder 2"/>
          <p:cNvSpPr txBox="1">
            <a:spLocks/>
          </p:cNvSpPr>
          <p:nvPr/>
        </p:nvSpPr>
        <p:spPr>
          <a:xfrm>
            <a:off x="3657600" y="1298575"/>
            <a:ext cx="3669792" cy="3810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40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PREGNANCY </a:t>
            </a:r>
          </a:p>
        </p:txBody>
      </p:sp>
      <p:sp>
        <p:nvSpPr>
          <p:cNvPr id="11" name="Content Placeholder 2"/>
          <p:cNvSpPr txBox="1">
            <a:spLocks/>
          </p:cNvSpPr>
          <p:nvPr/>
        </p:nvSpPr>
        <p:spPr>
          <a:xfrm>
            <a:off x="3657600" y="1920891"/>
            <a:ext cx="2667000" cy="3048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PH" sz="1600" b="1" i="1"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Pre- pregnancy to birth</a:t>
            </a:r>
          </a:p>
        </p:txBody>
      </p:sp>
      <p:pic>
        <p:nvPicPr>
          <p:cNvPr id="6147" name="Picture 3" descr="D:\AL GORE PRESENTATION\SLIDE 11A\3.png"/>
          <p:cNvPicPr>
            <a:picLocks noChangeAspect="1" noChangeArrowheads="1"/>
          </p:cNvPicPr>
          <p:nvPr/>
        </p:nvPicPr>
        <p:blipFill>
          <a:blip r:embed="rId4" cstate="print"/>
          <a:srcRect/>
          <a:stretch>
            <a:fillRect/>
          </a:stretch>
        </p:blipFill>
        <p:spPr bwMode="auto">
          <a:xfrm>
            <a:off x="-5862" y="2819400"/>
            <a:ext cx="9149862" cy="1974850"/>
          </a:xfrm>
          <a:prstGeom prst="rect">
            <a:avLst/>
          </a:prstGeom>
          <a:noFill/>
        </p:spPr>
      </p:pic>
      <p:sp>
        <p:nvSpPr>
          <p:cNvPr id="14" name="Content Placeholder 2"/>
          <p:cNvSpPr txBox="1">
            <a:spLocks/>
          </p:cNvSpPr>
          <p:nvPr/>
        </p:nvSpPr>
        <p:spPr>
          <a:xfrm>
            <a:off x="3657600" y="3126888"/>
            <a:ext cx="3581400" cy="914400"/>
          </a:xfrm>
          <a:prstGeom prst="rect">
            <a:avLst/>
          </a:prstGeom>
        </p:spPr>
        <p:txBody>
          <a:bodyPr vert="horz" lIns="91440" tIns="45720" rIns="91440" bIns="45720" rtlCol="0">
            <a:noAutofit/>
          </a:bodyPr>
          <a:lstStyle/>
          <a:p>
            <a:pPr lvl="0">
              <a:spcBef>
                <a:spcPct val="20000"/>
              </a:spcBef>
            </a:pPr>
            <a:r>
              <a:rPr lang="en-PH" sz="2800" b="1" dirty="0">
                <a:solidFill>
                  <a:schemeClr val="bg1"/>
                </a:solidFill>
                <a:latin typeface="Tahoma" panose="020B0604030504040204" pitchFamily="34" charset="0"/>
                <a:ea typeface="Tahoma" panose="020B0604030504040204" pitchFamily="34" charset="0"/>
                <a:cs typeface="Tahoma" panose="020B0604030504040204" pitchFamily="34" charset="0"/>
              </a:rPr>
              <a:t>YOUNGER STAGE OF INFANCY</a:t>
            </a:r>
            <a:endParaRPr kumimoji="0" lang="en-PH" sz="28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5" name="Content Placeholder 2"/>
          <p:cNvSpPr txBox="1">
            <a:spLocks/>
          </p:cNvSpPr>
          <p:nvPr/>
        </p:nvSpPr>
        <p:spPr>
          <a:xfrm>
            <a:off x="3657600" y="4054491"/>
            <a:ext cx="2667000" cy="304800"/>
          </a:xfrm>
          <a:prstGeom prst="rect">
            <a:avLst/>
          </a:prstGeom>
        </p:spPr>
        <p:txBody>
          <a:bodyPr vert="horz" lIns="91440" tIns="45720" rIns="91440" bIns="45720" rtlCol="0">
            <a:noAutofit/>
          </a:bodyPr>
          <a:lstStyle/>
          <a:p>
            <a:pPr marL="342900" lvl="0" indent="-342900">
              <a:spcBef>
                <a:spcPct val="20000"/>
              </a:spcBef>
            </a:pPr>
            <a:r>
              <a:rPr lang="en-PH" sz="1600" b="1" i="1" dirty="0">
                <a:solidFill>
                  <a:schemeClr val="bg1"/>
                </a:solidFill>
                <a:latin typeface="Open Sans" pitchFamily="34" charset="0"/>
                <a:ea typeface="Open Sans" pitchFamily="34" charset="0"/>
                <a:cs typeface="Open Sans" pitchFamily="34" charset="0"/>
              </a:rPr>
              <a:t>Birth to 6 months</a:t>
            </a:r>
            <a:endParaRPr kumimoji="0" lang="en-PH" sz="1600" b="1" i="1" u="none" strike="noStrike" kern="1200" cap="none" spc="0" normalizeH="0" baseline="0" noProof="0" dirty="0">
              <a:ln>
                <a:noFill/>
              </a:ln>
              <a:solidFill>
                <a:schemeClr val="bg1"/>
              </a:solidFill>
              <a:effectLst/>
              <a:uLnTx/>
              <a:uFillTx/>
              <a:latin typeface="Open Sans" pitchFamily="34" charset="0"/>
              <a:ea typeface="Open Sans" pitchFamily="34" charset="0"/>
              <a:cs typeface="Open Sans" pitchFamily="34" charset="0"/>
            </a:endParaRPr>
          </a:p>
        </p:txBody>
      </p:sp>
      <p:pic>
        <p:nvPicPr>
          <p:cNvPr id="6149" name="Picture 5" descr="D:\AL GORE PRESENTATION\SLIDE 11A\4.png"/>
          <p:cNvPicPr>
            <a:picLocks noChangeAspect="1" noChangeArrowheads="1"/>
          </p:cNvPicPr>
          <p:nvPr/>
        </p:nvPicPr>
        <p:blipFill>
          <a:blip r:embed="rId5" cstate="print"/>
          <a:srcRect/>
          <a:stretch>
            <a:fillRect/>
          </a:stretch>
        </p:blipFill>
        <p:spPr bwMode="auto">
          <a:xfrm>
            <a:off x="-152400" y="4648200"/>
            <a:ext cx="9296400" cy="2176462"/>
          </a:xfrm>
          <a:prstGeom prst="rect">
            <a:avLst/>
          </a:prstGeom>
          <a:noFill/>
        </p:spPr>
      </p:pic>
      <p:sp>
        <p:nvSpPr>
          <p:cNvPr id="20" name="Rectangle 19"/>
          <p:cNvSpPr/>
          <p:nvPr/>
        </p:nvSpPr>
        <p:spPr>
          <a:xfrm>
            <a:off x="7181522" y="5481793"/>
            <a:ext cx="1962478" cy="565943"/>
          </a:xfrm>
          <a:prstGeom prst="rect">
            <a:avLst/>
          </a:prstGeom>
          <a:solidFill>
            <a:srgbClr val="085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spc="-150" dirty="0">
                <a:latin typeface="Tahoma" panose="020B0604030504040204" pitchFamily="34" charset="0"/>
                <a:ea typeface="Tahoma" panose="020B0604030504040204" pitchFamily="34" charset="0"/>
                <a:cs typeface="Tahoma" panose="020B0604030504040204" pitchFamily="34" charset="0"/>
              </a:rPr>
              <a:t>550 DAYS </a:t>
            </a:r>
          </a:p>
        </p:txBody>
      </p:sp>
      <p:sp>
        <p:nvSpPr>
          <p:cNvPr id="31" name="Content Placeholder 2"/>
          <p:cNvSpPr txBox="1">
            <a:spLocks/>
          </p:cNvSpPr>
          <p:nvPr/>
        </p:nvSpPr>
        <p:spPr>
          <a:xfrm>
            <a:off x="3657600" y="4976260"/>
            <a:ext cx="5257800" cy="758825"/>
          </a:xfrm>
          <a:prstGeom prst="rect">
            <a:avLst/>
          </a:prstGeom>
        </p:spPr>
        <p:txBody>
          <a:bodyPr vert="horz" lIns="91440" tIns="45720" rIns="91440" bIns="45720" rtlCol="0">
            <a:noAutofit/>
          </a:bodyPr>
          <a:lstStyle/>
          <a:p>
            <a:pPr lvl="0"/>
            <a:r>
              <a:rPr lang="en-PH" sz="2400" b="1" dirty="0">
                <a:solidFill>
                  <a:schemeClr val="bg1"/>
                </a:solidFill>
                <a:latin typeface="Tahoma" panose="020B0604030504040204" pitchFamily="34" charset="0"/>
                <a:ea typeface="Tahoma" panose="020B0604030504040204" pitchFamily="34" charset="0"/>
                <a:cs typeface="Tahoma" panose="020B0604030504040204" pitchFamily="34" charset="0"/>
              </a:rPr>
              <a:t>OLDER STAGE OF INFANCY </a:t>
            </a:r>
          </a:p>
          <a:p>
            <a:pPr lvl="0"/>
            <a:r>
              <a:rPr lang="en-PH" sz="2400" b="1" dirty="0">
                <a:solidFill>
                  <a:schemeClr val="bg1"/>
                </a:solidFill>
                <a:latin typeface="Tahoma" panose="020B0604030504040204" pitchFamily="34" charset="0"/>
                <a:ea typeface="Tahoma" panose="020B0604030504040204" pitchFamily="34" charset="0"/>
                <a:cs typeface="Tahoma" panose="020B0604030504040204" pitchFamily="34" charset="0"/>
              </a:rPr>
              <a:t>AND TODDLERHOOD </a:t>
            </a:r>
            <a:endParaRPr kumimoji="0" lang="en-PH" sz="2400" b="1"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2" name="Content Placeholder 2"/>
          <p:cNvSpPr txBox="1">
            <a:spLocks/>
          </p:cNvSpPr>
          <p:nvPr/>
        </p:nvSpPr>
        <p:spPr>
          <a:xfrm>
            <a:off x="3657600" y="5764695"/>
            <a:ext cx="2667000" cy="304800"/>
          </a:xfrm>
          <a:prstGeom prst="rect">
            <a:avLst/>
          </a:prstGeom>
        </p:spPr>
        <p:txBody>
          <a:bodyPr vert="horz" lIns="91440" tIns="45720" rIns="91440" bIns="45720" rtlCol="0">
            <a:noAutofit/>
          </a:bodyPr>
          <a:lstStyle/>
          <a:p>
            <a:pPr marL="342900" lvl="0" indent="-342900">
              <a:spcBef>
                <a:spcPct val="20000"/>
              </a:spcBef>
            </a:pPr>
            <a:r>
              <a:rPr lang="en-PH" sz="1600" b="1" i="1" dirty="0">
                <a:solidFill>
                  <a:schemeClr val="bg1"/>
                </a:solidFill>
                <a:latin typeface="Tahoma" panose="020B0604030504040204" pitchFamily="34" charset="0"/>
                <a:ea typeface="Tahoma" panose="020B0604030504040204" pitchFamily="34" charset="0"/>
                <a:cs typeface="Tahoma" panose="020B0604030504040204" pitchFamily="34" charset="0"/>
              </a:rPr>
              <a:t>6 months to 2 years</a:t>
            </a:r>
            <a:endParaRPr kumimoji="0" lang="en-PH" sz="1600" b="1" i="1"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1" name="Rectangle 20"/>
          <p:cNvSpPr/>
          <p:nvPr/>
        </p:nvSpPr>
        <p:spPr>
          <a:xfrm>
            <a:off x="7019597" y="1454801"/>
            <a:ext cx="2124403" cy="715962"/>
          </a:xfrm>
          <a:prstGeom prst="rect">
            <a:avLst/>
          </a:prstGeom>
          <a:solidFill>
            <a:srgbClr val="C8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spc="-150" dirty="0">
                <a:latin typeface="Tahoma" panose="020B0604030504040204" pitchFamily="34" charset="0"/>
                <a:ea typeface="Tahoma" panose="020B0604030504040204" pitchFamily="34" charset="0"/>
                <a:cs typeface="Tahoma" panose="020B0604030504040204" pitchFamily="34" charset="0"/>
              </a:rPr>
              <a:t>270 DAYS </a:t>
            </a:r>
          </a:p>
        </p:txBody>
      </p:sp>
      <p:sp>
        <p:nvSpPr>
          <p:cNvPr id="22" name="Rectangle 21"/>
          <p:cNvSpPr/>
          <p:nvPr/>
        </p:nvSpPr>
        <p:spPr>
          <a:xfrm>
            <a:off x="7095797" y="3517900"/>
            <a:ext cx="2048203" cy="492918"/>
          </a:xfrm>
          <a:prstGeom prst="rect">
            <a:avLst/>
          </a:prstGeom>
          <a:solidFill>
            <a:srgbClr val="8CC4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800" b="1" spc="-150" dirty="0">
                <a:latin typeface="Tahoma" panose="020B0604030504040204" pitchFamily="34" charset="0"/>
                <a:ea typeface="Tahoma" panose="020B0604030504040204" pitchFamily="34" charset="0"/>
                <a:cs typeface="Tahoma" panose="020B0604030504040204" pitchFamily="34" charset="0"/>
              </a:rPr>
              <a:t>180 DAYS </a:t>
            </a:r>
          </a:p>
        </p:txBody>
      </p:sp>
      <p:sp>
        <p:nvSpPr>
          <p:cNvPr id="23" name="Rectangle 22">
            <a:extLst>
              <a:ext uri="{FF2B5EF4-FFF2-40B4-BE49-F238E27FC236}">
                <a16:creationId xmlns:a16="http://schemas.microsoft.com/office/drawing/2014/main" id="{2CFFE223-A57E-4154-8C7C-29092BD6C701}"/>
              </a:ext>
            </a:extLst>
          </p:cNvPr>
          <p:cNvSpPr/>
          <p:nvPr/>
        </p:nvSpPr>
        <p:spPr>
          <a:xfrm>
            <a:off x="-5862" y="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15DB38B-8D64-444F-9532-0EEB1B452EB7}"/>
              </a:ext>
            </a:extLst>
          </p:cNvPr>
          <p:cNvSpPr/>
          <p:nvPr/>
        </p:nvSpPr>
        <p:spPr>
          <a:xfrm>
            <a:off x="-5862" y="6705600"/>
            <a:ext cx="9149862" cy="152400"/>
          </a:xfrm>
          <a:prstGeom prst="rect">
            <a:avLst/>
          </a:prstGeom>
          <a:solidFill>
            <a:srgbClr val="096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95880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375</TotalTime>
  <Words>2908</Words>
  <Application>Microsoft Office PowerPoint</Application>
  <PresentationFormat>On-screen Show (4:3)</PresentationFormat>
  <Paragraphs>327</Paragraphs>
  <Slides>29</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Calibri Light</vt:lpstr>
      <vt:lpstr>Open Sans</vt:lpstr>
      <vt:lpstr>Open Sans Extrabold</vt:lpstr>
      <vt:lpstr>Open Sans Light</vt:lpstr>
      <vt:lpstr>Tahoma</vt:lpstr>
      <vt:lpstr>Office Theme</vt:lpstr>
      <vt:lpstr>Investing in Nutrition in the  New Normal Building Pandemic Resiliency of Local Governments  through Investments in Nutrition</vt:lpstr>
      <vt:lpstr>The Good News</vt:lpstr>
      <vt:lpstr>But Covid-19 challenges the gains</vt:lpstr>
      <vt:lpstr>Covid-19 is not the first nor  the last pandemic</vt:lpstr>
      <vt:lpstr>Barriers to pandemic resilience</vt:lpstr>
      <vt:lpstr>Embarrassment for a  middle-income country </vt:lpstr>
      <vt:lpstr>Simplifying the problem and the recommended strategy for LGUs</vt:lpstr>
      <vt:lpstr>Understanding the First 1000 Days</vt:lpstr>
      <vt:lpstr>PowerPoint Presentation</vt:lpstr>
      <vt:lpstr>PowerPoint Presentation</vt:lpstr>
      <vt:lpstr>PowerPoint Presentation</vt:lpstr>
      <vt:lpstr>are 10X more  likely to overcome the  most life- threatening childhood diseases</vt:lpstr>
      <vt:lpstr>“Evidence suggests that specific multisectoral, nutrition-specific evidence-based interventions could reduce child stunting by 20%, if scaled to 90% coverage” –  World Health Organization (WHO) and Lancet Journal</vt:lpstr>
      <vt:lpstr>PowerPoint Presentation</vt:lpstr>
      <vt:lpstr>PowerPoint Presentation</vt:lpstr>
      <vt:lpstr>PowerPoint Presentation</vt:lpstr>
      <vt:lpstr>PowerPoint Presentation</vt:lpstr>
      <vt:lpstr>PowerPoint Presentation</vt:lpstr>
      <vt:lpstr>PowerPoint Presentation</vt:lpstr>
      <vt:lpstr>Recommendation for LGUs on nutrition PPAs in the 2021 AIP</vt:lpstr>
      <vt:lpstr>Nutrition PPAs for LGUs to  invest in the 2021 AIP</vt:lpstr>
      <vt:lpstr>PowerPoint Presentation</vt:lpstr>
      <vt:lpstr>PowerPoint Presentation</vt:lpstr>
      <vt:lpstr>PowerPoint Presentation</vt:lpstr>
      <vt:lpstr>Imperatives for Building Pandemic Resiliency through Investing in Nutrition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Investing in Nutrition in the  New Normal Building Pandemic Resiliency of Local Governments  through Investments in Nutrition</dc:title>
  <dc:creator>Andre Flores</dc:creator>
  <cp:lastModifiedBy>Andre Flores</cp:lastModifiedBy>
  <cp:revision>24</cp:revision>
  <dcterms:created xsi:type="dcterms:W3CDTF">2020-07-18T01:46:27Z</dcterms:created>
  <dcterms:modified xsi:type="dcterms:W3CDTF">2020-07-19T06:55:59Z</dcterms:modified>
</cp:coreProperties>
</file>