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2"/>
  </p:notesMasterIdLst>
  <p:sldIdLst>
    <p:sldId id="303" r:id="rId2"/>
    <p:sldId id="304" r:id="rId3"/>
    <p:sldId id="302" r:id="rId4"/>
    <p:sldId id="306" r:id="rId5"/>
    <p:sldId id="291" r:id="rId6"/>
    <p:sldId id="261" r:id="rId7"/>
    <p:sldId id="258" r:id="rId8"/>
    <p:sldId id="308" r:id="rId9"/>
    <p:sldId id="364" r:id="rId10"/>
    <p:sldId id="283" r:id="rId11"/>
    <p:sldId id="365" r:id="rId12"/>
    <p:sldId id="294" r:id="rId13"/>
    <p:sldId id="366" r:id="rId14"/>
    <p:sldId id="298" r:id="rId15"/>
    <p:sldId id="284" r:id="rId16"/>
    <p:sldId id="292" r:id="rId17"/>
    <p:sldId id="317" r:id="rId18"/>
    <p:sldId id="264" r:id="rId19"/>
    <p:sldId id="293" r:id="rId20"/>
    <p:sldId id="367" r:id="rId21"/>
    <p:sldId id="318" r:id="rId22"/>
    <p:sldId id="350" r:id="rId23"/>
    <p:sldId id="339" r:id="rId24"/>
    <p:sldId id="368" r:id="rId25"/>
    <p:sldId id="274" r:id="rId26"/>
    <p:sldId id="300" r:id="rId27"/>
    <p:sldId id="301" r:id="rId28"/>
    <p:sldId id="340" r:id="rId29"/>
    <p:sldId id="289" r:id="rId30"/>
    <p:sldId id="290" r:id="rId31"/>
    <p:sldId id="305" r:id="rId32"/>
    <p:sldId id="369" r:id="rId33"/>
    <p:sldId id="328" r:id="rId34"/>
    <p:sldId id="307" r:id="rId35"/>
    <p:sldId id="329" r:id="rId36"/>
    <p:sldId id="352" r:id="rId37"/>
    <p:sldId id="354" r:id="rId38"/>
    <p:sldId id="370" r:id="rId39"/>
    <p:sldId id="272" r:id="rId40"/>
    <p:sldId id="320" r:id="rId41"/>
  </p:sldIdLst>
  <p:sldSz cx="9144000" cy="6858000" type="screen4x3"/>
  <p:notesSz cx="7102475" cy="9037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A8C48"/>
    <a:srgbClr val="096E43"/>
    <a:srgbClr val="F7FD03"/>
    <a:srgbClr val="51A4DA"/>
    <a:srgbClr val="418FDE"/>
    <a:srgbClr val="3496D4"/>
    <a:srgbClr val="FAFAFA"/>
    <a:srgbClr val="E3DEE2"/>
    <a:srgbClr val="E9E4E0"/>
    <a:srgbClr val="1F60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165" autoAdjust="0"/>
    <p:restoredTop sz="75249" autoAdjust="0"/>
  </p:normalViewPr>
  <p:slideViewPr>
    <p:cSldViewPr>
      <p:cViewPr varScale="1">
        <p:scale>
          <a:sx n="62" d="100"/>
          <a:sy n="62" d="100"/>
        </p:scale>
        <p:origin x="2410" y="48"/>
      </p:cViewPr>
      <p:guideLst>
        <p:guide orient="horz" pos="2160"/>
        <p:guide pos="2880"/>
      </p:guideLst>
    </p:cSldViewPr>
  </p:slideViewPr>
  <p:outlineViewPr>
    <p:cViewPr>
      <p:scale>
        <a:sx n="33" d="100"/>
        <a:sy n="33" d="100"/>
      </p:scale>
      <p:origin x="0" y="-2466"/>
    </p:cViewPr>
  </p:outlineViewPr>
  <p:notesTextViewPr>
    <p:cViewPr>
      <p:scale>
        <a:sx n="200" d="100"/>
        <a:sy n="200" d="100"/>
      </p:scale>
      <p:origin x="0" y="0"/>
    </p:cViewPr>
  </p:notesTextViewPr>
  <p:sorterViewPr>
    <p:cViewPr>
      <p:scale>
        <a:sx n="125" d="100"/>
        <a:sy n="125" d="100"/>
      </p:scale>
      <p:origin x="0" y="0"/>
    </p:cViewPr>
  </p:sorterViewPr>
  <p:notesViewPr>
    <p:cSldViewPr>
      <p:cViewPr varScale="1">
        <p:scale>
          <a:sx n="60" d="100"/>
          <a:sy n="60" d="100"/>
        </p:scale>
        <p:origin x="3182" y="53"/>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40" cy="451882"/>
          </a:xfrm>
          <a:prstGeom prst="rect">
            <a:avLst/>
          </a:prstGeom>
        </p:spPr>
        <p:txBody>
          <a:bodyPr vert="horz" lIns="94348" tIns="47174" rIns="94348" bIns="47174" rtlCol="0"/>
          <a:lstStyle>
            <a:lvl1pPr algn="l">
              <a:defRPr sz="1200"/>
            </a:lvl1pPr>
          </a:lstStyle>
          <a:p>
            <a:endParaRPr lang="en-PH"/>
          </a:p>
        </p:txBody>
      </p:sp>
      <p:sp>
        <p:nvSpPr>
          <p:cNvPr id="3" name="Date Placeholder 2"/>
          <p:cNvSpPr>
            <a:spLocks noGrp="1"/>
          </p:cNvSpPr>
          <p:nvPr>
            <p:ph type="dt" idx="1"/>
          </p:nvPr>
        </p:nvSpPr>
        <p:spPr>
          <a:xfrm>
            <a:off x="4023092" y="0"/>
            <a:ext cx="3077740" cy="451882"/>
          </a:xfrm>
          <a:prstGeom prst="rect">
            <a:avLst/>
          </a:prstGeom>
        </p:spPr>
        <p:txBody>
          <a:bodyPr vert="horz" lIns="94348" tIns="47174" rIns="94348" bIns="47174" rtlCol="0"/>
          <a:lstStyle>
            <a:lvl1pPr algn="r">
              <a:defRPr sz="1200"/>
            </a:lvl1pPr>
          </a:lstStyle>
          <a:p>
            <a:fld id="{0D654075-6183-4F7F-B3FE-0242230FF9AE}" type="datetimeFigureOut">
              <a:rPr lang="en-PH" smtClean="0"/>
              <a:pPr/>
              <a:t>18/09/2019</a:t>
            </a:fld>
            <a:endParaRPr lang="en-PH"/>
          </a:p>
        </p:txBody>
      </p:sp>
      <p:sp>
        <p:nvSpPr>
          <p:cNvPr id="4" name="Slide Image Placeholder 3"/>
          <p:cNvSpPr>
            <a:spLocks noGrp="1" noRot="1" noChangeAspect="1"/>
          </p:cNvSpPr>
          <p:nvPr>
            <p:ph type="sldImg" idx="2"/>
          </p:nvPr>
        </p:nvSpPr>
        <p:spPr>
          <a:xfrm>
            <a:off x="1293813" y="679450"/>
            <a:ext cx="4514850" cy="3386138"/>
          </a:xfrm>
          <a:prstGeom prst="rect">
            <a:avLst/>
          </a:prstGeom>
          <a:noFill/>
          <a:ln w="12700">
            <a:solidFill>
              <a:prstClr val="black"/>
            </a:solidFill>
          </a:ln>
        </p:spPr>
        <p:txBody>
          <a:bodyPr vert="horz" lIns="94348" tIns="47174" rIns="94348" bIns="47174" rtlCol="0" anchor="ctr"/>
          <a:lstStyle/>
          <a:p>
            <a:endParaRPr lang="en-PH"/>
          </a:p>
        </p:txBody>
      </p:sp>
      <p:sp>
        <p:nvSpPr>
          <p:cNvPr id="5" name="Notes Placeholder 4"/>
          <p:cNvSpPr>
            <a:spLocks noGrp="1"/>
          </p:cNvSpPr>
          <p:nvPr>
            <p:ph type="body" sz="quarter" idx="3"/>
          </p:nvPr>
        </p:nvSpPr>
        <p:spPr>
          <a:xfrm>
            <a:off x="710248" y="4292880"/>
            <a:ext cx="5681980" cy="4066937"/>
          </a:xfrm>
          <a:prstGeom prst="rect">
            <a:avLst/>
          </a:prstGeom>
        </p:spPr>
        <p:txBody>
          <a:bodyPr vert="horz" lIns="94348" tIns="47174" rIns="94348" bIns="47174"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PH" dirty="0"/>
          </a:p>
        </p:txBody>
      </p:sp>
      <p:sp>
        <p:nvSpPr>
          <p:cNvPr id="6" name="Footer Placeholder 5"/>
          <p:cNvSpPr>
            <a:spLocks noGrp="1"/>
          </p:cNvSpPr>
          <p:nvPr>
            <p:ph type="ftr" sz="quarter" idx="4"/>
          </p:nvPr>
        </p:nvSpPr>
        <p:spPr>
          <a:xfrm>
            <a:off x="0" y="8584188"/>
            <a:ext cx="3077740" cy="451882"/>
          </a:xfrm>
          <a:prstGeom prst="rect">
            <a:avLst/>
          </a:prstGeom>
        </p:spPr>
        <p:txBody>
          <a:bodyPr vert="horz" lIns="94348" tIns="47174" rIns="94348" bIns="47174" rtlCol="0" anchor="b"/>
          <a:lstStyle>
            <a:lvl1pPr algn="l">
              <a:defRPr sz="1200"/>
            </a:lvl1pPr>
          </a:lstStyle>
          <a:p>
            <a:endParaRPr lang="en-PH"/>
          </a:p>
        </p:txBody>
      </p:sp>
      <p:sp>
        <p:nvSpPr>
          <p:cNvPr id="7" name="Slide Number Placeholder 6"/>
          <p:cNvSpPr>
            <a:spLocks noGrp="1"/>
          </p:cNvSpPr>
          <p:nvPr>
            <p:ph type="sldNum" sz="quarter" idx="5"/>
          </p:nvPr>
        </p:nvSpPr>
        <p:spPr>
          <a:xfrm>
            <a:off x="4023092" y="8584188"/>
            <a:ext cx="3077740" cy="451882"/>
          </a:xfrm>
          <a:prstGeom prst="rect">
            <a:avLst/>
          </a:prstGeom>
        </p:spPr>
        <p:txBody>
          <a:bodyPr vert="horz" lIns="94348" tIns="47174" rIns="94348" bIns="47174" rtlCol="0" anchor="b"/>
          <a:lstStyle>
            <a:lvl1pPr algn="r">
              <a:defRPr sz="1200"/>
            </a:lvl1pPr>
          </a:lstStyle>
          <a:p>
            <a:fld id="{543AAA58-2393-4FDC-8AFB-965B27071069}" type="slidenum">
              <a:rPr lang="en-PH" smtClean="0"/>
              <a:pPr/>
              <a:t>‹#›</a:t>
            </a:fld>
            <a:endParaRPr lang="en-PH"/>
          </a:p>
        </p:txBody>
      </p:sp>
    </p:spTree>
    <p:extLst>
      <p:ext uri="{BB962C8B-B14F-4D97-AF65-F5344CB8AC3E}">
        <p14:creationId xmlns:p14="http://schemas.microsoft.com/office/powerpoint/2010/main" val="2057062934"/>
      </p:ext>
    </p:extLst>
  </p:cSld>
  <p:clrMap bg1="lt1" tx1="dk1" bg2="lt2" tx2="dk2" accent1="accent1" accent2="accent2" accent3="accent3" accent4="accent4" accent5="accent5" accent6="accent6" hlink="hlink" folHlink="folHlink"/>
  <p:notes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dirty="0"/>
          </a:p>
        </p:txBody>
      </p:sp>
      <p:sp>
        <p:nvSpPr>
          <p:cNvPr id="4" name="Slide Number Placeholder 3"/>
          <p:cNvSpPr>
            <a:spLocks noGrp="1"/>
          </p:cNvSpPr>
          <p:nvPr>
            <p:ph type="sldNum" sz="quarter" idx="10"/>
          </p:nvPr>
        </p:nvSpPr>
        <p:spPr/>
        <p:txBody>
          <a:bodyPr/>
          <a:lstStyle/>
          <a:p>
            <a:fld id="{543AAA58-2393-4FDC-8AFB-965B27071069}" type="slidenum">
              <a:rPr lang="en-PH" smtClean="0"/>
              <a:pPr/>
              <a:t>1</a:t>
            </a:fld>
            <a:endParaRPr lang="en-PH"/>
          </a:p>
        </p:txBody>
      </p:sp>
    </p:spTree>
    <p:extLst>
      <p:ext uri="{BB962C8B-B14F-4D97-AF65-F5344CB8AC3E}">
        <p14:creationId xmlns:p14="http://schemas.microsoft.com/office/powerpoint/2010/main" val="23644777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PH" baseline="0" dirty="0"/>
              <a:t>Filipinos are second shortest in the ASEAN region.  </a:t>
            </a:r>
          </a:p>
          <a:p>
            <a:endParaRPr lang="en-PH" baseline="0" dirty="0"/>
          </a:p>
          <a:p>
            <a:r>
              <a:rPr lang="en-PH" dirty="0"/>
              <a:t>The Philippines is 9</a:t>
            </a:r>
            <a:r>
              <a:rPr lang="en-PH" baseline="30000" dirty="0"/>
              <a:t>th</a:t>
            </a:r>
            <a:r>
              <a:rPr lang="en-PH" dirty="0"/>
              <a:t> on the global burden of stunting</a:t>
            </a:r>
            <a:r>
              <a:rPr lang="en-PH" baseline="0" dirty="0"/>
              <a:t> and </a:t>
            </a:r>
            <a:r>
              <a:rPr lang="en-PH" dirty="0"/>
              <a:t>10</a:t>
            </a:r>
            <a:r>
              <a:rPr lang="en-PH" baseline="30000" dirty="0"/>
              <a:t>th</a:t>
            </a:r>
            <a:r>
              <a:rPr lang="en-PH" dirty="0"/>
              <a:t> on the global burden of wasting.  </a:t>
            </a:r>
          </a:p>
          <a:p>
            <a:endParaRPr lang="en-PH" dirty="0"/>
          </a:p>
          <a:p>
            <a:r>
              <a:rPr lang="en-PH" dirty="0"/>
              <a:t>Kasama </a:t>
            </a:r>
            <a:r>
              <a:rPr lang="en-PH" dirty="0" err="1"/>
              <a:t>tayo</a:t>
            </a:r>
            <a:r>
              <a:rPr lang="en-PH" dirty="0"/>
              <a:t> </a:t>
            </a:r>
            <a:r>
              <a:rPr lang="en-PH" dirty="0" err="1"/>
              <a:t>sa</a:t>
            </a:r>
            <a:r>
              <a:rPr lang="en-PH" dirty="0"/>
              <a:t> Top 10! Yun </a:t>
            </a:r>
            <a:r>
              <a:rPr lang="en-PH" dirty="0" err="1"/>
              <a:t>nga</a:t>
            </a:r>
            <a:r>
              <a:rPr lang="en-PH" dirty="0"/>
              <a:t> </a:t>
            </a:r>
            <a:r>
              <a:rPr lang="en-PH" dirty="0" err="1"/>
              <a:t>lang</a:t>
            </a:r>
            <a:r>
              <a:rPr lang="en-PH" dirty="0"/>
              <a:t> </a:t>
            </a:r>
            <a:r>
              <a:rPr lang="en-PH" dirty="0" err="1"/>
              <a:t>sa</a:t>
            </a:r>
            <a:r>
              <a:rPr lang="en-PH" dirty="0"/>
              <a:t> </a:t>
            </a:r>
            <a:r>
              <a:rPr lang="en-PH" dirty="0" err="1"/>
              <a:t>ngayon</a:t>
            </a:r>
            <a:r>
              <a:rPr lang="en-PH" dirty="0"/>
              <a:t>, among the worst.</a:t>
            </a:r>
          </a:p>
        </p:txBody>
      </p:sp>
      <p:sp>
        <p:nvSpPr>
          <p:cNvPr id="4" name="Slide Number Placeholder 3"/>
          <p:cNvSpPr>
            <a:spLocks noGrp="1"/>
          </p:cNvSpPr>
          <p:nvPr>
            <p:ph type="sldNum" sz="quarter" idx="10"/>
          </p:nvPr>
        </p:nvSpPr>
        <p:spPr/>
        <p:txBody>
          <a:bodyPr/>
          <a:lstStyle/>
          <a:p>
            <a:fld id="{543AAA58-2393-4FDC-8AFB-965B27071069}" type="slidenum">
              <a:rPr lang="en-PH" smtClean="0"/>
              <a:pPr/>
              <a:t>10</a:t>
            </a:fld>
            <a:endParaRPr lang="en-PH"/>
          </a:p>
        </p:txBody>
      </p:sp>
    </p:spTree>
    <p:extLst>
      <p:ext uri="{BB962C8B-B14F-4D97-AF65-F5344CB8AC3E}">
        <p14:creationId xmlns:p14="http://schemas.microsoft.com/office/powerpoint/2010/main" val="33945789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third compelling reason is that the cost of malnutrition to our economy is high. </a:t>
            </a:r>
          </a:p>
        </p:txBody>
      </p:sp>
      <p:sp>
        <p:nvSpPr>
          <p:cNvPr id="4" name="Slide Number Placeholder 3"/>
          <p:cNvSpPr>
            <a:spLocks noGrp="1"/>
          </p:cNvSpPr>
          <p:nvPr>
            <p:ph type="sldNum" sz="quarter" idx="10"/>
          </p:nvPr>
        </p:nvSpPr>
        <p:spPr/>
        <p:txBody>
          <a:bodyPr/>
          <a:lstStyle/>
          <a:p>
            <a:fld id="{543AAA58-2393-4FDC-8AFB-965B27071069}" type="slidenum">
              <a:rPr lang="en-PH" smtClean="0"/>
              <a:pPr/>
              <a:t>11</a:t>
            </a:fld>
            <a:endParaRPr lang="en-PH"/>
          </a:p>
        </p:txBody>
      </p:sp>
    </p:spTree>
    <p:extLst>
      <p:ext uri="{BB962C8B-B14F-4D97-AF65-F5344CB8AC3E}">
        <p14:creationId xmlns:p14="http://schemas.microsoft.com/office/powerpoint/2010/main" val="27559420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PH" dirty="0"/>
              <a:t>In 2016, UNICEF measured the economic</a:t>
            </a:r>
            <a:r>
              <a:rPr lang="en-PH" baseline="0" dirty="0"/>
              <a:t> consequences of undernutrition in the Philippines through four pathways: (1) child mortality or lost future workforce, (2) child cognitive and growth defects or future productivity deficit, (3) adult work deficit or work performance deficit, and (4) child morbidity or additional health utilization cost.  The total future economic losses from undernutrition is estimated at USD 4.5 billion annually.  This is equivalent to 1.5% of GDP in 2015.</a:t>
            </a:r>
          </a:p>
          <a:p>
            <a:endParaRPr lang="en-PH" baseline="0" dirty="0"/>
          </a:p>
          <a:p>
            <a:r>
              <a:rPr lang="en-PH" baseline="0" dirty="0"/>
              <a:t>In addition, the USD 4.5 billion is:</a:t>
            </a:r>
          </a:p>
          <a:p>
            <a:pPr marL="176902" indent="-176902">
              <a:buFontTx/>
              <a:buChar char="-"/>
            </a:pPr>
            <a:r>
              <a:rPr lang="en-PH" baseline="0" dirty="0"/>
              <a:t>almost half of the total DEPED 2019 allocations for personnel services, MOOE and capital outlays, at USD 9.5 billion</a:t>
            </a:r>
          </a:p>
          <a:p>
            <a:pPr marL="176902" indent="-176902" defTabSz="943478">
              <a:buFontTx/>
              <a:buChar char="-"/>
              <a:defRPr/>
            </a:pPr>
            <a:r>
              <a:rPr lang="en-PH" baseline="0" dirty="0"/>
              <a:t>close to the combined 2019 allocations for DOH and DSWD (without special provisions for the 4Ps), at USD 4.49 billion  </a:t>
            </a:r>
          </a:p>
          <a:p>
            <a:pPr marL="176902" indent="-176902">
              <a:buFontTx/>
              <a:buChar char="-"/>
            </a:pPr>
            <a:r>
              <a:rPr lang="en-PH" baseline="0" dirty="0"/>
              <a:t>more than the 2019 allocations for DSWD plus the special provisions for 4Ps, at USD 4.3 billion</a:t>
            </a:r>
          </a:p>
          <a:p>
            <a:endParaRPr lang="en-PH" baseline="0" dirty="0"/>
          </a:p>
          <a:p>
            <a:r>
              <a:rPr lang="en-PH" baseline="0" dirty="0"/>
              <a:t>While we are doing work at the departments and in the LGUs, it appears that current coverages of services and programs are inadequate, particularly in health interventions.  For example, the FHSIS shows that the coverage of prenatal visit, and IFA supplementation among pregnant women are below the 90% service standard.  </a:t>
            </a:r>
          </a:p>
          <a:p>
            <a:endParaRPr lang="en-PH" baseline="0" dirty="0"/>
          </a:p>
          <a:p>
            <a:r>
              <a:rPr lang="en-PH" baseline="0" dirty="0"/>
              <a:t>Maintaining the status quo will continue to cost our nation an annual loss of about USD 4.5 billion.   </a:t>
            </a:r>
            <a:endParaRPr lang="en-PH" dirty="0"/>
          </a:p>
        </p:txBody>
      </p:sp>
      <p:sp>
        <p:nvSpPr>
          <p:cNvPr id="4" name="Slide Number Placeholder 3"/>
          <p:cNvSpPr>
            <a:spLocks noGrp="1"/>
          </p:cNvSpPr>
          <p:nvPr>
            <p:ph type="sldNum" sz="quarter" idx="10"/>
          </p:nvPr>
        </p:nvSpPr>
        <p:spPr/>
        <p:txBody>
          <a:bodyPr/>
          <a:lstStyle/>
          <a:p>
            <a:fld id="{543AAA58-2393-4FDC-8AFB-965B27071069}" type="slidenum">
              <a:rPr lang="en-PH" smtClean="0"/>
              <a:pPr/>
              <a:t>12</a:t>
            </a:fld>
            <a:endParaRPr lang="en-PH"/>
          </a:p>
        </p:txBody>
      </p:sp>
    </p:spTree>
    <p:extLst>
      <p:ext uri="{BB962C8B-B14F-4D97-AF65-F5344CB8AC3E}">
        <p14:creationId xmlns:p14="http://schemas.microsoft.com/office/powerpoint/2010/main" val="2133779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fourth compelling reason: Malnutrition has a negative impact to development – and this impact is felt as the child grows older.</a:t>
            </a:r>
          </a:p>
        </p:txBody>
      </p:sp>
      <p:sp>
        <p:nvSpPr>
          <p:cNvPr id="4" name="Slide Number Placeholder 3"/>
          <p:cNvSpPr>
            <a:spLocks noGrp="1"/>
          </p:cNvSpPr>
          <p:nvPr>
            <p:ph type="sldNum" sz="quarter" idx="10"/>
          </p:nvPr>
        </p:nvSpPr>
        <p:spPr/>
        <p:txBody>
          <a:bodyPr/>
          <a:lstStyle/>
          <a:p>
            <a:fld id="{543AAA58-2393-4FDC-8AFB-965B27071069}" type="slidenum">
              <a:rPr lang="en-PH" smtClean="0"/>
              <a:pPr/>
              <a:t>13</a:t>
            </a:fld>
            <a:endParaRPr lang="en-PH"/>
          </a:p>
        </p:txBody>
      </p:sp>
    </p:spTree>
    <p:extLst>
      <p:ext uri="{BB962C8B-B14F-4D97-AF65-F5344CB8AC3E}">
        <p14:creationId xmlns:p14="http://schemas.microsoft.com/office/powerpoint/2010/main" val="10297117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PH" dirty="0"/>
              <a:t>Let me first show you this graph. A child that is not well-nourished in the first 1000 days will become stunted in his/her</a:t>
            </a:r>
            <a:r>
              <a:rPr lang="en-PH" baseline="0" dirty="0"/>
              <a:t> early years.  Hence, the impact of the first 1000 days on the </a:t>
            </a:r>
            <a:r>
              <a:rPr lang="en-PH" b="1" baseline="0" dirty="0"/>
              <a:t>physical</a:t>
            </a:r>
            <a:r>
              <a:rPr lang="en-PH" baseline="0" dirty="0"/>
              <a:t> development of a child.   </a:t>
            </a:r>
          </a:p>
          <a:p>
            <a:endParaRPr lang="en-PH" baseline="0" dirty="0"/>
          </a:p>
          <a:p>
            <a:r>
              <a:rPr lang="en-PH" baseline="0" dirty="0"/>
              <a:t>This graph that uses four survey years from the Food and Nutrition Research Institute show consistent national results across years 2008, 2011, 2013 and 2015.  At least three observations are derived from this graph: </a:t>
            </a:r>
          </a:p>
          <a:p>
            <a:endParaRPr lang="en-PH" baseline="0" dirty="0"/>
          </a:p>
          <a:p>
            <a:pPr marL="235869" indent="-235869">
              <a:buAutoNum type="arabicParenR"/>
            </a:pPr>
            <a:r>
              <a:rPr lang="en-PH" baseline="0" dirty="0"/>
              <a:t>As early as 0-5 months, about 11-14% of Filipino are stunted.  This indicates sub-optimal nutrition during pregnancy and even at birth.  It is likely that the stunted children at 0-5 months also had low birth at weight.  </a:t>
            </a:r>
          </a:p>
          <a:p>
            <a:pPr marL="235869" indent="-235869">
              <a:buAutoNum type="arabicParenR"/>
            </a:pPr>
            <a:r>
              <a:rPr lang="en-PH" baseline="0" dirty="0"/>
              <a:t>The level of stunting slightly increases to 14-17% at 6-11 months then increases sharply at the first to the second year at 27-40%.  These data provide indications on the sub-optimal breastfeeding and complementary feeding practices of Filipino mothers and their children.  </a:t>
            </a:r>
          </a:p>
          <a:p>
            <a:pPr marL="235869" indent="-235869">
              <a:buAutoNum type="arabicParenR"/>
            </a:pPr>
            <a:r>
              <a:rPr lang="en-PH" baseline="0" dirty="0"/>
              <a:t>The level of stunting remains at about 40% at the age of 3 years.  It does not go down.  An important conclusion from this is: </a:t>
            </a:r>
          </a:p>
          <a:p>
            <a:pPr marL="235869" indent="-235869">
              <a:buAutoNum type="arabicParenR"/>
            </a:pPr>
            <a:endParaRPr lang="en-PH" baseline="0" dirty="0"/>
          </a:p>
          <a:p>
            <a:r>
              <a:rPr lang="en-PH" baseline="0" dirty="0"/>
              <a:t>Stunting will have significant effects in a child’s future.  </a:t>
            </a:r>
            <a:r>
              <a:rPr lang="en-PH" b="0" baseline="0" dirty="0"/>
              <a:t>A child cannot recover height in the same way he/she can recover weight. </a:t>
            </a:r>
            <a:r>
              <a:rPr lang="en-PH" baseline="0" dirty="0"/>
              <a:t>Sa stunting, may FOREVER!   </a:t>
            </a:r>
          </a:p>
        </p:txBody>
      </p:sp>
      <p:sp>
        <p:nvSpPr>
          <p:cNvPr id="4" name="Slide Number Placeholder 3"/>
          <p:cNvSpPr>
            <a:spLocks noGrp="1"/>
          </p:cNvSpPr>
          <p:nvPr>
            <p:ph type="sldNum" sz="quarter" idx="10"/>
          </p:nvPr>
        </p:nvSpPr>
        <p:spPr/>
        <p:txBody>
          <a:bodyPr/>
          <a:lstStyle/>
          <a:p>
            <a:fld id="{543AAA58-2393-4FDC-8AFB-965B27071069}" type="slidenum">
              <a:rPr lang="en-PH" smtClean="0"/>
              <a:pPr/>
              <a:t>14</a:t>
            </a:fld>
            <a:endParaRPr lang="en-PH"/>
          </a:p>
        </p:txBody>
      </p:sp>
    </p:spTree>
    <p:extLst>
      <p:ext uri="{BB962C8B-B14F-4D97-AF65-F5344CB8AC3E}">
        <p14:creationId xmlns:p14="http://schemas.microsoft.com/office/powerpoint/2010/main" val="6608010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PH" dirty="0"/>
              <a:t>Aside from physical development, proper</a:t>
            </a:r>
            <a:r>
              <a:rPr lang="en-PH" baseline="0" dirty="0"/>
              <a:t> nutrition in </a:t>
            </a:r>
            <a:r>
              <a:rPr lang="en-PH" dirty="0"/>
              <a:t>the first 1000 days is critical to the cognitive</a:t>
            </a:r>
            <a:r>
              <a:rPr lang="en-PH" baseline="0" dirty="0"/>
              <a:t> development of every child.  </a:t>
            </a:r>
          </a:p>
          <a:p>
            <a:endParaRPr lang="en-PH" dirty="0"/>
          </a:p>
          <a:p>
            <a:r>
              <a:rPr lang="en-PH" dirty="0"/>
              <a:t>Th</a:t>
            </a:r>
            <a:r>
              <a:rPr lang="en-PH" baseline="0" dirty="0"/>
              <a:t>e  two brain scans in this slide compare the brain of a healthy child on the left and the brain of a stunted child on the right.  The left brain scan shows that a stunted child has 40% less brain mass.  In addition, the left brain scan shows that the temporal lobe of a stunted child is less developed compared to a healthy child.  </a:t>
            </a:r>
            <a:endParaRPr lang="en-PH" dirty="0"/>
          </a:p>
        </p:txBody>
      </p:sp>
      <p:sp>
        <p:nvSpPr>
          <p:cNvPr id="4" name="Slide Number Placeholder 3"/>
          <p:cNvSpPr>
            <a:spLocks noGrp="1"/>
          </p:cNvSpPr>
          <p:nvPr>
            <p:ph type="sldNum" sz="quarter" idx="10"/>
          </p:nvPr>
        </p:nvSpPr>
        <p:spPr/>
        <p:txBody>
          <a:bodyPr/>
          <a:lstStyle/>
          <a:p>
            <a:fld id="{543AAA58-2393-4FDC-8AFB-965B27071069}" type="slidenum">
              <a:rPr lang="en-PH" smtClean="0"/>
              <a:pPr/>
              <a:t>15</a:t>
            </a:fld>
            <a:endParaRPr lang="en-PH"/>
          </a:p>
        </p:txBody>
      </p:sp>
    </p:spTree>
    <p:extLst>
      <p:ext uri="{BB962C8B-B14F-4D97-AF65-F5344CB8AC3E}">
        <p14:creationId xmlns:p14="http://schemas.microsoft.com/office/powerpoint/2010/main" val="3291222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PH" baseline="0" dirty="0"/>
              <a:t>The temporal lobe is critical to perception and comprehension, memory and language.</a:t>
            </a:r>
          </a:p>
          <a:p>
            <a:endParaRPr lang="en-PH" baseline="0" dirty="0"/>
          </a:p>
          <a:p>
            <a:r>
              <a:rPr lang="en-PH" baseline="0" dirty="0"/>
              <a:t>Kaya </a:t>
            </a:r>
            <a:r>
              <a:rPr lang="en-PH" baseline="0" dirty="0" err="1"/>
              <a:t>po</a:t>
            </a:r>
            <a:r>
              <a:rPr lang="en-PH" baseline="0" dirty="0"/>
              <a:t> </a:t>
            </a:r>
            <a:r>
              <a:rPr lang="en-PH" baseline="0" dirty="0" err="1"/>
              <a:t>pala</a:t>
            </a:r>
            <a:r>
              <a:rPr lang="en-PH" baseline="0" dirty="0"/>
              <a:t> </a:t>
            </a:r>
            <a:r>
              <a:rPr lang="en-PH" baseline="0" dirty="0" err="1"/>
              <a:t>hirap</a:t>
            </a:r>
            <a:r>
              <a:rPr lang="en-PH" baseline="0" dirty="0"/>
              <a:t> </a:t>
            </a:r>
            <a:r>
              <a:rPr lang="en-PH" baseline="0" dirty="0" err="1"/>
              <a:t>ang</a:t>
            </a:r>
            <a:r>
              <a:rPr lang="en-PH" baseline="0" dirty="0"/>
              <a:t> malnourished children </a:t>
            </a:r>
            <a:r>
              <a:rPr lang="en-PH" baseline="0" dirty="0" err="1"/>
              <a:t>na</a:t>
            </a:r>
            <a:r>
              <a:rPr lang="en-PH" baseline="0" dirty="0"/>
              <a:t> </a:t>
            </a:r>
            <a:r>
              <a:rPr lang="en-PH" baseline="0" dirty="0" err="1"/>
              <a:t>intindihin</a:t>
            </a:r>
            <a:r>
              <a:rPr lang="en-PH" baseline="0" dirty="0"/>
              <a:t> </a:t>
            </a:r>
            <a:r>
              <a:rPr lang="en-PH" baseline="0" dirty="0" err="1"/>
              <a:t>ang</a:t>
            </a:r>
            <a:r>
              <a:rPr lang="en-PH" baseline="0" dirty="0"/>
              <a:t> lesson </a:t>
            </a:r>
            <a:r>
              <a:rPr lang="en-PH" baseline="0" dirty="0" err="1"/>
              <a:t>sa</a:t>
            </a:r>
            <a:r>
              <a:rPr lang="en-PH" baseline="0" dirty="0"/>
              <a:t> school… </a:t>
            </a:r>
            <a:r>
              <a:rPr lang="en-PH" baseline="0" dirty="0" err="1"/>
              <a:t>hindi</a:t>
            </a:r>
            <a:r>
              <a:rPr lang="en-PH" baseline="0" dirty="0"/>
              <a:t> </a:t>
            </a:r>
            <a:r>
              <a:rPr lang="en-PH" baseline="0" dirty="0" err="1"/>
              <a:t>po</a:t>
            </a:r>
            <a:r>
              <a:rPr lang="en-PH" baseline="0" dirty="0"/>
              <a:t> </a:t>
            </a:r>
            <a:r>
              <a:rPr lang="en-PH" baseline="0" dirty="0" err="1"/>
              <a:t>dahil</a:t>
            </a:r>
            <a:r>
              <a:rPr lang="en-PH" baseline="0" dirty="0"/>
              <a:t> </a:t>
            </a:r>
            <a:r>
              <a:rPr lang="en-PH" baseline="0" dirty="0" err="1"/>
              <a:t>ayaw</a:t>
            </a:r>
            <a:r>
              <a:rPr lang="en-PH" baseline="0" dirty="0"/>
              <a:t> </a:t>
            </a:r>
            <a:r>
              <a:rPr lang="en-PH" baseline="0" dirty="0" err="1"/>
              <a:t>nya</a:t>
            </a:r>
            <a:r>
              <a:rPr lang="en-PH" baseline="0" dirty="0"/>
              <a:t> </a:t>
            </a:r>
            <a:r>
              <a:rPr lang="en-PH" baseline="0" dirty="0" err="1"/>
              <a:t>lang</a:t>
            </a:r>
            <a:r>
              <a:rPr lang="en-PH" baseline="0" dirty="0"/>
              <a:t> </a:t>
            </a:r>
            <a:r>
              <a:rPr lang="en-PH" baseline="0" dirty="0" err="1"/>
              <a:t>matuto</a:t>
            </a:r>
            <a:r>
              <a:rPr lang="en-PH" baseline="0" dirty="0"/>
              <a:t> o </a:t>
            </a:r>
            <a:r>
              <a:rPr lang="en-PH" baseline="0" dirty="0" err="1"/>
              <a:t>tinatamad</a:t>
            </a:r>
            <a:r>
              <a:rPr lang="en-PH" baseline="0" dirty="0"/>
              <a:t> </a:t>
            </a:r>
            <a:r>
              <a:rPr lang="en-PH" baseline="0" dirty="0" err="1"/>
              <a:t>syang</a:t>
            </a:r>
            <a:r>
              <a:rPr lang="en-PH" baseline="0" dirty="0"/>
              <a:t> mag-</a:t>
            </a:r>
            <a:r>
              <a:rPr lang="en-PH" baseline="0" dirty="0" err="1"/>
              <a:t>aral</a:t>
            </a:r>
            <a:r>
              <a:rPr lang="en-PH" baseline="0" dirty="0"/>
              <a:t>… </a:t>
            </a:r>
            <a:r>
              <a:rPr lang="en-PH" baseline="0" dirty="0" err="1"/>
              <a:t>kundi</a:t>
            </a:r>
            <a:r>
              <a:rPr lang="en-PH" baseline="0" dirty="0"/>
              <a:t> </a:t>
            </a:r>
            <a:r>
              <a:rPr lang="en-PH" baseline="0" dirty="0" err="1"/>
              <a:t>dahil</a:t>
            </a:r>
            <a:r>
              <a:rPr lang="en-PH" baseline="0" dirty="0"/>
              <a:t> may disadvantage </a:t>
            </a:r>
            <a:r>
              <a:rPr lang="en-PH" baseline="0" dirty="0" err="1"/>
              <a:t>na</a:t>
            </a:r>
            <a:r>
              <a:rPr lang="en-PH" baseline="0" dirty="0"/>
              <a:t> </a:t>
            </a:r>
            <a:r>
              <a:rPr lang="en-PH" baseline="0" dirty="0" err="1"/>
              <a:t>sya</a:t>
            </a:r>
            <a:r>
              <a:rPr lang="en-PH" baseline="0" dirty="0"/>
              <a:t> </a:t>
            </a:r>
            <a:r>
              <a:rPr lang="en-PH" baseline="0" dirty="0" err="1"/>
              <a:t>sa</a:t>
            </a:r>
            <a:r>
              <a:rPr lang="en-PH" baseline="0" dirty="0"/>
              <a:t> brain development.  </a:t>
            </a:r>
            <a:r>
              <a:rPr lang="en-PH" baseline="0" dirty="0" err="1"/>
              <a:t>Kulang</a:t>
            </a:r>
            <a:r>
              <a:rPr lang="en-PH" baseline="0" dirty="0"/>
              <a:t> </a:t>
            </a:r>
            <a:r>
              <a:rPr lang="en-PH" baseline="0" dirty="0" err="1"/>
              <a:t>po</a:t>
            </a:r>
            <a:r>
              <a:rPr lang="en-PH" baseline="0" dirty="0"/>
              <a:t> </a:t>
            </a:r>
            <a:r>
              <a:rPr lang="en-PH" baseline="0" dirty="0" err="1"/>
              <a:t>ang</a:t>
            </a:r>
            <a:r>
              <a:rPr lang="en-PH" baseline="0" dirty="0"/>
              <a:t> development ng </a:t>
            </a:r>
            <a:r>
              <a:rPr lang="en-PH" baseline="0" dirty="0" err="1"/>
              <a:t>kanilang</a:t>
            </a:r>
            <a:r>
              <a:rPr lang="en-PH" baseline="0" dirty="0"/>
              <a:t> temporal lobe kaya </a:t>
            </a:r>
            <a:r>
              <a:rPr lang="en-PH" baseline="0" dirty="0" err="1"/>
              <a:t>nahihirapan</a:t>
            </a:r>
            <a:r>
              <a:rPr lang="en-PH" baseline="0" dirty="0"/>
              <a:t> </a:t>
            </a:r>
            <a:r>
              <a:rPr lang="en-PH" baseline="0" dirty="0" err="1"/>
              <a:t>silang</a:t>
            </a:r>
            <a:r>
              <a:rPr lang="en-PH" baseline="0" dirty="0"/>
              <a:t> </a:t>
            </a:r>
            <a:r>
              <a:rPr lang="en-PH" baseline="0" dirty="0" err="1"/>
              <a:t>makaunawa</a:t>
            </a:r>
            <a:r>
              <a:rPr lang="en-PH" baseline="0" dirty="0"/>
              <a:t>.  </a:t>
            </a:r>
            <a:r>
              <a:rPr lang="en-PH" baseline="0" dirty="0" err="1"/>
              <a:t>Mahirap</a:t>
            </a:r>
            <a:r>
              <a:rPr lang="en-PH" baseline="0" dirty="0"/>
              <a:t> din para </a:t>
            </a:r>
            <a:r>
              <a:rPr lang="en-PH" baseline="0" dirty="0" err="1"/>
              <a:t>sa</a:t>
            </a:r>
            <a:r>
              <a:rPr lang="en-PH" baseline="0" dirty="0"/>
              <a:t> </a:t>
            </a:r>
            <a:r>
              <a:rPr lang="en-PH" baseline="0" dirty="0" err="1"/>
              <a:t>kanilang</a:t>
            </a:r>
            <a:r>
              <a:rPr lang="en-PH" baseline="0" dirty="0"/>
              <a:t> mag memorize.  At kung </a:t>
            </a:r>
            <a:r>
              <a:rPr lang="en-PH" baseline="0" dirty="0" err="1"/>
              <a:t>mapapansin</a:t>
            </a:r>
            <a:r>
              <a:rPr lang="en-PH" baseline="0" dirty="0"/>
              <a:t> </a:t>
            </a:r>
            <a:r>
              <a:rPr lang="en-PH" baseline="0" dirty="0" err="1"/>
              <a:t>nyo</a:t>
            </a:r>
            <a:r>
              <a:rPr lang="en-PH" baseline="0" dirty="0"/>
              <a:t> </a:t>
            </a:r>
            <a:r>
              <a:rPr lang="en-PH" baseline="0" dirty="0" err="1"/>
              <a:t>po</a:t>
            </a:r>
            <a:r>
              <a:rPr lang="en-PH" baseline="0" dirty="0"/>
              <a:t>, </a:t>
            </a:r>
            <a:r>
              <a:rPr lang="en-PH" baseline="0" dirty="0" err="1"/>
              <a:t>ang</a:t>
            </a:r>
            <a:r>
              <a:rPr lang="en-PH" baseline="0" dirty="0"/>
              <a:t> malnourished children ay delay </a:t>
            </a:r>
            <a:r>
              <a:rPr lang="en-PH" baseline="0" dirty="0" err="1"/>
              <a:t>ang</a:t>
            </a:r>
            <a:r>
              <a:rPr lang="en-PH" baseline="0" dirty="0"/>
              <a:t> </a:t>
            </a:r>
            <a:r>
              <a:rPr lang="en-PH" baseline="0" dirty="0" err="1"/>
              <a:t>pagdevelop</a:t>
            </a:r>
            <a:r>
              <a:rPr lang="en-PH" baseline="0" dirty="0"/>
              <a:t> ng language skills. Ito </a:t>
            </a:r>
            <a:r>
              <a:rPr lang="en-PH" baseline="0" dirty="0" err="1"/>
              <a:t>pala</a:t>
            </a:r>
            <a:r>
              <a:rPr lang="en-PH" baseline="0" dirty="0"/>
              <a:t> </a:t>
            </a:r>
            <a:r>
              <a:rPr lang="en-PH" baseline="0" dirty="0" err="1"/>
              <a:t>ang</a:t>
            </a:r>
            <a:r>
              <a:rPr lang="en-PH" baseline="0" dirty="0"/>
              <a:t> </a:t>
            </a:r>
            <a:r>
              <a:rPr lang="en-PH" baseline="0" dirty="0" err="1"/>
              <a:t>dahilan</a:t>
            </a:r>
            <a:r>
              <a:rPr lang="en-PH" baseline="0" dirty="0"/>
              <a:t> – poorly developed </a:t>
            </a:r>
            <a:r>
              <a:rPr lang="en-PH" baseline="0" dirty="0" err="1"/>
              <a:t>ang</a:t>
            </a:r>
            <a:r>
              <a:rPr lang="en-PH" baseline="0" dirty="0"/>
              <a:t> </a:t>
            </a:r>
            <a:r>
              <a:rPr lang="en-PH" baseline="0" dirty="0" err="1"/>
              <a:t>kanilang</a:t>
            </a:r>
            <a:r>
              <a:rPr lang="en-PH" baseline="0" dirty="0"/>
              <a:t> temporal lobe </a:t>
            </a:r>
            <a:r>
              <a:rPr lang="en-PH" baseline="0" dirty="0" err="1"/>
              <a:t>dahil</a:t>
            </a:r>
            <a:r>
              <a:rPr lang="en-PH" baseline="0" dirty="0"/>
              <a:t> </a:t>
            </a:r>
            <a:r>
              <a:rPr lang="en-PH" baseline="0" dirty="0" err="1"/>
              <a:t>sa</a:t>
            </a:r>
            <a:r>
              <a:rPr lang="en-PH" baseline="0" dirty="0"/>
              <a:t> poor nutrition in the first 1000 days.</a:t>
            </a:r>
          </a:p>
          <a:p>
            <a:endParaRPr lang="en-PH" baseline="0" dirty="0"/>
          </a:p>
          <a:p>
            <a:r>
              <a:rPr lang="en-PH" baseline="0" dirty="0" err="1"/>
              <a:t>Kawawa</a:t>
            </a:r>
            <a:r>
              <a:rPr lang="en-PH" baseline="0" dirty="0"/>
              <a:t> </a:t>
            </a:r>
            <a:r>
              <a:rPr lang="en-PH" baseline="0" dirty="0" err="1"/>
              <a:t>naman</a:t>
            </a:r>
            <a:r>
              <a:rPr lang="en-PH" baseline="0" dirty="0"/>
              <a:t> </a:t>
            </a:r>
            <a:r>
              <a:rPr lang="en-PH" baseline="0" dirty="0" err="1"/>
              <a:t>ang</a:t>
            </a:r>
            <a:r>
              <a:rPr lang="en-PH" baseline="0" dirty="0"/>
              <a:t> </a:t>
            </a:r>
            <a:r>
              <a:rPr lang="en-PH" baseline="0" dirty="0" err="1"/>
              <a:t>mga</a:t>
            </a:r>
            <a:r>
              <a:rPr lang="en-PH" baseline="0" dirty="0"/>
              <a:t> </a:t>
            </a:r>
            <a:r>
              <a:rPr lang="en-PH" baseline="0" dirty="0" err="1"/>
              <a:t>batang</a:t>
            </a:r>
            <a:r>
              <a:rPr lang="en-PH" baseline="0" dirty="0"/>
              <a:t> </a:t>
            </a:r>
            <a:r>
              <a:rPr lang="en-PH" baseline="0" dirty="0" err="1"/>
              <a:t>hindi</a:t>
            </a:r>
            <a:r>
              <a:rPr lang="en-PH" baseline="0" dirty="0"/>
              <a:t> </a:t>
            </a:r>
            <a:r>
              <a:rPr lang="en-PH" baseline="0" dirty="0" err="1"/>
              <a:t>sapat</a:t>
            </a:r>
            <a:r>
              <a:rPr lang="en-PH" baseline="0" dirty="0"/>
              <a:t> </a:t>
            </a:r>
            <a:r>
              <a:rPr lang="en-PH" baseline="0" dirty="0" err="1"/>
              <a:t>ang</a:t>
            </a:r>
            <a:r>
              <a:rPr lang="en-PH" baseline="0" dirty="0"/>
              <a:t> </a:t>
            </a:r>
            <a:r>
              <a:rPr lang="en-PH" baseline="0" dirty="0" err="1"/>
              <a:t>nutrisyon</a:t>
            </a:r>
            <a:r>
              <a:rPr lang="en-PH" baseline="0" dirty="0"/>
              <a:t> </a:t>
            </a:r>
            <a:r>
              <a:rPr lang="en-PH" baseline="0" dirty="0" err="1"/>
              <a:t>sa</a:t>
            </a:r>
            <a:r>
              <a:rPr lang="en-PH" baseline="0" dirty="0"/>
              <a:t> first 1000 days. </a:t>
            </a:r>
            <a:endParaRPr lang="en-PH" dirty="0"/>
          </a:p>
        </p:txBody>
      </p:sp>
      <p:sp>
        <p:nvSpPr>
          <p:cNvPr id="4" name="Slide Number Placeholder 3"/>
          <p:cNvSpPr>
            <a:spLocks noGrp="1"/>
          </p:cNvSpPr>
          <p:nvPr>
            <p:ph type="sldNum" sz="quarter" idx="10"/>
          </p:nvPr>
        </p:nvSpPr>
        <p:spPr/>
        <p:txBody>
          <a:bodyPr/>
          <a:lstStyle/>
          <a:p>
            <a:fld id="{543AAA58-2393-4FDC-8AFB-965B27071069}" type="slidenum">
              <a:rPr lang="en-PH" smtClean="0"/>
              <a:pPr/>
              <a:t>16</a:t>
            </a:fld>
            <a:endParaRPr lang="en-PH"/>
          </a:p>
        </p:txBody>
      </p:sp>
    </p:spTree>
    <p:extLst>
      <p:ext uri="{BB962C8B-B14F-4D97-AF65-F5344CB8AC3E}">
        <p14:creationId xmlns:p14="http://schemas.microsoft.com/office/powerpoint/2010/main" val="13739949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PH" dirty="0"/>
              <a:t>Proper </a:t>
            </a:r>
            <a:r>
              <a:rPr lang="en-PH" baseline="0" dirty="0"/>
              <a:t>nutrition in the first 1000 days of a child produces positive impact in his/her personal health and development as a child, and in his/her productivity and family health later in adult life.  </a:t>
            </a:r>
          </a:p>
          <a:p>
            <a:endParaRPr lang="en-PH" baseline="0" dirty="0"/>
          </a:p>
          <a:p>
            <a:r>
              <a:rPr lang="en-PH" dirty="0"/>
              <a:t>Well-nourished children in the f</a:t>
            </a:r>
            <a:r>
              <a:rPr lang="en-PH" baseline="0" dirty="0"/>
              <a:t>irst 1000 days, </a:t>
            </a:r>
          </a:p>
          <a:p>
            <a:pPr marL="176902" indent="-176902">
              <a:buFontTx/>
              <a:buChar char="-"/>
            </a:pPr>
            <a:r>
              <a:rPr lang="en-PH" baseline="0" dirty="0"/>
              <a:t>Are 10 times more likely to overcome life-threatening diseases such as measles and diarrhea</a:t>
            </a:r>
          </a:p>
          <a:p>
            <a:pPr marL="176902" indent="-176902">
              <a:buFontTx/>
              <a:buChar char="-"/>
            </a:pPr>
            <a:r>
              <a:rPr lang="en-PH" baseline="0" dirty="0"/>
              <a:t>Complete 4.6 more grades in school</a:t>
            </a:r>
          </a:p>
          <a:p>
            <a:pPr marL="176902" indent="-176902">
              <a:buFontTx/>
              <a:buChar char="-"/>
            </a:pPr>
            <a:r>
              <a:rPr lang="en-PH" baseline="0" dirty="0"/>
              <a:t>Go to earn 21% more in wages as adults</a:t>
            </a:r>
          </a:p>
          <a:p>
            <a:pPr marL="176902" indent="-176902">
              <a:buFontTx/>
              <a:buChar char="-"/>
            </a:pPr>
            <a:r>
              <a:rPr lang="en-PH" baseline="0" dirty="0"/>
              <a:t>Are more likely as adults to have healthier families</a:t>
            </a:r>
          </a:p>
          <a:p>
            <a:pPr marL="176902" indent="-176902">
              <a:buFontTx/>
              <a:buChar char="-"/>
            </a:pPr>
            <a:endParaRPr lang="en-PH" dirty="0"/>
          </a:p>
          <a:p>
            <a:r>
              <a:rPr lang="en-PH" dirty="0" err="1"/>
              <a:t>Iba</a:t>
            </a:r>
            <a:r>
              <a:rPr lang="en-PH" baseline="0" dirty="0"/>
              <a:t> </a:t>
            </a:r>
            <a:r>
              <a:rPr lang="en-PH" baseline="0" dirty="0" err="1"/>
              <a:t>ang</a:t>
            </a:r>
            <a:r>
              <a:rPr lang="en-PH" baseline="0" dirty="0"/>
              <a:t> power ng first 1000 days! May effect </a:t>
            </a:r>
            <a:r>
              <a:rPr lang="en-PH" baseline="0" dirty="0" err="1"/>
              <a:t>ito</a:t>
            </a:r>
            <a:r>
              <a:rPr lang="en-PH" baseline="0" dirty="0"/>
              <a:t> </a:t>
            </a:r>
            <a:r>
              <a:rPr lang="en-PH" baseline="0" dirty="0" err="1"/>
              <a:t>sa</a:t>
            </a:r>
            <a:r>
              <a:rPr lang="en-PH" baseline="0" dirty="0"/>
              <a:t> </a:t>
            </a:r>
            <a:r>
              <a:rPr lang="en-PH" baseline="0" dirty="0" err="1"/>
              <a:t>bata</a:t>
            </a:r>
            <a:r>
              <a:rPr lang="en-PH" baseline="0" dirty="0"/>
              <a:t> </a:t>
            </a:r>
            <a:r>
              <a:rPr lang="en-PH" baseline="0" dirty="0" err="1"/>
              <a:t>hanggang</a:t>
            </a:r>
            <a:r>
              <a:rPr lang="en-PH" baseline="0" dirty="0"/>
              <a:t> </a:t>
            </a:r>
            <a:r>
              <a:rPr lang="en-PH" baseline="0" dirty="0" err="1"/>
              <a:t>sa</a:t>
            </a:r>
            <a:r>
              <a:rPr lang="en-PH" baseline="0" dirty="0"/>
              <a:t> </a:t>
            </a:r>
            <a:r>
              <a:rPr lang="en-PH" baseline="0" dirty="0" err="1"/>
              <a:t>kanyang</a:t>
            </a:r>
            <a:r>
              <a:rPr lang="en-PH" baseline="0" dirty="0"/>
              <a:t> </a:t>
            </a:r>
            <a:r>
              <a:rPr lang="en-PH" baseline="0" dirty="0" err="1"/>
              <a:t>pagiging</a:t>
            </a:r>
            <a:r>
              <a:rPr lang="en-PH" baseline="0" dirty="0"/>
              <a:t> adult. </a:t>
            </a:r>
          </a:p>
          <a:p>
            <a:endParaRPr lang="en-PH" baseline="0" dirty="0"/>
          </a:p>
          <a:p>
            <a:pPr defTabSz="943478">
              <a:defRPr/>
            </a:pPr>
            <a:r>
              <a:rPr lang="en-PH" baseline="0" dirty="0"/>
              <a:t>Sa </a:t>
            </a:r>
            <a:r>
              <a:rPr lang="en-PH" baseline="0" dirty="0" err="1"/>
              <a:t>kabilang</a:t>
            </a:r>
            <a:r>
              <a:rPr lang="en-PH" baseline="0" dirty="0"/>
              <a:t> </a:t>
            </a:r>
            <a:r>
              <a:rPr lang="en-PH" baseline="0" dirty="0" err="1"/>
              <a:t>banda</a:t>
            </a:r>
            <a:r>
              <a:rPr lang="en-PH" baseline="0" dirty="0"/>
              <a:t>, </a:t>
            </a:r>
            <a:r>
              <a:rPr lang="en-PH" baseline="0" dirty="0" err="1"/>
              <a:t>kapag</a:t>
            </a:r>
            <a:r>
              <a:rPr lang="en-PH" baseline="0" dirty="0"/>
              <a:t> </a:t>
            </a:r>
            <a:r>
              <a:rPr lang="en-PH" baseline="0" dirty="0" err="1"/>
              <a:t>hindi</a:t>
            </a:r>
            <a:r>
              <a:rPr lang="en-PH" baseline="0" dirty="0"/>
              <a:t> </a:t>
            </a:r>
            <a:r>
              <a:rPr lang="en-PH" baseline="0" dirty="0" err="1"/>
              <a:t>natin</a:t>
            </a:r>
            <a:r>
              <a:rPr lang="en-PH" baseline="0" dirty="0"/>
              <a:t> </a:t>
            </a:r>
            <a:r>
              <a:rPr lang="en-PH" baseline="0" dirty="0" err="1"/>
              <a:t>iningatan</a:t>
            </a:r>
            <a:r>
              <a:rPr lang="en-PH" baseline="0" dirty="0"/>
              <a:t> </a:t>
            </a:r>
            <a:r>
              <a:rPr lang="en-PH" baseline="0" dirty="0" err="1"/>
              <a:t>ang</a:t>
            </a:r>
            <a:r>
              <a:rPr lang="en-PH" baseline="0" dirty="0"/>
              <a:t> first 1000 days ng </a:t>
            </a:r>
            <a:r>
              <a:rPr lang="en-PH" baseline="0" dirty="0" err="1"/>
              <a:t>bata</a:t>
            </a:r>
            <a:r>
              <a:rPr lang="en-PH" baseline="0" dirty="0"/>
              <a:t> at </a:t>
            </a:r>
            <a:r>
              <a:rPr lang="en-PH" baseline="0" dirty="0" err="1"/>
              <a:t>siniguro</a:t>
            </a:r>
            <a:r>
              <a:rPr lang="en-PH" baseline="0" dirty="0"/>
              <a:t> </a:t>
            </a:r>
            <a:r>
              <a:rPr lang="en-PH" baseline="0" dirty="0" err="1"/>
              <a:t>ang</a:t>
            </a:r>
            <a:r>
              <a:rPr lang="en-PH" baseline="0" dirty="0"/>
              <a:t> </a:t>
            </a:r>
            <a:r>
              <a:rPr lang="en-PH" baseline="0" dirty="0" err="1"/>
              <a:t>kanyang</a:t>
            </a:r>
            <a:r>
              <a:rPr lang="en-PH" baseline="0" dirty="0"/>
              <a:t> </a:t>
            </a:r>
            <a:r>
              <a:rPr lang="en-PH" baseline="0" dirty="0" err="1"/>
              <a:t>tamang</a:t>
            </a:r>
            <a:r>
              <a:rPr lang="en-PH" baseline="0" dirty="0"/>
              <a:t> </a:t>
            </a:r>
            <a:r>
              <a:rPr lang="en-PH" baseline="0" dirty="0" err="1"/>
              <a:t>nutrisyon</a:t>
            </a:r>
            <a:r>
              <a:rPr lang="en-PH" baseline="0" dirty="0"/>
              <a:t> </a:t>
            </a:r>
            <a:r>
              <a:rPr lang="en-PH" baseline="0" dirty="0" err="1"/>
              <a:t>sa</a:t>
            </a:r>
            <a:r>
              <a:rPr lang="en-PH" baseline="0" dirty="0"/>
              <a:t> </a:t>
            </a:r>
            <a:r>
              <a:rPr lang="en-PH" baseline="0" dirty="0" err="1"/>
              <a:t>panahong</a:t>
            </a:r>
            <a:r>
              <a:rPr lang="en-PH" baseline="0" dirty="0"/>
              <a:t> </a:t>
            </a:r>
            <a:r>
              <a:rPr lang="en-PH" baseline="0" dirty="0" err="1"/>
              <a:t>ito</a:t>
            </a:r>
            <a:r>
              <a:rPr lang="en-PH" baseline="0" dirty="0"/>
              <a:t>, terrible, irreversible things will happen.  These things I will show in the next slides.  </a:t>
            </a:r>
          </a:p>
          <a:p>
            <a:endParaRPr lang="en-PH" dirty="0"/>
          </a:p>
        </p:txBody>
      </p:sp>
      <p:sp>
        <p:nvSpPr>
          <p:cNvPr id="4" name="Slide Number Placeholder 3"/>
          <p:cNvSpPr>
            <a:spLocks noGrp="1"/>
          </p:cNvSpPr>
          <p:nvPr>
            <p:ph type="sldNum" sz="quarter" idx="10"/>
          </p:nvPr>
        </p:nvSpPr>
        <p:spPr/>
        <p:txBody>
          <a:bodyPr/>
          <a:lstStyle/>
          <a:p>
            <a:fld id="{543AAA58-2393-4FDC-8AFB-965B27071069}" type="slidenum">
              <a:rPr lang="en-PH" smtClean="0"/>
              <a:pPr/>
              <a:t>17</a:t>
            </a:fld>
            <a:endParaRPr lang="en-PH"/>
          </a:p>
        </p:txBody>
      </p:sp>
    </p:spTree>
    <p:extLst>
      <p:ext uri="{BB962C8B-B14F-4D97-AF65-F5344CB8AC3E}">
        <p14:creationId xmlns:p14="http://schemas.microsoft.com/office/powerpoint/2010/main" val="29851792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t>Sa </a:t>
            </a:r>
            <a:r>
              <a:rPr lang="en-US" sz="1800" dirty="0" err="1"/>
              <a:t>amin</a:t>
            </a:r>
            <a:r>
              <a:rPr lang="en-US" sz="1800" dirty="0"/>
              <a:t> pong </a:t>
            </a:r>
            <a:r>
              <a:rPr lang="en-US" sz="1800" dirty="0" err="1"/>
              <a:t>pag-aaral</a:t>
            </a:r>
            <a:r>
              <a:rPr lang="en-US" sz="1800" dirty="0"/>
              <a:t> ng </a:t>
            </a:r>
            <a:r>
              <a:rPr lang="en-US" sz="1800" dirty="0" err="1"/>
              <a:t>literatura</a:t>
            </a:r>
            <a:r>
              <a:rPr lang="en-US" sz="1800" dirty="0"/>
              <a:t>, </a:t>
            </a:r>
            <a:r>
              <a:rPr lang="en-US" sz="1800" dirty="0" err="1"/>
              <a:t>aming</a:t>
            </a:r>
            <a:r>
              <a:rPr lang="en-US" sz="1800" dirty="0"/>
              <a:t> </a:t>
            </a:r>
            <a:r>
              <a:rPr lang="en-US" sz="1800" dirty="0" err="1"/>
              <a:t>napag-alaman</a:t>
            </a:r>
            <a:r>
              <a:rPr lang="en-US" sz="1800" dirty="0"/>
              <a:t> </a:t>
            </a:r>
            <a:r>
              <a:rPr lang="en-US" sz="1800" dirty="0" err="1"/>
              <a:t>na</a:t>
            </a:r>
            <a:r>
              <a:rPr lang="en-US" sz="1800" dirty="0"/>
              <a:t> </a:t>
            </a:r>
            <a:r>
              <a:rPr lang="en-US" sz="1800" dirty="0" err="1"/>
              <a:t>ang</a:t>
            </a:r>
            <a:r>
              <a:rPr lang="en-US" sz="1800" dirty="0"/>
              <a:t> first 1000 days ay </a:t>
            </a:r>
            <a:r>
              <a:rPr lang="en-US" sz="1800" dirty="0" err="1"/>
              <a:t>mahalaga</a:t>
            </a:r>
            <a:r>
              <a:rPr lang="en-US" sz="1800" dirty="0"/>
              <a:t> </a:t>
            </a:r>
            <a:r>
              <a:rPr lang="en-US" sz="1800" dirty="0" err="1"/>
              <a:t>rin</a:t>
            </a:r>
            <a:r>
              <a:rPr lang="en-US" sz="1800" dirty="0"/>
              <a:t> </a:t>
            </a:r>
            <a:r>
              <a:rPr lang="en-US" sz="1800" dirty="0" err="1"/>
              <a:t>sa</a:t>
            </a:r>
            <a:r>
              <a:rPr lang="en-US" sz="1800" dirty="0"/>
              <a:t> Behavioral development.  </a:t>
            </a:r>
          </a:p>
          <a:p>
            <a:endParaRPr lang="en-US" sz="1800" dirty="0"/>
          </a:p>
          <a:p>
            <a:r>
              <a:rPr lang="en-US" sz="1800" dirty="0"/>
              <a:t>This slide again shows two brain scans.  On the left is the brain of a healthy child, and on the right is the brain of a child with severely early-life deprivation.  The right brain scan shows the reduced functioning of the ventral prefrontal cortex.</a:t>
            </a:r>
          </a:p>
          <a:p>
            <a:endParaRPr lang="en-US" sz="1800" dirty="0"/>
          </a:p>
          <a:p>
            <a:r>
              <a:rPr lang="en-US" sz="1800" dirty="0"/>
              <a:t>Nosebleed </a:t>
            </a:r>
            <a:r>
              <a:rPr lang="en-US" sz="1800" dirty="0" err="1"/>
              <a:t>naman</a:t>
            </a:r>
            <a:r>
              <a:rPr lang="en-US" sz="1800" dirty="0"/>
              <a:t> </a:t>
            </a:r>
            <a:r>
              <a:rPr lang="en-US" sz="1800" dirty="0" err="1"/>
              <a:t>ang</a:t>
            </a:r>
            <a:r>
              <a:rPr lang="en-US" sz="1800" dirty="0"/>
              <a:t> ventral prefrontal cortex? I will show you in the next slide.</a:t>
            </a:r>
          </a:p>
        </p:txBody>
      </p:sp>
      <p:sp>
        <p:nvSpPr>
          <p:cNvPr id="4" name="Slide Number Placeholder 3"/>
          <p:cNvSpPr>
            <a:spLocks noGrp="1"/>
          </p:cNvSpPr>
          <p:nvPr>
            <p:ph type="sldNum" sz="quarter" idx="10"/>
          </p:nvPr>
        </p:nvSpPr>
        <p:spPr/>
        <p:txBody>
          <a:bodyPr/>
          <a:lstStyle/>
          <a:p>
            <a:fld id="{543AAA58-2393-4FDC-8AFB-965B27071069}" type="slidenum">
              <a:rPr lang="en-PH" smtClean="0"/>
              <a:pPr/>
              <a:t>18</a:t>
            </a:fld>
            <a:endParaRPr lang="en-PH"/>
          </a:p>
        </p:txBody>
      </p:sp>
    </p:spTree>
    <p:extLst>
      <p:ext uri="{BB962C8B-B14F-4D97-AF65-F5344CB8AC3E}">
        <p14:creationId xmlns:p14="http://schemas.microsoft.com/office/powerpoint/2010/main" val="24394320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PH" dirty="0"/>
              <a:t>This figure shows the model developed by </a:t>
            </a:r>
            <a:r>
              <a:rPr lang="en-PH" dirty="0" err="1"/>
              <a:t>Silburn</a:t>
            </a:r>
            <a:r>
              <a:rPr lang="en-PH" dirty="0"/>
              <a:t> (2002). It models the pathways to poor outcomes and how drug-use behaviors and other problematic outcomes in adolescence are shaped by key risk factors that commence at conception.  It is notable that diet and nutrition,</a:t>
            </a:r>
            <a:r>
              <a:rPr lang="en-PH" baseline="0" dirty="0"/>
              <a:t> especially during the </a:t>
            </a:r>
            <a:r>
              <a:rPr lang="en-PH" dirty="0"/>
              <a:t>early years, has</a:t>
            </a:r>
            <a:r>
              <a:rPr lang="en-PH" baseline="0" dirty="0"/>
              <a:t> impact on behavior outcomes later in life.</a:t>
            </a:r>
            <a:r>
              <a:rPr lang="en-PH" dirty="0"/>
              <a:t> </a:t>
            </a:r>
          </a:p>
          <a:p>
            <a:endParaRPr lang="en-PH" dirty="0"/>
          </a:p>
          <a:p>
            <a:r>
              <a:rPr lang="en-PH" dirty="0"/>
              <a:t>Lalo</a:t>
            </a:r>
            <a:r>
              <a:rPr lang="en-PH" baseline="0" dirty="0"/>
              <a:t> pang </a:t>
            </a:r>
            <a:r>
              <a:rPr lang="en-PH" baseline="0" dirty="0" err="1"/>
              <a:t>lumalaki</a:t>
            </a:r>
            <a:r>
              <a:rPr lang="en-PH" baseline="0" dirty="0"/>
              <a:t> </a:t>
            </a:r>
            <a:r>
              <a:rPr lang="en-PH" baseline="0" dirty="0" err="1"/>
              <a:t>ang</a:t>
            </a:r>
            <a:r>
              <a:rPr lang="en-PH" baseline="0" dirty="0"/>
              <a:t> chance for poor behavior outcomes </a:t>
            </a:r>
            <a:r>
              <a:rPr lang="en-PH" baseline="0" dirty="0" err="1"/>
              <a:t>kapag</a:t>
            </a:r>
            <a:r>
              <a:rPr lang="en-PH" baseline="0" dirty="0"/>
              <a:t> </a:t>
            </a:r>
            <a:r>
              <a:rPr lang="en-PH" baseline="0" dirty="0" err="1"/>
              <a:t>ang</a:t>
            </a:r>
            <a:r>
              <a:rPr lang="en-PH" baseline="0" dirty="0"/>
              <a:t> poor diet and nutrition in the early years ay </a:t>
            </a:r>
            <a:r>
              <a:rPr lang="en-PH" baseline="0" dirty="0" err="1"/>
              <a:t>sinamahan</a:t>
            </a:r>
            <a:r>
              <a:rPr lang="en-PH" baseline="0" dirty="0"/>
              <a:t> ng negative labels </a:t>
            </a:r>
            <a:r>
              <a:rPr lang="en-PH" baseline="0" dirty="0" err="1"/>
              <a:t>sa</a:t>
            </a:r>
            <a:r>
              <a:rPr lang="en-PH" baseline="0" dirty="0"/>
              <a:t> </a:t>
            </a:r>
            <a:r>
              <a:rPr lang="en-PH" baseline="0" dirty="0" err="1"/>
              <a:t>pagpapalaki</a:t>
            </a:r>
            <a:r>
              <a:rPr lang="en-PH" baseline="0" dirty="0"/>
              <a:t> ng </a:t>
            </a:r>
            <a:r>
              <a:rPr lang="en-PH" baseline="0" dirty="0" err="1"/>
              <a:t>bata</a:t>
            </a:r>
            <a:r>
              <a:rPr lang="en-PH" baseline="0" dirty="0"/>
              <a:t>.  Negative labels </a:t>
            </a:r>
            <a:r>
              <a:rPr lang="en-PH" baseline="0" dirty="0" err="1"/>
              <a:t>na</a:t>
            </a:r>
            <a:r>
              <a:rPr lang="en-PH" baseline="0" dirty="0"/>
              <a:t> </a:t>
            </a:r>
            <a:r>
              <a:rPr lang="en-PH" baseline="0" dirty="0" err="1"/>
              <a:t>sinasabi</a:t>
            </a:r>
            <a:r>
              <a:rPr lang="en-PH" baseline="0" dirty="0"/>
              <a:t> </a:t>
            </a:r>
            <a:r>
              <a:rPr lang="en-PH" baseline="0" dirty="0" err="1"/>
              <a:t>sa</a:t>
            </a:r>
            <a:r>
              <a:rPr lang="en-PH" baseline="0" dirty="0"/>
              <a:t> </a:t>
            </a:r>
            <a:r>
              <a:rPr lang="en-PH" baseline="0" dirty="0" err="1"/>
              <a:t>mga</a:t>
            </a:r>
            <a:r>
              <a:rPr lang="en-PH" baseline="0" dirty="0"/>
              <a:t> </a:t>
            </a:r>
            <a:r>
              <a:rPr lang="en-PH" baseline="0" dirty="0" err="1"/>
              <a:t>bata</a:t>
            </a:r>
            <a:r>
              <a:rPr lang="en-PH" baseline="0" dirty="0"/>
              <a:t>, </a:t>
            </a:r>
            <a:r>
              <a:rPr lang="en-PH" baseline="0" dirty="0" err="1"/>
              <a:t>gaya</a:t>
            </a:r>
            <a:r>
              <a:rPr lang="en-PH" baseline="0" dirty="0"/>
              <a:t> ng “</a:t>
            </a:r>
            <a:r>
              <a:rPr lang="en-PH" baseline="0" dirty="0" err="1"/>
              <a:t>napakakulit</a:t>
            </a:r>
            <a:r>
              <a:rPr lang="en-PH" baseline="0" dirty="0"/>
              <a:t>”, “</a:t>
            </a:r>
            <a:r>
              <a:rPr lang="en-PH" baseline="0" dirty="0" err="1"/>
              <a:t>walang</a:t>
            </a:r>
            <a:r>
              <a:rPr lang="en-PH" baseline="0" dirty="0"/>
              <a:t> </a:t>
            </a:r>
            <a:r>
              <a:rPr lang="en-PH" baseline="0" dirty="0" err="1"/>
              <a:t>modo</a:t>
            </a:r>
            <a:r>
              <a:rPr lang="en-PH" baseline="0" dirty="0"/>
              <a:t>”, “</a:t>
            </a:r>
            <a:r>
              <a:rPr lang="en-PH" baseline="0" dirty="0" err="1"/>
              <a:t>demonyito</a:t>
            </a:r>
            <a:r>
              <a:rPr lang="en-PH" baseline="0" dirty="0"/>
              <a:t>”.    </a:t>
            </a:r>
          </a:p>
          <a:p>
            <a:endParaRPr lang="en-PH" baseline="0" dirty="0"/>
          </a:p>
          <a:p>
            <a:r>
              <a:rPr lang="en-PH" baseline="0" dirty="0" err="1"/>
              <a:t>Inuulit</a:t>
            </a:r>
            <a:r>
              <a:rPr lang="en-PH" baseline="0" dirty="0"/>
              <a:t> </a:t>
            </a:r>
            <a:r>
              <a:rPr lang="en-PH" baseline="0" dirty="0" err="1"/>
              <a:t>ko</a:t>
            </a:r>
            <a:r>
              <a:rPr lang="en-PH" baseline="0" dirty="0"/>
              <a:t>, </a:t>
            </a:r>
            <a:r>
              <a:rPr lang="en-PH" baseline="0" dirty="0" err="1"/>
              <a:t>mahalaga</a:t>
            </a:r>
            <a:r>
              <a:rPr lang="en-PH" baseline="0" dirty="0"/>
              <a:t> </a:t>
            </a:r>
            <a:r>
              <a:rPr lang="en-PH" baseline="0" dirty="0" err="1"/>
              <a:t>ang</a:t>
            </a:r>
            <a:r>
              <a:rPr lang="en-PH" baseline="0" dirty="0"/>
              <a:t> </a:t>
            </a:r>
            <a:r>
              <a:rPr lang="en-PH" baseline="0" dirty="0" err="1"/>
              <a:t>tamang</a:t>
            </a:r>
            <a:r>
              <a:rPr lang="en-PH" baseline="0" dirty="0"/>
              <a:t> </a:t>
            </a:r>
            <a:r>
              <a:rPr lang="en-PH" baseline="0" dirty="0" err="1"/>
              <a:t>nutrisyon</a:t>
            </a:r>
            <a:r>
              <a:rPr lang="en-PH" baseline="0" dirty="0"/>
              <a:t> at </a:t>
            </a:r>
            <a:r>
              <a:rPr lang="en-PH" baseline="0" dirty="0" err="1"/>
              <a:t>pag-aalaga</a:t>
            </a:r>
            <a:r>
              <a:rPr lang="en-PH" baseline="0" dirty="0"/>
              <a:t> </a:t>
            </a:r>
            <a:r>
              <a:rPr lang="en-PH" baseline="0" dirty="0" err="1"/>
              <a:t>sa</a:t>
            </a:r>
            <a:r>
              <a:rPr lang="en-PH" baseline="0" dirty="0"/>
              <a:t> </a:t>
            </a:r>
            <a:r>
              <a:rPr lang="en-PH" baseline="0" dirty="0" err="1"/>
              <a:t>unang</a:t>
            </a:r>
            <a:r>
              <a:rPr lang="en-PH" baseline="0" dirty="0"/>
              <a:t> </a:t>
            </a:r>
            <a:r>
              <a:rPr lang="en-PH" baseline="0" dirty="0" err="1"/>
              <a:t>isang</a:t>
            </a:r>
            <a:r>
              <a:rPr lang="en-PH" baseline="0" dirty="0"/>
              <a:t> </a:t>
            </a:r>
            <a:r>
              <a:rPr lang="en-PH" baseline="0" dirty="0" err="1"/>
              <a:t>libong</a:t>
            </a:r>
            <a:r>
              <a:rPr lang="en-PH" baseline="0" dirty="0"/>
              <a:t> </a:t>
            </a:r>
            <a:r>
              <a:rPr lang="en-PH" baseline="0" dirty="0" err="1"/>
              <a:t>araw</a:t>
            </a:r>
            <a:r>
              <a:rPr lang="en-PH" baseline="0" dirty="0"/>
              <a:t> ng </a:t>
            </a:r>
            <a:r>
              <a:rPr lang="en-PH" baseline="0" dirty="0" err="1"/>
              <a:t>isang</a:t>
            </a:r>
            <a:r>
              <a:rPr lang="en-PH" baseline="0" dirty="0"/>
              <a:t> </a:t>
            </a:r>
            <a:r>
              <a:rPr lang="en-PH" baseline="0" dirty="0" err="1"/>
              <a:t>bata</a:t>
            </a:r>
            <a:r>
              <a:rPr lang="en-PH" baseline="0" dirty="0"/>
              <a:t> </a:t>
            </a:r>
            <a:r>
              <a:rPr lang="en-PH" baseline="0" dirty="0" err="1"/>
              <a:t>dahil</a:t>
            </a:r>
            <a:r>
              <a:rPr lang="en-PH" baseline="0" dirty="0"/>
              <a:t> </a:t>
            </a:r>
            <a:r>
              <a:rPr lang="en-PH" baseline="0" dirty="0" err="1"/>
              <a:t>sa</a:t>
            </a:r>
            <a:r>
              <a:rPr lang="en-PH" baseline="0" dirty="0"/>
              <a:t> </a:t>
            </a:r>
            <a:r>
              <a:rPr lang="en-PH" baseline="0" dirty="0" err="1"/>
              <a:t>panahong</a:t>
            </a:r>
            <a:r>
              <a:rPr lang="en-PH" baseline="0" dirty="0"/>
              <a:t> </a:t>
            </a:r>
            <a:r>
              <a:rPr lang="en-PH" baseline="0" dirty="0" err="1"/>
              <a:t>ito</a:t>
            </a:r>
            <a:r>
              <a:rPr lang="en-PH" baseline="0" dirty="0"/>
              <a:t> </a:t>
            </a:r>
            <a:r>
              <a:rPr lang="en-PH" baseline="0" dirty="0" err="1"/>
              <a:t>pinakamabilis</a:t>
            </a:r>
            <a:r>
              <a:rPr lang="en-PH" baseline="0" dirty="0"/>
              <a:t> </a:t>
            </a:r>
            <a:r>
              <a:rPr lang="en-PH" baseline="0" dirty="0" err="1"/>
              <a:t>ang</a:t>
            </a:r>
            <a:r>
              <a:rPr lang="en-PH" baseline="0" dirty="0"/>
              <a:t> </a:t>
            </a:r>
            <a:r>
              <a:rPr lang="en-PH" baseline="0" dirty="0" err="1"/>
              <a:t>kanilang</a:t>
            </a:r>
            <a:r>
              <a:rPr lang="en-PH" baseline="0" dirty="0"/>
              <a:t> brain development.</a:t>
            </a:r>
            <a:endParaRPr lang="en-PH" dirty="0"/>
          </a:p>
        </p:txBody>
      </p:sp>
      <p:sp>
        <p:nvSpPr>
          <p:cNvPr id="4" name="Slide Number Placeholder 3"/>
          <p:cNvSpPr>
            <a:spLocks noGrp="1"/>
          </p:cNvSpPr>
          <p:nvPr>
            <p:ph type="sldNum" sz="quarter" idx="10"/>
          </p:nvPr>
        </p:nvSpPr>
        <p:spPr/>
        <p:txBody>
          <a:bodyPr/>
          <a:lstStyle/>
          <a:p>
            <a:fld id="{543AAA58-2393-4FDC-8AFB-965B27071069}" type="slidenum">
              <a:rPr lang="en-PH" smtClean="0"/>
              <a:pPr/>
              <a:t>19</a:t>
            </a:fld>
            <a:endParaRPr lang="en-PH"/>
          </a:p>
        </p:txBody>
      </p:sp>
    </p:spTree>
    <p:extLst>
      <p:ext uri="{BB962C8B-B14F-4D97-AF65-F5344CB8AC3E}">
        <p14:creationId xmlns:p14="http://schemas.microsoft.com/office/powerpoint/2010/main" val="13609831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3478">
              <a:defRPr/>
            </a:pPr>
            <a:r>
              <a:rPr lang="en-PH" sz="1900" dirty="0"/>
              <a:t>Good day.  Today, I will present to you the case on why LGUs need to invest in nutrition. </a:t>
            </a:r>
          </a:p>
          <a:p>
            <a:pPr defTabSz="943478">
              <a:defRPr/>
            </a:pPr>
            <a:endParaRPr lang="en-PH" sz="1900" dirty="0"/>
          </a:p>
          <a:p>
            <a:pPr defTabSz="943478">
              <a:defRPr/>
            </a:pPr>
            <a:r>
              <a:rPr lang="en-PH" sz="1900" dirty="0"/>
              <a:t>This session aims to achieve two objectives, namely: </a:t>
            </a:r>
          </a:p>
          <a:p>
            <a:pPr marL="481567" indent="-481567">
              <a:spcAft>
                <a:spcPts val="1238"/>
              </a:spcAft>
              <a:buFont typeface="+mj-lt"/>
              <a:buAutoNum type="arabicPeriod"/>
            </a:pPr>
            <a:r>
              <a:rPr lang="en-PH" sz="1900" dirty="0"/>
              <a:t>Explain why LGUs need to put high priority to nutrition and make significant investments in nutrition </a:t>
            </a:r>
          </a:p>
          <a:p>
            <a:pPr marL="481567" indent="-481567">
              <a:spcAft>
                <a:spcPts val="1238"/>
              </a:spcAft>
              <a:buFont typeface="+mj-lt"/>
              <a:buAutoNum type="arabicPeriod"/>
            </a:pPr>
            <a:r>
              <a:rPr lang="en-PH" sz="1900" dirty="0"/>
              <a:t>Illustrate how LGUs can invest in nutrition with focus on the first 1000 days to effectively prevent stunting </a:t>
            </a:r>
          </a:p>
          <a:p>
            <a:pPr defTabSz="943478">
              <a:defRPr/>
            </a:pPr>
            <a:endParaRPr lang="en-PH" sz="1900" dirty="0"/>
          </a:p>
          <a:p>
            <a:endParaRPr lang="en-PH" sz="1900" dirty="0"/>
          </a:p>
        </p:txBody>
      </p:sp>
      <p:sp>
        <p:nvSpPr>
          <p:cNvPr id="4" name="Slide Number Placeholder 3"/>
          <p:cNvSpPr>
            <a:spLocks noGrp="1"/>
          </p:cNvSpPr>
          <p:nvPr>
            <p:ph type="sldNum" sz="quarter" idx="10"/>
          </p:nvPr>
        </p:nvSpPr>
        <p:spPr/>
        <p:txBody>
          <a:bodyPr/>
          <a:lstStyle/>
          <a:p>
            <a:fld id="{543AAA58-2393-4FDC-8AFB-965B27071069}" type="slidenum">
              <a:rPr lang="en-PH" smtClean="0"/>
              <a:pPr/>
              <a:t>2</a:t>
            </a:fld>
            <a:endParaRPr lang="en-PH"/>
          </a:p>
        </p:txBody>
      </p:sp>
    </p:spTree>
    <p:extLst>
      <p:ext uri="{BB962C8B-B14F-4D97-AF65-F5344CB8AC3E}">
        <p14:creationId xmlns:p14="http://schemas.microsoft.com/office/powerpoint/2010/main" val="17592648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that we know that malnutrition, particularly stunting, has a negative impact to development, we now proceed to the fifth compelling reason: </a:t>
            </a:r>
            <a:r>
              <a:rPr lang="en-US" b="1" dirty="0"/>
              <a:t>the returns to investment in nutrition is very high.</a:t>
            </a:r>
          </a:p>
        </p:txBody>
      </p:sp>
      <p:sp>
        <p:nvSpPr>
          <p:cNvPr id="4" name="Slide Number Placeholder 3"/>
          <p:cNvSpPr>
            <a:spLocks noGrp="1"/>
          </p:cNvSpPr>
          <p:nvPr>
            <p:ph type="sldNum" sz="quarter" idx="10"/>
          </p:nvPr>
        </p:nvSpPr>
        <p:spPr/>
        <p:txBody>
          <a:bodyPr/>
          <a:lstStyle/>
          <a:p>
            <a:fld id="{543AAA58-2393-4FDC-8AFB-965B27071069}" type="slidenum">
              <a:rPr lang="en-PH" smtClean="0"/>
              <a:pPr/>
              <a:t>20</a:t>
            </a:fld>
            <a:endParaRPr lang="en-PH"/>
          </a:p>
        </p:txBody>
      </p:sp>
    </p:spTree>
    <p:extLst>
      <p:ext uri="{BB962C8B-B14F-4D97-AF65-F5344CB8AC3E}">
        <p14:creationId xmlns:p14="http://schemas.microsoft.com/office/powerpoint/2010/main" val="17188092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Copenhagen Consensus is a global convention of the most World renowned economists, Nobel laureates. They discussed the pressing issues of the world and affirmed that INVESTING in NUTRITION must be top development priority.</a:t>
            </a:r>
          </a:p>
        </p:txBody>
      </p:sp>
      <p:sp>
        <p:nvSpPr>
          <p:cNvPr id="4" name="Slide Number Placeholder 3"/>
          <p:cNvSpPr>
            <a:spLocks noGrp="1"/>
          </p:cNvSpPr>
          <p:nvPr>
            <p:ph type="sldNum" sz="quarter" idx="10"/>
          </p:nvPr>
        </p:nvSpPr>
        <p:spPr/>
        <p:txBody>
          <a:bodyPr/>
          <a:lstStyle/>
          <a:p>
            <a:fld id="{543AAA58-2393-4FDC-8AFB-965B27071069}" type="slidenum">
              <a:rPr lang="en-PH" smtClean="0"/>
              <a:pPr/>
              <a:t>21</a:t>
            </a:fld>
            <a:endParaRPr lang="en-PH"/>
          </a:p>
        </p:txBody>
      </p:sp>
    </p:spTree>
    <p:extLst>
      <p:ext uri="{BB962C8B-B14F-4D97-AF65-F5344CB8AC3E}">
        <p14:creationId xmlns:p14="http://schemas.microsoft.com/office/powerpoint/2010/main" val="11913017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possible to put a monetary value on the benefits of increased vitamin A and zinc supplementation. The Copenhagen Consensus Center research shows that the benefits are very large. For treatment of pre-school aged children, each dollar spent on these initiatives results in around $17 of benefits. In the worst-affected countries, the benefits of supplementation with vitamin A and zinc can be up to 100 times higher than the costs.</a:t>
            </a:r>
          </a:p>
          <a:p>
            <a:endParaRPr lang="en-US" dirty="0"/>
          </a:p>
        </p:txBody>
      </p:sp>
      <p:sp>
        <p:nvSpPr>
          <p:cNvPr id="4" name="Slide Number Placeholder 3"/>
          <p:cNvSpPr>
            <a:spLocks noGrp="1"/>
          </p:cNvSpPr>
          <p:nvPr>
            <p:ph type="sldNum" sz="quarter" idx="10"/>
          </p:nvPr>
        </p:nvSpPr>
        <p:spPr/>
        <p:txBody>
          <a:bodyPr/>
          <a:lstStyle/>
          <a:p>
            <a:fld id="{543AAA58-2393-4FDC-8AFB-965B27071069}" type="slidenum">
              <a:rPr lang="en-PH" smtClean="0"/>
              <a:pPr/>
              <a:t>22</a:t>
            </a:fld>
            <a:endParaRPr lang="en-PH"/>
          </a:p>
        </p:txBody>
      </p:sp>
    </p:spTree>
    <p:extLst>
      <p:ext uri="{BB962C8B-B14F-4D97-AF65-F5344CB8AC3E}">
        <p14:creationId xmlns:p14="http://schemas.microsoft.com/office/powerpoint/2010/main" val="23990214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Copenhagen Consensus ranked the global challenges into their level of importance. As you can see, almost 7 of the top 10 proposed solutions have a direct or indirect impact to solving the challenge of malnutrition.</a:t>
            </a:r>
          </a:p>
        </p:txBody>
      </p:sp>
      <p:sp>
        <p:nvSpPr>
          <p:cNvPr id="4" name="Slide Number Placeholder 3"/>
          <p:cNvSpPr>
            <a:spLocks noGrp="1"/>
          </p:cNvSpPr>
          <p:nvPr>
            <p:ph type="sldNum" sz="quarter" idx="10"/>
          </p:nvPr>
        </p:nvSpPr>
        <p:spPr/>
        <p:txBody>
          <a:bodyPr/>
          <a:lstStyle/>
          <a:p>
            <a:fld id="{543AAA58-2393-4FDC-8AFB-965B27071069}" type="slidenum">
              <a:rPr lang="en-PH" smtClean="0"/>
              <a:pPr/>
              <a:t>23</a:t>
            </a:fld>
            <a:endParaRPr lang="en-PH"/>
          </a:p>
        </p:txBody>
      </p:sp>
    </p:spTree>
    <p:extLst>
      <p:ext uri="{BB962C8B-B14F-4D97-AF65-F5344CB8AC3E}">
        <p14:creationId xmlns:p14="http://schemas.microsoft.com/office/powerpoint/2010/main" val="41098284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sixth compelling reason: The intervention to address malnutrition exists. We have all the evidences and this lead us to the Power of the FIRST 1000 DAYS.</a:t>
            </a:r>
          </a:p>
        </p:txBody>
      </p:sp>
      <p:sp>
        <p:nvSpPr>
          <p:cNvPr id="4" name="Slide Number Placeholder 3"/>
          <p:cNvSpPr>
            <a:spLocks noGrp="1"/>
          </p:cNvSpPr>
          <p:nvPr>
            <p:ph type="sldNum" sz="quarter" idx="10"/>
          </p:nvPr>
        </p:nvSpPr>
        <p:spPr/>
        <p:txBody>
          <a:bodyPr/>
          <a:lstStyle/>
          <a:p>
            <a:fld id="{543AAA58-2393-4FDC-8AFB-965B27071069}" type="slidenum">
              <a:rPr lang="en-PH" smtClean="0"/>
              <a:pPr/>
              <a:t>24</a:t>
            </a:fld>
            <a:endParaRPr lang="en-PH"/>
          </a:p>
        </p:txBody>
      </p:sp>
    </p:spTree>
    <p:extLst>
      <p:ext uri="{BB962C8B-B14F-4D97-AF65-F5344CB8AC3E}">
        <p14:creationId xmlns:p14="http://schemas.microsoft.com/office/powerpoint/2010/main" val="17187488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r>
              <a:rPr lang="en-PH" sz="1800" dirty="0"/>
              <a:t>The first</a:t>
            </a:r>
            <a:r>
              <a:rPr lang="en-PH" sz="1800" baseline="0" dirty="0"/>
              <a:t> 1000 days is the critical window of opportunity for a child’s growth and development.  Proper nutrition in the first 1000 days in the life of a child will have significant impacts on his/her health, on his/her productivity later in adult years, and in the overall economic development of the community.  </a:t>
            </a:r>
          </a:p>
          <a:p>
            <a:endParaRPr lang="en-PH" sz="1800" baseline="0" dirty="0"/>
          </a:p>
          <a:p>
            <a:r>
              <a:rPr lang="en-PH" sz="1800" baseline="0" dirty="0"/>
              <a:t>This figure shows the three stages of the first 1000 days: </a:t>
            </a:r>
          </a:p>
          <a:p>
            <a:endParaRPr lang="en-PH" sz="1800" baseline="0" dirty="0"/>
          </a:p>
          <a:p>
            <a:r>
              <a:rPr lang="en-PH" sz="1800" baseline="0" dirty="0"/>
              <a:t>First is pregnancy.  This is equivalent to 270 days. It is the period when the baby developing in the womb draws all of his/her nutrients from the mother.  Every pregnant woman needs to receive adequate prenatal care, including at least 4 pre-natal visits, 180 tablets of iron-folic acid supplementation, and balanced protein-energy dietary supplementation, especially those women from food insecure households. </a:t>
            </a:r>
          </a:p>
          <a:p>
            <a:endParaRPr lang="en-PH" sz="1800" baseline="0" dirty="0"/>
          </a:p>
          <a:p>
            <a:r>
              <a:rPr lang="en-PH" sz="1800" baseline="0" dirty="0"/>
              <a:t>Second is the younger stage of infancy, that is from birth to 6 months.  This is equivalent to about 182 days.  All infants in the first 6 months need to be exclusively breastfed for optimal development.  Breast milk is superfood for babies.  It provides the best nutrition an infant can get, and also serves as the first immunization against illness and disease.</a:t>
            </a:r>
          </a:p>
          <a:p>
            <a:endParaRPr lang="en-PH" sz="1800" baseline="0" dirty="0"/>
          </a:p>
          <a:p>
            <a:r>
              <a:rPr lang="en-PH" sz="1800" baseline="0" dirty="0"/>
              <a:t>Finally, the older stage of infancy and toddlerhood, which is equivalent to 548 days.  During this stage, children need to receive age-appropriate complementary food in addition to breast milk to ensure healthy growth and brain development.  Micronutrient supplementation is also given to children at this stage. </a:t>
            </a:r>
          </a:p>
          <a:p>
            <a:endParaRPr lang="en-PH" sz="1800" baseline="0" dirty="0"/>
          </a:p>
          <a:p>
            <a:r>
              <a:rPr lang="en-PH" sz="1800" baseline="0" dirty="0"/>
              <a:t>I cannot over-emphasize the importance of ensuring proper nutrition for every child in the first 1000 days.  I reiterate, the first 1000 days is the critical window of opportunity for a child’s optimal growth and brain development.</a:t>
            </a:r>
          </a:p>
          <a:p>
            <a:endParaRPr lang="en-PH" sz="1800" dirty="0"/>
          </a:p>
        </p:txBody>
      </p:sp>
      <p:sp>
        <p:nvSpPr>
          <p:cNvPr id="4" name="Slide Number Placeholder 3"/>
          <p:cNvSpPr>
            <a:spLocks noGrp="1"/>
          </p:cNvSpPr>
          <p:nvPr>
            <p:ph type="sldNum" sz="quarter" idx="10"/>
          </p:nvPr>
        </p:nvSpPr>
        <p:spPr/>
        <p:txBody>
          <a:bodyPr/>
          <a:lstStyle/>
          <a:p>
            <a:fld id="{543AAA58-2393-4FDC-8AFB-965B27071069}" type="slidenum">
              <a:rPr lang="en-PH" smtClean="0"/>
              <a:pPr/>
              <a:t>25</a:t>
            </a:fld>
            <a:endParaRPr lang="en-PH"/>
          </a:p>
        </p:txBody>
      </p:sp>
    </p:spTree>
    <p:extLst>
      <p:ext uri="{BB962C8B-B14F-4D97-AF65-F5344CB8AC3E}">
        <p14:creationId xmlns:p14="http://schemas.microsoft.com/office/powerpoint/2010/main" val="36692827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PH" dirty="0" err="1"/>
              <a:t>Alam</a:t>
            </a:r>
            <a:r>
              <a:rPr lang="en-PH" dirty="0"/>
              <a:t> </a:t>
            </a:r>
            <a:r>
              <a:rPr lang="en-PH" dirty="0" err="1"/>
              <a:t>nyo</a:t>
            </a:r>
            <a:r>
              <a:rPr lang="en-PH" dirty="0"/>
              <a:t> </a:t>
            </a:r>
            <a:r>
              <a:rPr lang="en-PH" dirty="0" err="1"/>
              <a:t>po</a:t>
            </a:r>
            <a:r>
              <a:rPr lang="en-PH" dirty="0"/>
              <a:t>,</a:t>
            </a:r>
            <a:r>
              <a:rPr lang="en-PH" baseline="0" dirty="0"/>
              <a:t> </a:t>
            </a:r>
            <a:r>
              <a:rPr lang="en-PH" baseline="0" dirty="0" err="1"/>
              <a:t>marami</a:t>
            </a:r>
            <a:r>
              <a:rPr lang="en-PH" baseline="0" dirty="0"/>
              <a:t> </a:t>
            </a:r>
            <a:r>
              <a:rPr lang="en-PH" baseline="0" dirty="0" err="1"/>
              <a:t>nang</a:t>
            </a:r>
            <a:r>
              <a:rPr lang="en-PH" baseline="0" dirty="0"/>
              <a:t> </a:t>
            </a:r>
            <a:r>
              <a:rPr lang="en-PH" baseline="0" dirty="0" err="1"/>
              <a:t>mga</a:t>
            </a:r>
            <a:r>
              <a:rPr lang="en-PH" baseline="0" dirty="0"/>
              <a:t> </a:t>
            </a:r>
            <a:r>
              <a:rPr lang="en-PH" baseline="0" dirty="0" err="1"/>
              <a:t>bansa</a:t>
            </a:r>
            <a:r>
              <a:rPr lang="en-PH" baseline="0" dirty="0"/>
              <a:t> </a:t>
            </a:r>
            <a:r>
              <a:rPr lang="en-PH" baseline="0" dirty="0" err="1"/>
              <a:t>ang</a:t>
            </a:r>
            <a:r>
              <a:rPr lang="en-PH" baseline="0" dirty="0"/>
              <a:t> </a:t>
            </a:r>
            <a:r>
              <a:rPr lang="en-PH" baseline="0" dirty="0" err="1"/>
              <a:t>kumilala</a:t>
            </a:r>
            <a:r>
              <a:rPr lang="en-PH" baseline="0" dirty="0"/>
              <a:t> </a:t>
            </a:r>
            <a:r>
              <a:rPr lang="en-PH" baseline="0" dirty="0" err="1"/>
              <a:t>sa</a:t>
            </a:r>
            <a:r>
              <a:rPr lang="en-PH" baseline="0" dirty="0"/>
              <a:t> positive impacts ng </a:t>
            </a:r>
            <a:r>
              <a:rPr lang="en-PH" baseline="0" dirty="0" err="1"/>
              <a:t>tamang</a:t>
            </a:r>
            <a:r>
              <a:rPr lang="en-PH" baseline="0" dirty="0"/>
              <a:t> </a:t>
            </a:r>
            <a:r>
              <a:rPr lang="en-PH" baseline="0" dirty="0" err="1"/>
              <a:t>nutrisyon</a:t>
            </a:r>
            <a:r>
              <a:rPr lang="en-PH" baseline="0" dirty="0"/>
              <a:t> </a:t>
            </a:r>
            <a:r>
              <a:rPr lang="en-PH" baseline="0" dirty="0" err="1"/>
              <a:t>sa</a:t>
            </a:r>
            <a:r>
              <a:rPr lang="en-PH" baseline="0" dirty="0"/>
              <a:t> first 1000 days, </a:t>
            </a:r>
            <a:r>
              <a:rPr lang="en-PH" baseline="0" dirty="0" err="1"/>
              <a:t>gayundin</a:t>
            </a:r>
            <a:r>
              <a:rPr lang="en-PH" baseline="0" dirty="0"/>
              <a:t> ng consequences ng di-</a:t>
            </a:r>
            <a:r>
              <a:rPr lang="en-PH" baseline="0" dirty="0" err="1"/>
              <a:t>sapat</a:t>
            </a:r>
            <a:r>
              <a:rPr lang="en-PH" baseline="0" dirty="0"/>
              <a:t> </a:t>
            </a:r>
            <a:r>
              <a:rPr lang="en-PH" baseline="0" dirty="0" err="1"/>
              <a:t>na</a:t>
            </a:r>
            <a:r>
              <a:rPr lang="en-PH" baseline="0" dirty="0"/>
              <a:t> </a:t>
            </a:r>
            <a:r>
              <a:rPr lang="en-PH" baseline="0" dirty="0" err="1"/>
              <a:t>nutrisyon</a:t>
            </a:r>
            <a:r>
              <a:rPr lang="en-PH" baseline="0" dirty="0"/>
              <a:t> </a:t>
            </a:r>
            <a:r>
              <a:rPr lang="en-PH" baseline="0" dirty="0" err="1"/>
              <a:t>sa</a:t>
            </a:r>
            <a:r>
              <a:rPr lang="en-PH" baseline="0" dirty="0"/>
              <a:t> </a:t>
            </a:r>
            <a:r>
              <a:rPr lang="en-PH" baseline="0" dirty="0" err="1"/>
              <a:t>panahong</a:t>
            </a:r>
            <a:r>
              <a:rPr lang="en-PH" baseline="0" dirty="0"/>
              <a:t> </a:t>
            </a:r>
            <a:r>
              <a:rPr lang="en-PH" baseline="0" dirty="0" err="1"/>
              <a:t>ito</a:t>
            </a:r>
            <a:r>
              <a:rPr lang="en-PH" baseline="0" dirty="0"/>
              <a:t>.  </a:t>
            </a:r>
            <a:r>
              <a:rPr lang="en-PH" baseline="0" dirty="0" err="1"/>
              <a:t>Ilan</a:t>
            </a:r>
            <a:r>
              <a:rPr lang="en-PH" baseline="0" dirty="0"/>
              <a:t> </a:t>
            </a:r>
            <a:r>
              <a:rPr lang="en-PH" baseline="0" dirty="0" err="1"/>
              <a:t>sa</a:t>
            </a:r>
            <a:r>
              <a:rPr lang="en-PH" baseline="0" dirty="0"/>
              <a:t> </a:t>
            </a:r>
            <a:r>
              <a:rPr lang="en-PH" baseline="0" dirty="0" err="1"/>
              <a:t>mga</a:t>
            </a:r>
            <a:r>
              <a:rPr lang="en-PH" baseline="0" dirty="0"/>
              <a:t> </a:t>
            </a:r>
            <a:r>
              <a:rPr lang="en-PH" baseline="0" dirty="0" err="1"/>
              <a:t>bansang</a:t>
            </a:r>
            <a:r>
              <a:rPr lang="en-PH" baseline="0" dirty="0"/>
              <a:t> </a:t>
            </a:r>
            <a:r>
              <a:rPr lang="en-PH" baseline="0" dirty="0" err="1"/>
              <a:t>ito</a:t>
            </a:r>
            <a:r>
              <a:rPr lang="en-PH" baseline="0" dirty="0"/>
              <a:t> ay </a:t>
            </a:r>
            <a:r>
              <a:rPr lang="en-PH" baseline="0" dirty="0" err="1"/>
              <a:t>ang</a:t>
            </a:r>
            <a:r>
              <a:rPr lang="en-PH" baseline="0" dirty="0"/>
              <a:t> Brazil, Peru at Thailand.  </a:t>
            </a:r>
          </a:p>
          <a:p>
            <a:endParaRPr lang="en-PH" baseline="0" dirty="0"/>
          </a:p>
          <a:p>
            <a:r>
              <a:rPr lang="en-PH" baseline="0" dirty="0"/>
              <a:t>Brazil reduced its stunting levels from 37% to 7% in three decades.  The success resulted from strong and consistent political will, pro-poor policies, multi-sectoral approach and active involvement of civil societies.  </a:t>
            </a:r>
          </a:p>
          <a:p>
            <a:endParaRPr lang="en-PH" baseline="0" dirty="0"/>
          </a:p>
          <a:p>
            <a:r>
              <a:rPr lang="en-PH" baseline="0" dirty="0"/>
              <a:t>Peru reduced stunting by half in less than a decade.  This was achieved through political commitment, supportive policies, results-based planning and resourcing, and effective behavior change by empowering parents.</a:t>
            </a:r>
          </a:p>
          <a:p>
            <a:endParaRPr lang="en-PH" baseline="0" dirty="0"/>
          </a:p>
          <a:p>
            <a:r>
              <a:rPr lang="en-PH" baseline="0" dirty="0"/>
              <a:t>Thailand also halved its stunting level in less than a decade, through an army of well-trained dedicated community volunteers.  </a:t>
            </a:r>
          </a:p>
          <a:p>
            <a:endParaRPr lang="en-PH" baseline="0" dirty="0"/>
          </a:p>
          <a:p>
            <a:r>
              <a:rPr lang="en-PH" baseline="0" dirty="0"/>
              <a:t>Pero di </a:t>
            </a:r>
            <a:r>
              <a:rPr lang="en-PH" baseline="0" dirty="0" err="1"/>
              <a:t>na</a:t>
            </a:r>
            <a:r>
              <a:rPr lang="en-PH" baseline="0" dirty="0"/>
              <a:t> </a:t>
            </a:r>
            <a:r>
              <a:rPr lang="en-PH" baseline="0" dirty="0" err="1"/>
              <a:t>natin</a:t>
            </a:r>
            <a:r>
              <a:rPr lang="en-PH" baseline="0" dirty="0"/>
              <a:t> </a:t>
            </a:r>
            <a:r>
              <a:rPr lang="en-PH" baseline="0" dirty="0" err="1"/>
              <a:t>kailangang</a:t>
            </a:r>
            <a:r>
              <a:rPr lang="en-PH" baseline="0" dirty="0"/>
              <a:t> </a:t>
            </a:r>
            <a:r>
              <a:rPr lang="en-PH" baseline="0" dirty="0" err="1"/>
              <a:t>lumayo</a:t>
            </a:r>
            <a:r>
              <a:rPr lang="en-PH" baseline="0" dirty="0"/>
              <a:t> para </a:t>
            </a:r>
            <a:r>
              <a:rPr lang="en-PH" baseline="0" dirty="0" err="1"/>
              <a:t>sa</a:t>
            </a:r>
            <a:r>
              <a:rPr lang="en-PH" baseline="0" dirty="0"/>
              <a:t> </a:t>
            </a:r>
            <a:r>
              <a:rPr lang="en-PH" baseline="0" dirty="0" err="1"/>
              <a:t>magandang</a:t>
            </a:r>
            <a:r>
              <a:rPr lang="en-PH" baseline="0" dirty="0"/>
              <a:t> example ng stunting reduction… </a:t>
            </a:r>
            <a:r>
              <a:rPr lang="en-PH" baseline="0" dirty="0" err="1"/>
              <a:t>dito</a:t>
            </a:r>
            <a:r>
              <a:rPr lang="en-PH" baseline="0" dirty="0"/>
              <a:t> </a:t>
            </a:r>
            <a:r>
              <a:rPr lang="en-PH" baseline="0" dirty="0" err="1"/>
              <a:t>sa</a:t>
            </a:r>
            <a:r>
              <a:rPr lang="en-PH" baseline="0" dirty="0"/>
              <a:t> </a:t>
            </a:r>
            <a:r>
              <a:rPr lang="en-PH" baseline="0" dirty="0" err="1"/>
              <a:t>Pinas</a:t>
            </a:r>
            <a:r>
              <a:rPr lang="en-PH" baseline="0" dirty="0"/>
              <a:t>, </a:t>
            </a:r>
            <a:r>
              <a:rPr lang="en-PH" baseline="0" dirty="0" err="1"/>
              <a:t>meron</a:t>
            </a:r>
            <a:r>
              <a:rPr lang="en-PH" baseline="0" dirty="0"/>
              <a:t> din… </a:t>
            </a:r>
            <a:endParaRPr lang="en-PH" dirty="0"/>
          </a:p>
        </p:txBody>
      </p:sp>
      <p:sp>
        <p:nvSpPr>
          <p:cNvPr id="4" name="Slide Number Placeholder 3"/>
          <p:cNvSpPr>
            <a:spLocks noGrp="1"/>
          </p:cNvSpPr>
          <p:nvPr>
            <p:ph type="sldNum" sz="quarter" idx="10"/>
          </p:nvPr>
        </p:nvSpPr>
        <p:spPr/>
        <p:txBody>
          <a:bodyPr/>
          <a:lstStyle/>
          <a:p>
            <a:fld id="{543AAA58-2393-4FDC-8AFB-965B27071069}" type="slidenum">
              <a:rPr lang="en-PH" smtClean="0"/>
              <a:pPr/>
              <a:t>26</a:t>
            </a:fld>
            <a:endParaRPr lang="en-PH"/>
          </a:p>
        </p:txBody>
      </p:sp>
    </p:spTree>
    <p:extLst>
      <p:ext uri="{BB962C8B-B14F-4D97-AF65-F5344CB8AC3E}">
        <p14:creationId xmlns:p14="http://schemas.microsoft.com/office/powerpoint/2010/main" val="31772203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PH" dirty="0"/>
              <a:t>The Quezon Province </a:t>
            </a:r>
            <a:r>
              <a:rPr lang="en-PH" baseline="0" dirty="0"/>
              <a:t>demonstrated success in preventing stunting among children, through the Quezon’s First 1000 Days Project or the Q1K Project. They implemented a program that consolidated all the essential interventions needed in every stage of the critical period of the First 1000 Days.</a:t>
            </a:r>
          </a:p>
        </p:txBody>
      </p:sp>
      <p:sp>
        <p:nvSpPr>
          <p:cNvPr id="4" name="Slide Number Placeholder 3"/>
          <p:cNvSpPr>
            <a:spLocks noGrp="1"/>
          </p:cNvSpPr>
          <p:nvPr>
            <p:ph type="sldNum" sz="quarter" idx="10"/>
          </p:nvPr>
        </p:nvSpPr>
        <p:spPr/>
        <p:txBody>
          <a:bodyPr/>
          <a:lstStyle/>
          <a:p>
            <a:fld id="{543AAA58-2393-4FDC-8AFB-965B27071069}" type="slidenum">
              <a:rPr lang="en-PH" smtClean="0"/>
              <a:pPr/>
              <a:t>27</a:t>
            </a:fld>
            <a:endParaRPr lang="en-PH"/>
          </a:p>
        </p:txBody>
      </p:sp>
    </p:spTree>
    <p:extLst>
      <p:ext uri="{BB962C8B-B14F-4D97-AF65-F5344CB8AC3E}">
        <p14:creationId xmlns:p14="http://schemas.microsoft.com/office/powerpoint/2010/main" val="36590559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PH" baseline="0" dirty="0"/>
              <a:t>Initiated in 2014, the Q1K project consists of the following key services along the first 1000 days and related activities, including: </a:t>
            </a:r>
          </a:p>
          <a:p>
            <a:pPr marL="176902" indent="-176902">
              <a:buFontTx/>
              <a:buChar char="-"/>
            </a:pPr>
            <a:r>
              <a:rPr lang="en-PH" baseline="0" dirty="0"/>
              <a:t>Baseline ultrasound and laboratory for mothers at first pre-natal check-up, free of charge</a:t>
            </a:r>
          </a:p>
          <a:p>
            <a:pPr marL="176902" indent="-176902">
              <a:buFontTx/>
              <a:buChar char="-"/>
            </a:pPr>
            <a:r>
              <a:rPr lang="en-PH" baseline="0" dirty="0"/>
              <a:t>Parent Effectiveness Sessions which involved the father </a:t>
            </a:r>
          </a:p>
          <a:p>
            <a:pPr marL="176902" indent="-176902">
              <a:buFontTx/>
              <a:buChar char="-"/>
            </a:pPr>
            <a:r>
              <a:rPr lang="en-PH" baseline="0" dirty="0"/>
              <a:t>Provision of complementary food in sachet (“</a:t>
            </a:r>
            <a:r>
              <a:rPr lang="en-PH" baseline="0" dirty="0" err="1"/>
              <a:t>Momsie</a:t>
            </a:r>
            <a:r>
              <a:rPr lang="en-PH" baseline="0" dirty="0"/>
              <a:t>”) for children 6-23 months</a:t>
            </a:r>
          </a:p>
          <a:p>
            <a:pPr marL="176902" indent="-176902">
              <a:buFontTx/>
              <a:buChar char="-"/>
            </a:pPr>
            <a:r>
              <a:rPr lang="en-PH" baseline="0" dirty="0"/>
              <a:t>Provision of mother and baby books to guide parents on taking care of both mother and baby</a:t>
            </a:r>
          </a:p>
          <a:p>
            <a:endParaRPr lang="en-PH" baseline="0" dirty="0"/>
          </a:p>
          <a:p>
            <a:pPr defTabSz="943478">
              <a:defRPr/>
            </a:pPr>
            <a:r>
              <a:rPr lang="en-PH" baseline="0" dirty="0"/>
              <a:t>Q1K coordinators were also deployed to oversee program implementation in the municipalities and even at the level of the barangays.  </a:t>
            </a:r>
          </a:p>
          <a:p>
            <a:pPr defTabSz="943478">
              <a:defRPr/>
            </a:pPr>
            <a:endParaRPr lang="en-PH" baseline="0" dirty="0"/>
          </a:p>
          <a:p>
            <a:pPr defTabSz="943478">
              <a:defRPr/>
            </a:pPr>
            <a:r>
              <a:rPr lang="en-PH" baseline="0" dirty="0"/>
              <a:t>In addition, a state university was engaged in the program to serve as third party evaluator and undertake geo-tagging of beneficiaries of the program.  </a:t>
            </a:r>
          </a:p>
        </p:txBody>
      </p:sp>
      <p:sp>
        <p:nvSpPr>
          <p:cNvPr id="4" name="Slide Number Placeholder 3"/>
          <p:cNvSpPr>
            <a:spLocks noGrp="1"/>
          </p:cNvSpPr>
          <p:nvPr>
            <p:ph type="sldNum" sz="quarter" idx="10"/>
          </p:nvPr>
        </p:nvSpPr>
        <p:spPr/>
        <p:txBody>
          <a:bodyPr/>
          <a:lstStyle/>
          <a:p>
            <a:fld id="{543AAA58-2393-4FDC-8AFB-965B27071069}" type="slidenum">
              <a:rPr lang="en-PH" smtClean="0"/>
              <a:pPr/>
              <a:t>28</a:t>
            </a:fld>
            <a:endParaRPr lang="en-PH"/>
          </a:p>
        </p:txBody>
      </p:sp>
    </p:spTree>
    <p:extLst>
      <p:ext uri="{BB962C8B-B14F-4D97-AF65-F5344CB8AC3E}">
        <p14:creationId xmlns:p14="http://schemas.microsoft.com/office/powerpoint/2010/main" val="35366712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PH" dirty="0"/>
              <a:t>Implementation</a:t>
            </a:r>
            <a:r>
              <a:rPr lang="en-PH" baseline="0" dirty="0"/>
              <a:t> of the </a:t>
            </a:r>
            <a:r>
              <a:rPr lang="en-PH" dirty="0"/>
              <a:t>Q1K </a:t>
            </a:r>
            <a:r>
              <a:rPr lang="en-PH" baseline="0" dirty="0"/>
              <a:t>project among the initial 1000 target participants show impressive results.  Data for Q1K were collected in 2018.  Due to lack of baseline data, the Q1K results were compared to the routine information system, the FHSIS in 2017.  Results on low birthweight, and nutritional outcomes were compared with data from the NDHS and the NNS respectively.      </a:t>
            </a:r>
          </a:p>
          <a:p>
            <a:endParaRPr lang="en-PH" baseline="0" dirty="0"/>
          </a:p>
          <a:p>
            <a:r>
              <a:rPr lang="en-PH" baseline="0" dirty="0"/>
              <a:t>The coverages of prenatal visits among pregnant women, immunization among children and exclusive breastfeeding were higher among Q1K project participants in 2018 than the routine coverage in 2017.   </a:t>
            </a:r>
          </a:p>
          <a:p>
            <a:endParaRPr lang="en-PH" baseline="0" dirty="0"/>
          </a:p>
          <a:p>
            <a:r>
              <a:rPr lang="en-PH" baseline="0" dirty="0"/>
              <a:t>The prevalence of low birthweight is lower among Q1K participants in 2018 than the NDHS statistic for CALABARZON in 2013. </a:t>
            </a:r>
          </a:p>
          <a:p>
            <a:endParaRPr lang="en-PH" baseline="0" dirty="0"/>
          </a:p>
          <a:p>
            <a:r>
              <a:rPr lang="en-PH" baseline="0" dirty="0"/>
              <a:t>When compared to the most comparable cohort in the National Nutrition Survey, the Q1K project participants have lower prevalence of underweight, stunting, wasting and overweight.</a:t>
            </a:r>
          </a:p>
          <a:p>
            <a:endParaRPr lang="en-PH" baseline="0" dirty="0"/>
          </a:p>
          <a:p>
            <a:r>
              <a:rPr lang="en-PH" baseline="0" dirty="0"/>
              <a:t>How did Quezon accomplish these outcomes?</a:t>
            </a:r>
          </a:p>
        </p:txBody>
      </p:sp>
      <p:sp>
        <p:nvSpPr>
          <p:cNvPr id="4" name="Slide Number Placeholder 3"/>
          <p:cNvSpPr>
            <a:spLocks noGrp="1"/>
          </p:cNvSpPr>
          <p:nvPr>
            <p:ph type="sldNum" sz="quarter" idx="10"/>
          </p:nvPr>
        </p:nvSpPr>
        <p:spPr/>
        <p:txBody>
          <a:bodyPr/>
          <a:lstStyle/>
          <a:p>
            <a:fld id="{543AAA58-2393-4FDC-8AFB-965B27071069}" type="slidenum">
              <a:rPr lang="en-PH" smtClean="0"/>
              <a:pPr/>
              <a:t>29</a:t>
            </a:fld>
            <a:endParaRPr lang="en-PH"/>
          </a:p>
        </p:txBody>
      </p:sp>
    </p:spTree>
    <p:extLst>
      <p:ext uri="{BB962C8B-B14F-4D97-AF65-F5344CB8AC3E}">
        <p14:creationId xmlns:p14="http://schemas.microsoft.com/office/powerpoint/2010/main" val="34638711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PH" sz="1800" dirty="0"/>
          </a:p>
        </p:txBody>
      </p:sp>
      <p:sp>
        <p:nvSpPr>
          <p:cNvPr id="4" name="Slide Number Placeholder 3"/>
          <p:cNvSpPr>
            <a:spLocks noGrp="1"/>
          </p:cNvSpPr>
          <p:nvPr>
            <p:ph type="sldNum" sz="quarter" idx="10"/>
          </p:nvPr>
        </p:nvSpPr>
        <p:spPr/>
        <p:txBody>
          <a:bodyPr/>
          <a:lstStyle/>
          <a:p>
            <a:fld id="{543AAA58-2393-4FDC-8AFB-965B27071069}" type="slidenum">
              <a:rPr lang="en-PH" smtClean="0"/>
              <a:pPr/>
              <a:t>3</a:t>
            </a:fld>
            <a:endParaRPr lang="en-PH"/>
          </a:p>
        </p:txBody>
      </p:sp>
    </p:spTree>
    <p:extLst>
      <p:ext uri="{BB962C8B-B14F-4D97-AF65-F5344CB8AC3E}">
        <p14:creationId xmlns:p14="http://schemas.microsoft.com/office/powerpoint/2010/main" val="9531628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PH" dirty="0"/>
              <a:t>In</a:t>
            </a:r>
            <a:r>
              <a:rPr lang="en-PH" baseline="0" dirty="0"/>
              <a:t> order to implement a program that effectively delivers essential services to pregnant women and their children, and prevents stunting, the Quezon Province used these elements: </a:t>
            </a:r>
          </a:p>
          <a:p>
            <a:endParaRPr lang="en-PH" baseline="0" dirty="0"/>
          </a:p>
          <a:p>
            <a:pPr marL="176902" indent="-176902">
              <a:buFontTx/>
              <a:buChar char="-"/>
            </a:pPr>
            <a:r>
              <a:rPr lang="en-PH" baseline="0" dirty="0"/>
              <a:t>Effective government leadership. Governor Suarez led the implementation of the Q1K project and put high priority to nutrition and the first 1000 days;  </a:t>
            </a:r>
          </a:p>
          <a:p>
            <a:pPr marL="176902" indent="-176902">
              <a:buFontTx/>
              <a:buChar char="-"/>
            </a:pPr>
            <a:r>
              <a:rPr lang="en-PH" baseline="0" dirty="0"/>
              <a:t>Full compliance to the program requirements of the first 1000 days;</a:t>
            </a:r>
          </a:p>
          <a:p>
            <a:pPr marL="176902" indent="-176902">
              <a:buFontTx/>
              <a:buChar char="-"/>
            </a:pPr>
            <a:r>
              <a:rPr lang="en-PH" baseline="0" dirty="0"/>
              <a:t>Effective planning, monitoring and management of the Q1K project; </a:t>
            </a:r>
          </a:p>
          <a:p>
            <a:pPr marL="176902" indent="-176902">
              <a:buFontTx/>
              <a:buChar char="-"/>
            </a:pPr>
            <a:r>
              <a:rPr lang="en-PH" baseline="0" dirty="0"/>
              <a:t>Continuous innovations; and </a:t>
            </a:r>
          </a:p>
          <a:p>
            <a:pPr marL="176902" indent="-176902">
              <a:buFontTx/>
              <a:buChar char="-"/>
            </a:pPr>
            <a:r>
              <a:rPr lang="en-PH" baseline="0" dirty="0"/>
              <a:t>Use of existing budgetary resources to finance the Q1K project</a:t>
            </a:r>
          </a:p>
          <a:p>
            <a:pPr marL="176902" indent="-176902">
              <a:buFontTx/>
              <a:buChar char="-"/>
            </a:pPr>
            <a:endParaRPr lang="en-PH" baseline="0" dirty="0"/>
          </a:p>
          <a:p>
            <a:pPr defTabSz="943478">
              <a:defRPr/>
            </a:pPr>
            <a:r>
              <a:rPr lang="en-PH" baseline="0" dirty="0"/>
              <a:t>Quezon Province is among the 11 LGUs in the Compendium of Actions on Nutrition (CAN), developed by the National Nutrition Council with support from Nutrition International and UNICEF Philippines.  The CAN is a compilation of the journey of 11 LGUs that have successfully improved their nutrition program over the years, and sustained the gains to deliver better nutrition outcomes.  We can learn key lessons from the stories of the 11 LGUs.   </a:t>
            </a:r>
          </a:p>
          <a:p>
            <a:endParaRPr lang="en-PH" baseline="0" dirty="0"/>
          </a:p>
        </p:txBody>
      </p:sp>
      <p:sp>
        <p:nvSpPr>
          <p:cNvPr id="4" name="Slide Number Placeholder 3"/>
          <p:cNvSpPr>
            <a:spLocks noGrp="1"/>
          </p:cNvSpPr>
          <p:nvPr>
            <p:ph type="sldNum" sz="quarter" idx="10"/>
          </p:nvPr>
        </p:nvSpPr>
        <p:spPr/>
        <p:txBody>
          <a:bodyPr/>
          <a:lstStyle/>
          <a:p>
            <a:fld id="{543AAA58-2393-4FDC-8AFB-965B27071069}" type="slidenum">
              <a:rPr lang="en-PH" smtClean="0"/>
              <a:pPr/>
              <a:t>30</a:t>
            </a:fld>
            <a:endParaRPr lang="en-PH"/>
          </a:p>
        </p:txBody>
      </p:sp>
    </p:spTree>
    <p:extLst>
      <p:ext uri="{BB962C8B-B14F-4D97-AF65-F5344CB8AC3E}">
        <p14:creationId xmlns:p14="http://schemas.microsoft.com/office/powerpoint/2010/main" val="6570326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PH" dirty="0"/>
              <a:t>Even beyond the story of Quezon, the Compendium of Actions on Nutrition, published last 2018, is a gem of the National Nutrition Council developed together with its partners, Nutrition International and UNICEF. </a:t>
            </a:r>
          </a:p>
          <a:p>
            <a:endParaRPr lang="en-PH" dirty="0"/>
          </a:p>
          <a:p>
            <a:r>
              <a:rPr lang="en-PH" dirty="0"/>
              <a:t>It is a collection of stories from 11 LGUs in the country, including Quezon, who are successful in the field of nutrition programming and is sustained across time. Their accounts affirm that all LGUs in the country have the capacity to ascend and become a prime mover in nutrition.</a:t>
            </a:r>
          </a:p>
        </p:txBody>
      </p:sp>
      <p:sp>
        <p:nvSpPr>
          <p:cNvPr id="4" name="Slide Number Placeholder 3"/>
          <p:cNvSpPr>
            <a:spLocks noGrp="1"/>
          </p:cNvSpPr>
          <p:nvPr>
            <p:ph type="sldNum" sz="quarter" idx="10"/>
          </p:nvPr>
        </p:nvSpPr>
        <p:spPr/>
        <p:txBody>
          <a:bodyPr/>
          <a:lstStyle/>
          <a:p>
            <a:fld id="{543AAA58-2393-4FDC-8AFB-965B27071069}" type="slidenum">
              <a:rPr lang="en-PH" smtClean="0"/>
              <a:pPr/>
              <a:t>31</a:t>
            </a:fld>
            <a:endParaRPr lang="en-PH"/>
          </a:p>
        </p:txBody>
      </p:sp>
    </p:spTree>
    <p:extLst>
      <p:ext uri="{BB962C8B-B14F-4D97-AF65-F5344CB8AC3E}">
        <p14:creationId xmlns:p14="http://schemas.microsoft.com/office/powerpoint/2010/main" val="19702729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now move on to the 7</a:t>
            </a:r>
            <a:r>
              <a:rPr lang="en-US" baseline="30000" dirty="0"/>
              <a:t>th</a:t>
            </a:r>
            <a:r>
              <a:rPr lang="en-US" dirty="0"/>
              <a:t> compelling reason.</a:t>
            </a:r>
          </a:p>
          <a:p>
            <a:endParaRPr lang="en-US" dirty="0"/>
          </a:p>
          <a:p>
            <a:r>
              <a:rPr lang="en-US" dirty="0"/>
              <a:t>Nutrition is a child right. It is therefore recognized globally, and is an integral part of the UN SDGs and the Philippine Development Plan. Therefore, policies are in place to support our investments to nutrition.</a:t>
            </a:r>
          </a:p>
        </p:txBody>
      </p:sp>
      <p:sp>
        <p:nvSpPr>
          <p:cNvPr id="4" name="Slide Number Placeholder 3"/>
          <p:cNvSpPr>
            <a:spLocks noGrp="1"/>
          </p:cNvSpPr>
          <p:nvPr>
            <p:ph type="sldNum" sz="quarter" idx="10"/>
          </p:nvPr>
        </p:nvSpPr>
        <p:spPr/>
        <p:txBody>
          <a:bodyPr/>
          <a:lstStyle/>
          <a:p>
            <a:fld id="{543AAA58-2393-4FDC-8AFB-965B27071069}" type="slidenum">
              <a:rPr lang="en-PH" smtClean="0"/>
              <a:pPr/>
              <a:t>32</a:t>
            </a:fld>
            <a:endParaRPr lang="en-PH"/>
          </a:p>
        </p:txBody>
      </p:sp>
    </p:spTree>
    <p:extLst>
      <p:ext uri="{BB962C8B-B14F-4D97-AF65-F5344CB8AC3E}">
        <p14:creationId xmlns:p14="http://schemas.microsoft.com/office/powerpoint/2010/main" val="16772283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The Convention of the Rights of the Child is adopted by the United Nations General Assembly and widely acclaimed as a landmark achievement for children’s rights. The Convention guarantees and sets minimum standards for protecting the rights of children in all capacities.</a:t>
            </a:r>
          </a:p>
          <a:p>
            <a:endParaRPr lang="en-US" dirty="0"/>
          </a:p>
        </p:txBody>
      </p:sp>
      <p:sp>
        <p:nvSpPr>
          <p:cNvPr id="4" name="Slide Number Placeholder 3"/>
          <p:cNvSpPr>
            <a:spLocks noGrp="1"/>
          </p:cNvSpPr>
          <p:nvPr>
            <p:ph type="sldNum" sz="quarter" idx="10"/>
          </p:nvPr>
        </p:nvSpPr>
        <p:spPr/>
        <p:txBody>
          <a:bodyPr/>
          <a:lstStyle/>
          <a:p>
            <a:fld id="{543AAA58-2393-4FDC-8AFB-965B27071069}" type="slidenum">
              <a:rPr lang="en-PH" smtClean="0"/>
              <a:pPr/>
              <a:t>33</a:t>
            </a:fld>
            <a:endParaRPr lang="en-PH"/>
          </a:p>
        </p:txBody>
      </p:sp>
    </p:spTree>
    <p:extLst>
      <p:ext uri="{BB962C8B-B14F-4D97-AF65-F5344CB8AC3E}">
        <p14:creationId xmlns:p14="http://schemas.microsoft.com/office/powerpoint/2010/main" val="3464671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Moving towards the country, we can strongly assert that nutrition is an integral part of the Philippine Development Plan (PDP) 2017-2022 and the </a:t>
            </a:r>
            <a:r>
              <a:rPr lang="en-US" dirty="0" err="1"/>
              <a:t>AmBisyon</a:t>
            </a:r>
            <a:r>
              <a:rPr lang="en-US" dirty="0"/>
              <a:t> </a:t>
            </a:r>
            <a:r>
              <a:rPr lang="en-US" dirty="0" err="1"/>
              <a:t>Natin</a:t>
            </a:r>
            <a:r>
              <a:rPr lang="en-US" dirty="0"/>
              <a:t> 2040.  The PDP lays down the foundation for the achievement of the United Nations Sustainable Development Goals (SDGs), a global declaration in the form of 17 goals to end all forms of poverty, address inequalities, and ensure a sustainable planet and an inclusive growth. </a:t>
            </a:r>
          </a:p>
        </p:txBody>
      </p:sp>
      <p:sp>
        <p:nvSpPr>
          <p:cNvPr id="4" name="Slide Number Placeholder 3"/>
          <p:cNvSpPr>
            <a:spLocks noGrp="1"/>
          </p:cNvSpPr>
          <p:nvPr>
            <p:ph type="sldNum" sz="quarter" idx="10"/>
          </p:nvPr>
        </p:nvSpPr>
        <p:spPr/>
        <p:txBody>
          <a:bodyPr/>
          <a:lstStyle/>
          <a:p>
            <a:fld id="{543AAA58-2393-4FDC-8AFB-965B27071069}" type="slidenum">
              <a:rPr lang="en-PH" smtClean="0"/>
              <a:pPr/>
              <a:t>34</a:t>
            </a:fld>
            <a:endParaRPr lang="en-PH"/>
          </a:p>
        </p:txBody>
      </p:sp>
    </p:spTree>
    <p:extLst>
      <p:ext uri="{BB962C8B-B14F-4D97-AF65-F5344CB8AC3E}">
        <p14:creationId xmlns:p14="http://schemas.microsoft.com/office/powerpoint/2010/main" val="182221527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In fact, it has been recognized in several multi-sectoral and international platforms across the globe that nutrition is essential for the achievement of all SDGs, and without adequate and sustained investments in good nutrition, the SDGs will not be realized fully. It is therefore needed by the Philippines to align its actions to contribute to the national nutrition outcomes to form a citizenry that is well and equipped to contribute to a sustainable and prosperous society.</a:t>
            </a:r>
          </a:p>
        </p:txBody>
      </p:sp>
      <p:sp>
        <p:nvSpPr>
          <p:cNvPr id="4" name="Slide Number Placeholder 3"/>
          <p:cNvSpPr>
            <a:spLocks noGrp="1"/>
          </p:cNvSpPr>
          <p:nvPr>
            <p:ph type="sldNum" sz="quarter" idx="10"/>
          </p:nvPr>
        </p:nvSpPr>
        <p:spPr/>
        <p:txBody>
          <a:bodyPr/>
          <a:lstStyle/>
          <a:p>
            <a:fld id="{543AAA58-2393-4FDC-8AFB-965B27071069}" type="slidenum">
              <a:rPr lang="en-PH" smtClean="0"/>
              <a:pPr/>
              <a:t>35</a:t>
            </a:fld>
            <a:endParaRPr lang="en-PH"/>
          </a:p>
        </p:txBody>
      </p:sp>
    </p:spTree>
    <p:extLst>
      <p:ext uri="{BB962C8B-B14F-4D97-AF65-F5344CB8AC3E}">
        <p14:creationId xmlns:p14="http://schemas.microsoft.com/office/powerpoint/2010/main" val="152172151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a:t>The Government of the Philippines provided us with supportive policies to The DILG and DBM are in full support of our actions for nutrition.</a:t>
            </a:r>
          </a:p>
          <a:p>
            <a:endParaRPr lang="en-US" dirty="0"/>
          </a:p>
          <a:p>
            <a:r>
              <a:rPr lang="en-US" dirty="0"/>
              <a:t>DILG Memorandum Circular 2018-42 – “Adoption and Implementation of the PPAN 2017 – 2022” that instructs LGUs to include in your local development plans and AIP the PPAN programs for adequate funding and nutritional impact.</a:t>
            </a:r>
          </a:p>
          <a:p>
            <a:endParaRPr lang="en-US" dirty="0"/>
          </a:p>
          <a:p>
            <a:r>
              <a:rPr lang="en-US" dirty="0"/>
              <a:t>DBM Local Budget Memorandum No. 78 – Guidance on the Preparation of the FY 2020 Annual Budgets of LGUs which enjoins all LGUs to prioritize local funds for PPAs included in the Local Nutrition Action Plans. This is what we all hope to endeavor in the coming years of implementation of the PPAN.</a:t>
            </a:r>
          </a:p>
        </p:txBody>
      </p:sp>
      <p:sp>
        <p:nvSpPr>
          <p:cNvPr id="4" name="Slide Number Placeholder 3"/>
          <p:cNvSpPr>
            <a:spLocks noGrp="1"/>
          </p:cNvSpPr>
          <p:nvPr>
            <p:ph type="sldNum" sz="quarter" idx="10"/>
          </p:nvPr>
        </p:nvSpPr>
        <p:spPr/>
        <p:txBody>
          <a:bodyPr/>
          <a:lstStyle/>
          <a:p>
            <a:fld id="{543AAA58-2393-4FDC-8AFB-965B27071069}" type="slidenum">
              <a:rPr lang="en-PH" smtClean="0"/>
              <a:pPr/>
              <a:t>36</a:t>
            </a:fld>
            <a:endParaRPr lang="en-PH"/>
          </a:p>
        </p:txBody>
      </p:sp>
    </p:spTree>
    <p:extLst>
      <p:ext uri="{BB962C8B-B14F-4D97-AF65-F5344CB8AC3E}">
        <p14:creationId xmlns:p14="http://schemas.microsoft.com/office/powerpoint/2010/main" val="372498493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of course we the Republic Act 11148 – </a:t>
            </a:r>
            <a:r>
              <a:rPr lang="en-US" dirty="0" err="1"/>
              <a:t>Kalusugan</a:t>
            </a:r>
            <a:r>
              <a:rPr lang="en-US" dirty="0"/>
              <a:t> at Nutrisyon ng Mag-Nanay Act, which the President Rodrigo </a:t>
            </a:r>
            <a:r>
              <a:rPr lang="en-US" dirty="0" err="1"/>
              <a:t>Roa</a:t>
            </a:r>
            <a:r>
              <a:rPr lang="en-US" dirty="0"/>
              <a:t> Duterte signed to further scale up the national and local health and nutrition programs for the First 1000 Days.</a:t>
            </a:r>
          </a:p>
        </p:txBody>
      </p:sp>
      <p:sp>
        <p:nvSpPr>
          <p:cNvPr id="4" name="Slide Number Placeholder 3"/>
          <p:cNvSpPr>
            <a:spLocks noGrp="1"/>
          </p:cNvSpPr>
          <p:nvPr>
            <p:ph type="sldNum" sz="quarter" idx="10"/>
          </p:nvPr>
        </p:nvSpPr>
        <p:spPr/>
        <p:txBody>
          <a:bodyPr/>
          <a:lstStyle/>
          <a:p>
            <a:fld id="{543AAA58-2393-4FDC-8AFB-965B27071069}" type="slidenum">
              <a:rPr lang="en-PH" smtClean="0"/>
              <a:pPr/>
              <a:t>37</a:t>
            </a:fld>
            <a:endParaRPr lang="en-PH"/>
          </a:p>
        </p:txBody>
      </p:sp>
    </p:spTree>
    <p:extLst>
      <p:ext uri="{BB962C8B-B14F-4D97-AF65-F5344CB8AC3E}">
        <p14:creationId xmlns:p14="http://schemas.microsoft.com/office/powerpoint/2010/main" val="22174530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Having said the seven compelling reasons, there is still one more compelling reason. But I will first present to you the following slide.</a:t>
            </a:r>
          </a:p>
        </p:txBody>
      </p:sp>
      <p:sp>
        <p:nvSpPr>
          <p:cNvPr id="4" name="Slide Number Placeholder 3"/>
          <p:cNvSpPr>
            <a:spLocks noGrp="1"/>
          </p:cNvSpPr>
          <p:nvPr>
            <p:ph type="sldNum" sz="quarter" idx="10"/>
          </p:nvPr>
        </p:nvSpPr>
        <p:spPr/>
        <p:txBody>
          <a:bodyPr/>
          <a:lstStyle/>
          <a:p>
            <a:fld id="{543AAA58-2393-4FDC-8AFB-965B27071069}" type="slidenum">
              <a:rPr lang="en-PH" smtClean="0"/>
              <a:pPr/>
              <a:t>38</a:t>
            </a:fld>
            <a:endParaRPr lang="en-PH"/>
          </a:p>
        </p:txBody>
      </p:sp>
    </p:spTree>
    <p:extLst>
      <p:ext uri="{BB962C8B-B14F-4D97-AF65-F5344CB8AC3E}">
        <p14:creationId xmlns:p14="http://schemas.microsoft.com/office/powerpoint/2010/main" val="297235965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PH" dirty="0"/>
              <a:t>The path towards sustainable national development is simplistically divided into two in this picture. The positive on the left and the negative on the right. We now have all the reasons why we need to invest in nutrition and it is up to us to choose which path to take towards the kind of development we all desire.</a:t>
            </a:r>
            <a:endParaRPr lang="en-PH" baseline="0" dirty="0"/>
          </a:p>
          <a:p>
            <a:endParaRPr lang="en-PH" dirty="0"/>
          </a:p>
          <a:p>
            <a:r>
              <a:rPr lang="en-PH" baseline="0" dirty="0"/>
              <a:t>We need to make that choice. You have seen the positive outcomes of securing adequate nutrition of children and women in the first 1000 days, and the negative outcomes of neglecting this critical window of opportunity.  Our actions in the first 1000 days will determine our contribution to the development of our children, their families, communities and the nation. </a:t>
            </a:r>
          </a:p>
        </p:txBody>
      </p:sp>
      <p:sp>
        <p:nvSpPr>
          <p:cNvPr id="4" name="Slide Number Placeholder 3"/>
          <p:cNvSpPr>
            <a:spLocks noGrp="1"/>
          </p:cNvSpPr>
          <p:nvPr>
            <p:ph type="sldNum" sz="quarter" idx="10"/>
          </p:nvPr>
        </p:nvSpPr>
        <p:spPr/>
        <p:txBody>
          <a:bodyPr/>
          <a:lstStyle/>
          <a:p>
            <a:fld id="{543AAA58-2393-4FDC-8AFB-965B27071069}" type="slidenum">
              <a:rPr lang="en-PH" smtClean="0"/>
              <a:pPr/>
              <a:t>39</a:t>
            </a:fld>
            <a:endParaRPr lang="en-PH"/>
          </a:p>
        </p:txBody>
      </p:sp>
    </p:spTree>
    <p:extLst>
      <p:ext uri="{BB962C8B-B14F-4D97-AF65-F5344CB8AC3E}">
        <p14:creationId xmlns:p14="http://schemas.microsoft.com/office/powerpoint/2010/main" val="30444188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Today I will be sharing Seven Compelling Reasons on Why We Should Invest in Nutrition.</a:t>
            </a:r>
          </a:p>
          <a:p>
            <a:endParaRPr lang="en-US" dirty="0"/>
          </a:p>
          <a:p>
            <a:r>
              <a:rPr lang="en-US" dirty="0"/>
              <a:t>Let us start with the first reason: We have an alarming nutrition problem.</a:t>
            </a:r>
          </a:p>
        </p:txBody>
      </p:sp>
      <p:sp>
        <p:nvSpPr>
          <p:cNvPr id="4" name="Slide Number Placeholder 3"/>
          <p:cNvSpPr>
            <a:spLocks noGrp="1"/>
          </p:cNvSpPr>
          <p:nvPr>
            <p:ph type="sldNum" sz="quarter" idx="10"/>
          </p:nvPr>
        </p:nvSpPr>
        <p:spPr/>
        <p:txBody>
          <a:bodyPr/>
          <a:lstStyle/>
          <a:p>
            <a:fld id="{543AAA58-2393-4FDC-8AFB-965B27071069}" type="slidenum">
              <a:rPr lang="en-PH" smtClean="0"/>
              <a:pPr/>
              <a:t>4</a:t>
            </a:fld>
            <a:endParaRPr lang="en-PH"/>
          </a:p>
        </p:txBody>
      </p:sp>
    </p:spTree>
    <p:extLst>
      <p:ext uri="{BB962C8B-B14F-4D97-AF65-F5344CB8AC3E}">
        <p14:creationId xmlns:p14="http://schemas.microsoft.com/office/powerpoint/2010/main" val="148432059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PH" dirty="0"/>
              <a:t>I know that the LGU teams here will unquestionably choose the path towards positive outcomes. With our enlightened minds and hearts, let us start working together to ensure a positive future for our children.</a:t>
            </a:r>
          </a:p>
          <a:p>
            <a:endParaRPr lang="en-PH" dirty="0"/>
          </a:p>
          <a:p>
            <a:r>
              <a:rPr lang="en-PH" dirty="0"/>
              <a:t>Therefore, it is now up to YOU, the ultimate compelling reason, the LGU team that will make things happen for nutrition.</a:t>
            </a:r>
          </a:p>
          <a:p>
            <a:endParaRPr lang="en-PH" dirty="0"/>
          </a:p>
          <a:p>
            <a:r>
              <a:rPr lang="en-PH" dirty="0"/>
              <a:t>Thank you very much.</a:t>
            </a:r>
          </a:p>
          <a:p>
            <a:endParaRPr lang="en-PH" dirty="0"/>
          </a:p>
          <a:p>
            <a:endParaRPr lang="en-PH" dirty="0"/>
          </a:p>
        </p:txBody>
      </p:sp>
      <p:sp>
        <p:nvSpPr>
          <p:cNvPr id="4" name="Slide Number Placeholder 3"/>
          <p:cNvSpPr>
            <a:spLocks noGrp="1"/>
          </p:cNvSpPr>
          <p:nvPr>
            <p:ph type="sldNum" sz="quarter" idx="10"/>
          </p:nvPr>
        </p:nvSpPr>
        <p:spPr/>
        <p:txBody>
          <a:bodyPr/>
          <a:lstStyle/>
          <a:p>
            <a:fld id="{543AAA58-2393-4FDC-8AFB-965B27071069}" type="slidenum">
              <a:rPr lang="en-PH" smtClean="0"/>
              <a:pPr/>
              <a:t>40</a:t>
            </a:fld>
            <a:endParaRPr lang="en-PH"/>
          </a:p>
        </p:txBody>
      </p:sp>
    </p:spTree>
    <p:extLst>
      <p:ext uri="{BB962C8B-B14F-4D97-AF65-F5344CB8AC3E}">
        <p14:creationId xmlns:p14="http://schemas.microsoft.com/office/powerpoint/2010/main" val="1015852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PH" dirty="0"/>
              <a:t>Our common enemy,</a:t>
            </a:r>
            <a:r>
              <a:rPr lang="en-PH" baseline="0" dirty="0"/>
              <a:t> m</a:t>
            </a:r>
            <a:r>
              <a:rPr lang="en-PH" dirty="0"/>
              <a:t>alnutrition,</a:t>
            </a:r>
            <a:r>
              <a:rPr lang="en-PH" baseline="0" dirty="0"/>
              <a:t> comes in many forms. </a:t>
            </a:r>
          </a:p>
          <a:p>
            <a:endParaRPr lang="en-PH" baseline="0" dirty="0"/>
          </a:p>
          <a:p>
            <a:r>
              <a:rPr lang="en-PH" baseline="0" dirty="0"/>
              <a:t>Stunting is short for age; wasting is low weight for length/height; obesity is excessive weight for length/height; and micronutrient deficiencies are inadequate levels of vitamins and minerals.  Clinical manifestations of micronutrient deficiencies show when the condition is severe and has caused more serious health implications. </a:t>
            </a:r>
          </a:p>
        </p:txBody>
      </p:sp>
      <p:sp>
        <p:nvSpPr>
          <p:cNvPr id="4" name="Slide Number Placeholder 3"/>
          <p:cNvSpPr>
            <a:spLocks noGrp="1"/>
          </p:cNvSpPr>
          <p:nvPr>
            <p:ph type="sldNum" sz="quarter" idx="10"/>
          </p:nvPr>
        </p:nvSpPr>
        <p:spPr/>
        <p:txBody>
          <a:bodyPr/>
          <a:lstStyle/>
          <a:p>
            <a:fld id="{543AAA58-2393-4FDC-8AFB-965B27071069}" type="slidenum">
              <a:rPr lang="en-PH" smtClean="0"/>
              <a:pPr/>
              <a:t>5</a:t>
            </a:fld>
            <a:endParaRPr lang="en-PH"/>
          </a:p>
        </p:txBody>
      </p:sp>
    </p:spTree>
    <p:extLst>
      <p:ext uri="{BB962C8B-B14F-4D97-AF65-F5344CB8AC3E}">
        <p14:creationId xmlns:p14="http://schemas.microsoft.com/office/powerpoint/2010/main" val="5757842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PH" dirty="0"/>
              <a:t>Our</a:t>
            </a:r>
            <a:r>
              <a:rPr lang="en-PH" baseline="0" dirty="0"/>
              <a:t> invisible enemy of malnutrition comes in various forms including stunting, wasting and hidden hunger or micronutrient deficiencies.  </a:t>
            </a:r>
          </a:p>
          <a:p>
            <a:endParaRPr lang="en-PH" baseline="0" dirty="0"/>
          </a:p>
          <a:p>
            <a:r>
              <a:rPr lang="en-PH" baseline="0" dirty="0"/>
              <a:t>The 2015 National Nutrition Survey tells us that 1 in 3 Filipino children 0-60 months are stunted or short for their age.  This statistic is equivalent to about 4.6 million stunted children nationwide.  Do you know that 4.6 million is more than the PSA-projected population of 4 individual regions for 2019: </a:t>
            </a:r>
          </a:p>
          <a:p>
            <a:pPr marL="235869" indent="-235869">
              <a:buAutoNum type="arabicParenR"/>
            </a:pPr>
            <a:r>
              <a:rPr lang="en-PH" baseline="0" dirty="0"/>
              <a:t>Zamboanga Peninsula (Region 9) at 4 million.</a:t>
            </a:r>
          </a:p>
          <a:p>
            <a:pPr marL="235869" indent="-235869">
              <a:buAutoNum type="arabicParenR"/>
            </a:pPr>
            <a:r>
              <a:rPr lang="en-PH" baseline="0" dirty="0"/>
              <a:t>ARMM at 4.1 million</a:t>
            </a:r>
          </a:p>
          <a:p>
            <a:pPr marL="235869" indent="-235869">
              <a:buAutoNum type="arabicParenR"/>
            </a:pPr>
            <a:r>
              <a:rPr lang="en-PH" baseline="0" dirty="0"/>
              <a:t>Cagayan Valley at 3.7 million</a:t>
            </a:r>
          </a:p>
          <a:p>
            <a:pPr marL="235869" indent="-235869">
              <a:buAutoNum type="arabicParenR"/>
            </a:pPr>
            <a:r>
              <a:rPr lang="en-PH" baseline="0" dirty="0"/>
              <a:t>MIMAROPA at 3.3 million</a:t>
            </a:r>
          </a:p>
          <a:p>
            <a:pPr marL="235869" indent="-235869">
              <a:buAutoNum type="arabicParenR"/>
            </a:pPr>
            <a:endParaRPr lang="en-PH" baseline="0" dirty="0"/>
          </a:p>
          <a:p>
            <a:r>
              <a:rPr lang="en-PH" baseline="0" dirty="0"/>
              <a:t>Imagine the magnitude of stunted children in our country! They can essentially comprise of an entire region!</a:t>
            </a:r>
          </a:p>
        </p:txBody>
      </p:sp>
      <p:sp>
        <p:nvSpPr>
          <p:cNvPr id="4" name="Slide Number Placeholder 3"/>
          <p:cNvSpPr>
            <a:spLocks noGrp="1"/>
          </p:cNvSpPr>
          <p:nvPr>
            <p:ph type="sldNum" sz="quarter" idx="10"/>
          </p:nvPr>
        </p:nvSpPr>
        <p:spPr/>
        <p:txBody>
          <a:bodyPr/>
          <a:lstStyle/>
          <a:p>
            <a:fld id="{543AAA58-2393-4FDC-8AFB-965B27071069}" type="slidenum">
              <a:rPr lang="en-PH" smtClean="0"/>
              <a:pPr/>
              <a:t>6</a:t>
            </a:fld>
            <a:endParaRPr lang="en-PH"/>
          </a:p>
        </p:txBody>
      </p:sp>
    </p:spTree>
    <p:extLst>
      <p:ext uri="{BB962C8B-B14F-4D97-AF65-F5344CB8AC3E}">
        <p14:creationId xmlns:p14="http://schemas.microsoft.com/office/powerpoint/2010/main" val="20839139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PH" dirty="0"/>
              <a:t>Also</a:t>
            </a:r>
            <a:r>
              <a:rPr lang="en-PH" baseline="0" dirty="0"/>
              <a:t> a form of our invisible, common enemy is wasting.  The NNS 2015 estimates that 1 million Filipino children are thin for their height, wasted, or acutely malnourished.  One million is close to the 2019 projected population for Zamboanga del Norte at 1.1 million, and is more than the combined projected population of other cities in the country.</a:t>
            </a:r>
          </a:p>
          <a:p>
            <a:endParaRPr lang="en-PH" baseline="0" dirty="0"/>
          </a:p>
          <a:p>
            <a:r>
              <a:rPr lang="en-PH" dirty="0"/>
              <a:t>The 1 million </a:t>
            </a:r>
            <a:r>
              <a:rPr lang="en-PH" baseline="0" dirty="0"/>
              <a:t>children with acute malnutrition </a:t>
            </a:r>
            <a:r>
              <a:rPr lang="en-PH" dirty="0"/>
              <a:t>demands urgent, and emergency</a:t>
            </a:r>
            <a:r>
              <a:rPr lang="en-PH" baseline="0" dirty="0"/>
              <a:t> </a:t>
            </a:r>
            <a:r>
              <a:rPr lang="en-PH" dirty="0"/>
              <a:t>response from the government.  International studies</a:t>
            </a:r>
            <a:r>
              <a:rPr lang="en-PH" baseline="0" dirty="0"/>
              <a:t> show that children with severe acute malnutrition are nine times more likely to die than children who are well-nourished.  </a:t>
            </a:r>
            <a:endParaRPr lang="en-PH" dirty="0"/>
          </a:p>
        </p:txBody>
      </p:sp>
      <p:sp>
        <p:nvSpPr>
          <p:cNvPr id="4" name="Slide Number Placeholder 3"/>
          <p:cNvSpPr>
            <a:spLocks noGrp="1"/>
          </p:cNvSpPr>
          <p:nvPr>
            <p:ph type="sldNum" sz="quarter" idx="10"/>
          </p:nvPr>
        </p:nvSpPr>
        <p:spPr/>
        <p:txBody>
          <a:bodyPr/>
          <a:lstStyle/>
          <a:p>
            <a:fld id="{543AAA58-2393-4FDC-8AFB-965B27071069}" type="slidenum">
              <a:rPr lang="en-PH" smtClean="0"/>
              <a:pPr/>
              <a:t>7</a:t>
            </a:fld>
            <a:endParaRPr lang="en-PH"/>
          </a:p>
        </p:txBody>
      </p:sp>
    </p:spTree>
    <p:extLst>
      <p:ext uri="{BB962C8B-B14F-4D97-AF65-F5344CB8AC3E}">
        <p14:creationId xmlns:p14="http://schemas.microsoft.com/office/powerpoint/2010/main" val="9216287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PH" dirty="0"/>
              <a:t>Using</a:t>
            </a:r>
            <a:r>
              <a:rPr lang="en-PH" baseline="0" dirty="0"/>
              <a:t> data from the National Nutrition Survey of the Food and Nutrition Research Institute of DOST, our trends of malnutrition in terms of stunting (orange), underweight (blue), wasting (red) and overweight (green) show little improvement or even worsening over the years 1989 to 2015.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PH"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PH" baseline="0" dirty="0"/>
              <a:t>In the latest result of the National Nutrition Survey for 2018, stunting is now recorded at 30.3%.</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PH"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PH" baseline="0" dirty="0"/>
              <a:t>If this figure does not shock us, what will?</a:t>
            </a:r>
            <a:endParaRPr lang="en-PH" dirty="0"/>
          </a:p>
          <a:p>
            <a:endParaRPr lang="en-US" dirty="0"/>
          </a:p>
        </p:txBody>
      </p:sp>
      <p:sp>
        <p:nvSpPr>
          <p:cNvPr id="4" name="Slide Number Placeholder 3"/>
          <p:cNvSpPr>
            <a:spLocks noGrp="1"/>
          </p:cNvSpPr>
          <p:nvPr>
            <p:ph type="sldNum" sz="quarter" idx="10"/>
          </p:nvPr>
        </p:nvSpPr>
        <p:spPr/>
        <p:txBody>
          <a:bodyPr/>
          <a:lstStyle/>
          <a:p>
            <a:fld id="{543AAA58-2393-4FDC-8AFB-965B27071069}" type="slidenum">
              <a:rPr lang="en-PH" smtClean="0"/>
              <a:pPr/>
              <a:t>8</a:t>
            </a:fld>
            <a:endParaRPr lang="en-PH"/>
          </a:p>
        </p:txBody>
      </p:sp>
    </p:spTree>
    <p:extLst>
      <p:ext uri="{BB962C8B-B14F-4D97-AF65-F5344CB8AC3E}">
        <p14:creationId xmlns:p14="http://schemas.microsoft.com/office/powerpoint/2010/main" val="16326159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second compelling reason is that – our malnutrition problem is an embarrassment for a middle income country such as the Philippines</a:t>
            </a:r>
          </a:p>
        </p:txBody>
      </p:sp>
      <p:sp>
        <p:nvSpPr>
          <p:cNvPr id="4" name="Slide Number Placeholder 3"/>
          <p:cNvSpPr>
            <a:spLocks noGrp="1"/>
          </p:cNvSpPr>
          <p:nvPr>
            <p:ph type="sldNum" sz="quarter" idx="10"/>
          </p:nvPr>
        </p:nvSpPr>
        <p:spPr/>
        <p:txBody>
          <a:bodyPr/>
          <a:lstStyle/>
          <a:p>
            <a:fld id="{543AAA58-2393-4FDC-8AFB-965B27071069}" type="slidenum">
              <a:rPr lang="en-PH" smtClean="0"/>
              <a:pPr/>
              <a:t>9</a:t>
            </a:fld>
            <a:endParaRPr lang="en-PH"/>
          </a:p>
        </p:txBody>
      </p:sp>
    </p:spTree>
    <p:extLst>
      <p:ext uri="{BB962C8B-B14F-4D97-AF65-F5344CB8AC3E}">
        <p14:creationId xmlns:p14="http://schemas.microsoft.com/office/powerpoint/2010/main" val="30055912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en-PH"/>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PH"/>
          </a:p>
        </p:txBody>
      </p:sp>
      <p:sp>
        <p:nvSpPr>
          <p:cNvPr id="4" name="Date Placeholder 3"/>
          <p:cNvSpPr>
            <a:spLocks noGrp="1"/>
          </p:cNvSpPr>
          <p:nvPr>
            <p:ph type="dt" sz="half" idx="10"/>
          </p:nvPr>
        </p:nvSpPr>
        <p:spPr/>
        <p:txBody>
          <a:bodyPr/>
          <a:lstStyle/>
          <a:p>
            <a:fld id="{7B67A4D8-61F4-40B7-8B7E-B733470B6CC6}" type="datetimeFigureOut">
              <a:rPr lang="en-PH" smtClean="0"/>
              <a:pPr/>
              <a:t>18/09/2019</a:t>
            </a:fld>
            <a:endParaRPr lang="en-PH"/>
          </a:p>
        </p:txBody>
      </p:sp>
      <p:sp>
        <p:nvSpPr>
          <p:cNvPr id="5" name="Footer Placeholder 4"/>
          <p:cNvSpPr>
            <a:spLocks noGrp="1"/>
          </p:cNvSpPr>
          <p:nvPr>
            <p:ph type="ftr" sz="quarter" idx="11"/>
          </p:nvPr>
        </p:nvSpPr>
        <p:spPr/>
        <p:txBody>
          <a:bodyPr/>
          <a:lstStyle/>
          <a:p>
            <a:endParaRPr lang="en-PH"/>
          </a:p>
        </p:txBody>
      </p:sp>
      <p:sp>
        <p:nvSpPr>
          <p:cNvPr id="6" name="Slide Number Placeholder 5"/>
          <p:cNvSpPr>
            <a:spLocks noGrp="1"/>
          </p:cNvSpPr>
          <p:nvPr>
            <p:ph type="sldNum" sz="quarter" idx="12"/>
          </p:nvPr>
        </p:nvSpPr>
        <p:spPr/>
        <p:txBody>
          <a:bodyPr/>
          <a:lstStyle/>
          <a:p>
            <a:fld id="{553AC0E2-88C9-443A-861F-30350F46379C}" type="slidenum">
              <a:rPr lang="en-PH" smtClean="0"/>
              <a:pPr/>
              <a:t>‹#›</a:t>
            </a:fld>
            <a:endParaRPr lang="en-PH"/>
          </a:p>
        </p:txBody>
      </p:sp>
    </p:spTree>
    <p:extLst>
      <p:ext uri="{BB962C8B-B14F-4D97-AF65-F5344CB8AC3E}">
        <p14:creationId xmlns:p14="http://schemas.microsoft.com/office/powerpoint/2010/main" val="3916566749"/>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PH"/>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Date Placeholder 3"/>
          <p:cNvSpPr>
            <a:spLocks noGrp="1"/>
          </p:cNvSpPr>
          <p:nvPr>
            <p:ph type="dt" sz="half" idx="10"/>
          </p:nvPr>
        </p:nvSpPr>
        <p:spPr/>
        <p:txBody>
          <a:bodyPr/>
          <a:lstStyle/>
          <a:p>
            <a:fld id="{7B67A4D8-61F4-40B7-8B7E-B733470B6CC6}" type="datetimeFigureOut">
              <a:rPr lang="en-PH" smtClean="0"/>
              <a:pPr/>
              <a:t>18/09/2019</a:t>
            </a:fld>
            <a:endParaRPr lang="en-PH"/>
          </a:p>
        </p:txBody>
      </p:sp>
      <p:sp>
        <p:nvSpPr>
          <p:cNvPr id="5" name="Footer Placeholder 4"/>
          <p:cNvSpPr>
            <a:spLocks noGrp="1"/>
          </p:cNvSpPr>
          <p:nvPr>
            <p:ph type="ftr" sz="quarter" idx="11"/>
          </p:nvPr>
        </p:nvSpPr>
        <p:spPr/>
        <p:txBody>
          <a:bodyPr/>
          <a:lstStyle/>
          <a:p>
            <a:endParaRPr lang="en-PH"/>
          </a:p>
        </p:txBody>
      </p:sp>
      <p:sp>
        <p:nvSpPr>
          <p:cNvPr id="6" name="Slide Number Placeholder 5"/>
          <p:cNvSpPr>
            <a:spLocks noGrp="1"/>
          </p:cNvSpPr>
          <p:nvPr>
            <p:ph type="sldNum" sz="quarter" idx="12"/>
          </p:nvPr>
        </p:nvSpPr>
        <p:spPr/>
        <p:txBody>
          <a:bodyPr/>
          <a:lstStyle/>
          <a:p>
            <a:fld id="{553AC0E2-88C9-443A-861F-30350F46379C}" type="slidenum">
              <a:rPr lang="en-PH" smtClean="0"/>
              <a:pPr/>
              <a:t>‹#›</a:t>
            </a:fld>
            <a:endParaRPr lang="en-PH"/>
          </a:p>
        </p:txBody>
      </p:sp>
    </p:spTree>
    <p:extLst>
      <p:ext uri="{BB962C8B-B14F-4D97-AF65-F5344CB8AC3E}">
        <p14:creationId xmlns:p14="http://schemas.microsoft.com/office/powerpoint/2010/main" val="1303965395"/>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PH"/>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Date Placeholder 3"/>
          <p:cNvSpPr>
            <a:spLocks noGrp="1"/>
          </p:cNvSpPr>
          <p:nvPr>
            <p:ph type="dt" sz="half" idx="10"/>
          </p:nvPr>
        </p:nvSpPr>
        <p:spPr/>
        <p:txBody>
          <a:bodyPr/>
          <a:lstStyle/>
          <a:p>
            <a:fld id="{7B67A4D8-61F4-40B7-8B7E-B733470B6CC6}" type="datetimeFigureOut">
              <a:rPr lang="en-PH" smtClean="0"/>
              <a:pPr/>
              <a:t>18/09/2019</a:t>
            </a:fld>
            <a:endParaRPr lang="en-PH"/>
          </a:p>
        </p:txBody>
      </p:sp>
      <p:sp>
        <p:nvSpPr>
          <p:cNvPr id="5" name="Footer Placeholder 4"/>
          <p:cNvSpPr>
            <a:spLocks noGrp="1"/>
          </p:cNvSpPr>
          <p:nvPr>
            <p:ph type="ftr" sz="quarter" idx="11"/>
          </p:nvPr>
        </p:nvSpPr>
        <p:spPr/>
        <p:txBody>
          <a:bodyPr/>
          <a:lstStyle/>
          <a:p>
            <a:endParaRPr lang="en-PH"/>
          </a:p>
        </p:txBody>
      </p:sp>
      <p:sp>
        <p:nvSpPr>
          <p:cNvPr id="6" name="Slide Number Placeholder 5"/>
          <p:cNvSpPr>
            <a:spLocks noGrp="1"/>
          </p:cNvSpPr>
          <p:nvPr>
            <p:ph type="sldNum" sz="quarter" idx="12"/>
          </p:nvPr>
        </p:nvSpPr>
        <p:spPr/>
        <p:txBody>
          <a:bodyPr/>
          <a:lstStyle/>
          <a:p>
            <a:fld id="{553AC0E2-88C9-443A-861F-30350F46379C}" type="slidenum">
              <a:rPr lang="en-PH" smtClean="0"/>
              <a:pPr/>
              <a:t>‹#›</a:t>
            </a:fld>
            <a:endParaRPr lang="en-PH"/>
          </a:p>
        </p:txBody>
      </p:sp>
    </p:spTree>
    <p:extLst>
      <p:ext uri="{BB962C8B-B14F-4D97-AF65-F5344CB8AC3E}">
        <p14:creationId xmlns:p14="http://schemas.microsoft.com/office/powerpoint/2010/main" val="3439826360"/>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PH"/>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Date Placeholder 3"/>
          <p:cNvSpPr>
            <a:spLocks noGrp="1"/>
          </p:cNvSpPr>
          <p:nvPr>
            <p:ph type="dt" sz="half" idx="10"/>
          </p:nvPr>
        </p:nvSpPr>
        <p:spPr/>
        <p:txBody>
          <a:bodyPr/>
          <a:lstStyle/>
          <a:p>
            <a:fld id="{7B67A4D8-61F4-40B7-8B7E-B733470B6CC6}" type="datetimeFigureOut">
              <a:rPr lang="en-PH" smtClean="0"/>
              <a:pPr/>
              <a:t>18/09/2019</a:t>
            </a:fld>
            <a:endParaRPr lang="en-PH"/>
          </a:p>
        </p:txBody>
      </p:sp>
      <p:sp>
        <p:nvSpPr>
          <p:cNvPr id="5" name="Footer Placeholder 4"/>
          <p:cNvSpPr>
            <a:spLocks noGrp="1"/>
          </p:cNvSpPr>
          <p:nvPr>
            <p:ph type="ftr" sz="quarter" idx="11"/>
          </p:nvPr>
        </p:nvSpPr>
        <p:spPr/>
        <p:txBody>
          <a:bodyPr/>
          <a:lstStyle/>
          <a:p>
            <a:endParaRPr lang="en-PH"/>
          </a:p>
        </p:txBody>
      </p:sp>
      <p:sp>
        <p:nvSpPr>
          <p:cNvPr id="6" name="Slide Number Placeholder 5"/>
          <p:cNvSpPr>
            <a:spLocks noGrp="1"/>
          </p:cNvSpPr>
          <p:nvPr>
            <p:ph type="sldNum" sz="quarter" idx="12"/>
          </p:nvPr>
        </p:nvSpPr>
        <p:spPr/>
        <p:txBody>
          <a:bodyPr/>
          <a:lstStyle/>
          <a:p>
            <a:fld id="{553AC0E2-88C9-443A-861F-30350F46379C}" type="slidenum">
              <a:rPr lang="en-PH" smtClean="0"/>
              <a:pPr/>
              <a:t>‹#›</a:t>
            </a:fld>
            <a:endParaRPr lang="en-PH"/>
          </a:p>
        </p:txBody>
      </p:sp>
    </p:spTree>
    <p:extLst>
      <p:ext uri="{BB962C8B-B14F-4D97-AF65-F5344CB8AC3E}">
        <p14:creationId xmlns:p14="http://schemas.microsoft.com/office/powerpoint/2010/main" val="2226778965"/>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en-PH"/>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B67A4D8-61F4-40B7-8B7E-B733470B6CC6}" type="datetimeFigureOut">
              <a:rPr lang="en-PH" smtClean="0"/>
              <a:pPr/>
              <a:t>18/09/2019</a:t>
            </a:fld>
            <a:endParaRPr lang="en-PH"/>
          </a:p>
        </p:txBody>
      </p:sp>
      <p:sp>
        <p:nvSpPr>
          <p:cNvPr id="5" name="Footer Placeholder 4"/>
          <p:cNvSpPr>
            <a:spLocks noGrp="1"/>
          </p:cNvSpPr>
          <p:nvPr>
            <p:ph type="ftr" sz="quarter" idx="11"/>
          </p:nvPr>
        </p:nvSpPr>
        <p:spPr/>
        <p:txBody>
          <a:bodyPr/>
          <a:lstStyle/>
          <a:p>
            <a:endParaRPr lang="en-PH"/>
          </a:p>
        </p:txBody>
      </p:sp>
      <p:sp>
        <p:nvSpPr>
          <p:cNvPr id="6" name="Slide Number Placeholder 5"/>
          <p:cNvSpPr>
            <a:spLocks noGrp="1"/>
          </p:cNvSpPr>
          <p:nvPr>
            <p:ph type="sldNum" sz="quarter" idx="12"/>
          </p:nvPr>
        </p:nvSpPr>
        <p:spPr/>
        <p:txBody>
          <a:bodyPr/>
          <a:lstStyle/>
          <a:p>
            <a:fld id="{553AC0E2-88C9-443A-861F-30350F46379C}" type="slidenum">
              <a:rPr lang="en-PH" smtClean="0"/>
              <a:pPr/>
              <a:t>‹#›</a:t>
            </a:fld>
            <a:endParaRPr lang="en-PH"/>
          </a:p>
        </p:txBody>
      </p:sp>
    </p:spTree>
    <p:extLst>
      <p:ext uri="{BB962C8B-B14F-4D97-AF65-F5344CB8AC3E}">
        <p14:creationId xmlns:p14="http://schemas.microsoft.com/office/powerpoint/2010/main" val="3404200713"/>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PH"/>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5" name="Date Placeholder 4"/>
          <p:cNvSpPr>
            <a:spLocks noGrp="1"/>
          </p:cNvSpPr>
          <p:nvPr>
            <p:ph type="dt" sz="half" idx="10"/>
          </p:nvPr>
        </p:nvSpPr>
        <p:spPr/>
        <p:txBody>
          <a:bodyPr/>
          <a:lstStyle/>
          <a:p>
            <a:fld id="{7B67A4D8-61F4-40B7-8B7E-B733470B6CC6}" type="datetimeFigureOut">
              <a:rPr lang="en-PH" smtClean="0"/>
              <a:pPr/>
              <a:t>18/09/2019</a:t>
            </a:fld>
            <a:endParaRPr lang="en-PH"/>
          </a:p>
        </p:txBody>
      </p:sp>
      <p:sp>
        <p:nvSpPr>
          <p:cNvPr id="6" name="Footer Placeholder 5"/>
          <p:cNvSpPr>
            <a:spLocks noGrp="1"/>
          </p:cNvSpPr>
          <p:nvPr>
            <p:ph type="ftr" sz="quarter" idx="11"/>
          </p:nvPr>
        </p:nvSpPr>
        <p:spPr/>
        <p:txBody>
          <a:bodyPr/>
          <a:lstStyle/>
          <a:p>
            <a:endParaRPr lang="en-PH"/>
          </a:p>
        </p:txBody>
      </p:sp>
      <p:sp>
        <p:nvSpPr>
          <p:cNvPr id="7" name="Slide Number Placeholder 6"/>
          <p:cNvSpPr>
            <a:spLocks noGrp="1"/>
          </p:cNvSpPr>
          <p:nvPr>
            <p:ph type="sldNum" sz="quarter" idx="12"/>
          </p:nvPr>
        </p:nvSpPr>
        <p:spPr/>
        <p:txBody>
          <a:bodyPr/>
          <a:lstStyle/>
          <a:p>
            <a:fld id="{553AC0E2-88C9-443A-861F-30350F46379C}" type="slidenum">
              <a:rPr lang="en-PH" smtClean="0"/>
              <a:pPr/>
              <a:t>‹#›</a:t>
            </a:fld>
            <a:endParaRPr lang="en-PH"/>
          </a:p>
        </p:txBody>
      </p:sp>
    </p:spTree>
    <p:extLst>
      <p:ext uri="{BB962C8B-B14F-4D97-AF65-F5344CB8AC3E}">
        <p14:creationId xmlns:p14="http://schemas.microsoft.com/office/powerpoint/2010/main" val="1188877851"/>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PH"/>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7" name="Date Placeholder 6"/>
          <p:cNvSpPr>
            <a:spLocks noGrp="1"/>
          </p:cNvSpPr>
          <p:nvPr>
            <p:ph type="dt" sz="half" idx="10"/>
          </p:nvPr>
        </p:nvSpPr>
        <p:spPr/>
        <p:txBody>
          <a:bodyPr/>
          <a:lstStyle/>
          <a:p>
            <a:fld id="{7B67A4D8-61F4-40B7-8B7E-B733470B6CC6}" type="datetimeFigureOut">
              <a:rPr lang="en-PH" smtClean="0"/>
              <a:pPr/>
              <a:t>18/09/2019</a:t>
            </a:fld>
            <a:endParaRPr lang="en-PH"/>
          </a:p>
        </p:txBody>
      </p:sp>
      <p:sp>
        <p:nvSpPr>
          <p:cNvPr id="8" name="Footer Placeholder 7"/>
          <p:cNvSpPr>
            <a:spLocks noGrp="1"/>
          </p:cNvSpPr>
          <p:nvPr>
            <p:ph type="ftr" sz="quarter" idx="11"/>
          </p:nvPr>
        </p:nvSpPr>
        <p:spPr/>
        <p:txBody>
          <a:bodyPr/>
          <a:lstStyle/>
          <a:p>
            <a:endParaRPr lang="en-PH"/>
          </a:p>
        </p:txBody>
      </p:sp>
      <p:sp>
        <p:nvSpPr>
          <p:cNvPr id="9" name="Slide Number Placeholder 8"/>
          <p:cNvSpPr>
            <a:spLocks noGrp="1"/>
          </p:cNvSpPr>
          <p:nvPr>
            <p:ph type="sldNum" sz="quarter" idx="12"/>
          </p:nvPr>
        </p:nvSpPr>
        <p:spPr/>
        <p:txBody>
          <a:bodyPr/>
          <a:lstStyle/>
          <a:p>
            <a:fld id="{553AC0E2-88C9-443A-861F-30350F46379C}" type="slidenum">
              <a:rPr lang="en-PH" smtClean="0"/>
              <a:pPr/>
              <a:t>‹#›</a:t>
            </a:fld>
            <a:endParaRPr lang="en-PH"/>
          </a:p>
        </p:txBody>
      </p:sp>
    </p:spTree>
    <p:extLst>
      <p:ext uri="{BB962C8B-B14F-4D97-AF65-F5344CB8AC3E}">
        <p14:creationId xmlns:p14="http://schemas.microsoft.com/office/powerpoint/2010/main" val="1239447413"/>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PH"/>
          </a:p>
        </p:txBody>
      </p:sp>
      <p:sp>
        <p:nvSpPr>
          <p:cNvPr id="3" name="Date Placeholder 2"/>
          <p:cNvSpPr>
            <a:spLocks noGrp="1"/>
          </p:cNvSpPr>
          <p:nvPr>
            <p:ph type="dt" sz="half" idx="10"/>
          </p:nvPr>
        </p:nvSpPr>
        <p:spPr/>
        <p:txBody>
          <a:bodyPr/>
          <a:lstStyle/>
          <a:p>
            <a:fld id="{7B67A4D8-61F4-40B7-8B7E-B733470B6CC6}" type="datetimeFigureOut">
              <a:rPr lang="en-PH" smtClean="0"/>
              <a:pPr/>
              <a:t>18/09/2019</a:t>
            </a:fld>
            <a:endParaRPr lang="en-PH"/>
          </a:p>
        </p:txBody>
      </p:sp>
      <p:sp>
        <p:nvSpPr>
          <p:cNvPr id="4" name="Footer Placeholder 3"/>
          <p:cNvSpPr>
            <a:spLocks noGrp="1"/>
          </p:cNvSpPr>
          <p:nvPr>
            <p:ph type="ftr" sz="quarter" idx="11"/>
          </p:nvPr>
        </p:nvSpPr>
        <p:spPr/>
        <p:txBody>
          <a:bodyPr/>
          <a:lstStyle/>
          <a:p>
            <a:endParaRPr lang="en-PH"/>
          </a:p>
        </p:txBody>
      </p:sp>
      <p:sp>
        <p:nvSpPr>
          <p:cNvPr id="5" name="Slide Number Placeholder 4"/>
          <p:cNvSpPr>
            <a:spLocks noGrp="1"/>
          </p:cNvSpPr>
          <p:nvPr>
            <p:ph type="sldNum" sz="quarter" idx="12"/>
          </p:nvPr>
        </p:nvSpPr>
        <p:spPr/>
        <p:txBody>
          <a:bodyPr/>
          <a:lstStyle/>
          <a:p>
            <a:fld id="{553AC0E2-88C9-443A-861F-30350F46379C}" type="slidenum">
              <a:rPr lang="en-PH" smtClean="0"/>
              <a:pPr/>
              <a:t>‹#›</a:t>
            </a:fld>
            <a:endParaRPr lang="en-PH"/>
          </a:p>
        </p:txBody>
      </p:sp>
    </p:spTree>
    <p:extLst>
      <p:ext uri="{BB962C8B-B14F-4D97-AF65-F5344CB8AC3E}">
        <p14:creationId xmlns:p14="http://schemas.microsoft.com/office/powerpoint/2010/main" val="2303377280"/>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B67A4D8-61F4-40B7-8B7E-B733470B6CC6}" type="datetimeFigureOut">
              <a:rPr lang="en-PH" smtClean="0"/>
              <a:pPr/>
              <a:t>18/09/2019</a:t>
            </a:fld>
            <a:endParaRPr lang="en-PH"/>
          </a:p>
        </p:txBody>
      </p:sp>
      <p:sp>
        <p:nvSpPr>
          <p:cNvPr id="3" name="Footer Placeholder 2"/>
          <p:cNvSpPr>
            <a:spLocks noGrp="1"/>
          </p:cNvSpPr>
          <p:nvPr>
            <p:ph type="ftr" sz="quarter" idx="11"/>
          </p:nvPr>
        </p:nvSpPr>
        <p:spPr/>
        <p:txBody>
          <a:bodyPr/>
          <a:lstStyle/>
          <a:p>
            <a:endParaRPr lang="en-PH"/>
          </a:p>
        </p:txBody>
      </p:sp>
      <p:sp>
        <p:nvSpPr>
          <p:cNvPr id="4" name="Slide Number Placeholder 3"/>
          <p:cNvSpPr>
            <a:spLocks noGrp="1"/>
          </p:cNvSpPr>
          <p:nvPr>
            <p:ph type="sldNum" sz="quarter" idx="12"/>
          </p:nvPr>
        </p:nvSpPr>
        <p:spPr/>
        <p:txBody>
          <a:bodyPr/>
          <a:lstStyle/>
          <a:p>
            <a:fld id="{553AC0E2-88C9-443A-861F-30350F46379C}" type="slidenum">
              <a:rPr lang="en-PH" smtClean="0"/>
              <a:pPr/>
              <a:t>‹#›</a:t>
            </a:fld>
            <a:endParaRPr lang="en-PH"/>
          </a:p>
        </p:txBody>
      </p:sp>
    </p:spTree>
    <p:extLst>
      <p:ext uri="{BB962C8B-B14F-4D97-AF65-F5344CB8AC3E}">
        <p14:creationId xmlns:p14="http://schemas.microsoft.com/office/powerpoint/2010/main" val="3830353014"/>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PH"/>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7B67A4D8-61F4-40B7-8B7E-B733470B6CC6}" type="datetimeFigureOut">
              <a:rPr lang="en-PH" smtClean="0"/>
              <a:pPr/>
              <a:t>18/09/2019</a:t>
            </a:fld>
            <a:endParaRPr lang="en-PH"/>
          </a:p>
        </p:txBody>
      </p:sp>
      <p:sp>
        <p:nvSpPr>
          <p:cNvPr id="6" name="Footer Placeholder 5"/>
          <p:cNvSpPr>
            <a:spLocks noGrp="1"/>
          </p:cNvSpPr>
          <p:nvPr>
            <p:ph type="ftr" sz="quarter" idx="11"/>
          </p:nvPr>
        </p:nvSpPr>
        <p:spPr/>
        <p:txBody>
          <a:bodyPr/>
          <a:lstStyle/>
          <a:p>
            <a:endParaRPr lang="en-PH"/>
          </a:p>
        </p:txBody>
      </p:sp>
      <p:sp>
        <p:nvSpPr>
          <p:cNvPr id="7" name="Slide Number Placeholder 6"/>
          <p:cNvSpPr>
            <a:spLocks noGrp="1"/>
          </p:cNvSpPr>
          <p:nvPr>
            <p:ph type="sldNum" sz="quarter" idx="12"/>
          </p:nvPr>
        </p:nvSpPr>
        <p:spPr/>
        <p:txBody>
          <a:bodyPr/>
          <a:lstStyle/>
          <a:p>
            <a:fld id="{553AC0E2-88C9-443A-861F-30350F46379C}" type="slidenum">
              <a:rPr lang="en-PH" smtClean="0"/>
              <a:pPr/>
              <a:t>‹#›</a:t>
            </a:fld>
            <a:endParaRPr lang="en-PH"/>
          </a:p>
        </p:txBody>
      </p:sp>
    </p:spTree>
    <p:extLst>
      <p:ext uri="{BB962C8B-B14F-4D97-AF65-F5344CB8AC3E}">
        <p14:creationId xmlns:p14="http://schemas.microsoft.com/office/powerpoint/2010/main" val="3013195141"/>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PH"/>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PH"/>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7B67A4D8-61F4-40B7-8B7E-B733470B6CC6}" type="datetimeFigureOut">
              <a:rPr lang="en-PH" smtClean="0"/>
              <a:pPr/>
              <a:t>18/09/2019</a:t>
            </a:fld>
            <a:endParaRPr lang="en-PH"/>
          </a:p>
        </p:txBody>
      </p:sp>
      <p:sp>
        <p:nvSpPr>
          <p:cNvPr id="6" name="Footer Placeholder 5"/>
          <p:cNvSpPr>
            <a:spLocks noGrp="1"/>
          </p:cNvSpPr>
          <p:nvPr>
            <p:ph type="ftr" sz="quarter" idx="11"/>
          </p:nvPr>
        </p:nvSpPr>
        <p:spPr/>
        <p:txBody>
          <a:bodyPr/>
          <a:lstStyle/>
          <a:p>
            <a:endParaRPr lang="en-PH"/>
          </a:p>
        </p:txBody>
      </p:sp>
      <p:sp>
        <p:nvSpPr>
          <p:cNvPr id="7" name="Slide Number Placeholder 6"/>
          <p:cNvSpPr>
            <a:spLocks noGrp="1"/>
          </p:cNvSpPr>
          <p:nvPr>
            <p:ph type="sldNum" sz="quarter" idx="12"/>
          </p:nvPr>
        </p:nvSpPr>
        <p:spPr/>
        <p:txBody>
          <a:bodyPr/>
          <a:lstStyle/>
          <a:p>
            <a:fld id="{553AC0E2-88C9-443A-861F-30350F46379C}" type="slidenum">
              <a:rPr lang="en-PH" smtClean="0"/>
              <a:pPr/>
              <a:t>‹#›</a:t>
            </a:fld>
            <a:endParaRPr lang="en-PH"/>
          </a:p>
        </p:txBody>
      </p:sp>
    </p:spTree>
    <p:extLst>
      <p:ext uri="{BB962C8B-B14F-4D97-AF65-F5344CB8AC3E}">
        <p14:creationId xmlns:p14="http://schemas.microsoft.com/office/powerpoint/2010/main" val="848724871"/>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PH"/>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B67A4D8-61F4-40B7-8B7E-B733470B6CC6}" type="datetimeFigureOut">
              <a:rPr lang="en-PH" smtClean="0"/>
              <a:pPr/>
              <a:t>18/09/2019</a:t>
            </a:fld>
            <a:endParaRPr lang="en-PH"/>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PH"/>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53AC0E2-88C9-443A-861F-30350F46379C}" type="slidenum">
              <a:rPr lang="en-PH" smtClean="0"/>
              <a:pPr/>
              <a:t>‹#›</a:t>
            </a:fld>
            <a:endParaRPr lang="en-PH"/>
          </a:p>
        </p:txBody>
      </p:sp>
    </p:spTree>
    <p:extLst>
      <p:ext uri="{BB962C8B-B14F-4D97-AF65-F5344CB8AC3E}">
        <p14:creationId xmlns:p14="http://schemas.microsoft.com/office/powerpoint/2010/main" val="9285719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fade/>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8.png"/><Relationship Id="rId7"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41.png"/><Relationship Id="rId4" Type="http://schemas.openxmlformats.org/officeDocument/2006/relationships/image" Target="../media/image40.png"/></Relationships>
</file>

<file path=ppt/slides/_rels/slide1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49.png"/><Relationship Id="rId4" Type="http://schemas.openxmlformats.org/officeDocument/2006/relationships/image" Target="../media/image48.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 Id="rId9" Type="http://schemas.openxmlformats.org/officeDocument/2006/relationships/image" Target="../media/image57.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62.svg"/><Relationship Id="rId5" Type="http://schemas.openxmlformats.org/officeDocument/2006/relationships/image" Target="../media/image61.png"/><Relationship Id="rId4" Type="http://schemas.microsoft.com/office/2007/relationships/hdphoto" Target="../media/hdphoto1.wdp"/></Relationships>
</file>

<file path=ppt/slides/_rels/slide3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3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71.png"/><Relationship Id="rId5" Type="http://schemas.openxmlformats.org/officeDocument/2006/relationships/image" Target="../media/image70.emf"/><Relationship Id="rId4" Type="http://schemas.openxmlformats.org/officeDocument/2006/relationships/image" Target="../media/image69.emf"/></Relationships>
</file>

<file path=ppt/slides/_rels/slide3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image" Target="../media/image79.png"/><Relationship Id="rId13" Type="http://schemas.microsoft.com/office/2007/relationships/hdphoto" Target="../media/hdphoto3.wdp"/><Relationship Id="rId3" Type="http://schemas.openxmlformats.org/officeDocument/2006/relationships/image" Target="../media/image74.jpg"/><Relationship Id="rId7" Type="http://schemas.openxmlformats.org/officeDocument/2006/relationships/image" Target="../media/image78.png"/><Relationship Id="rId12" Type="http://schemas.openxmlformats.org/officeDocument/2006/relationships/image" Target="../media/image82.pn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77.png"/><Relationship Id="rId11" Type="http://schemas.microsoft.com/office/2007/relationships/hdphoto" Target="../media/hdphoto2.wdp"/><Relationship Id="rId5" Type="http://schemas.openxmlformats.org/officeDocument/2006/relationships/image" Target="../media/image76.png"/><Relationship Id="rId15" Type="http://schemas.microsoft.com/office/2007/relationships/hdphoto" Target="../media/hdphoto4.wdp"/><Relationship Id="rId10" Type="http://schemas.openxmlformats.org/officeDocument/2006/relationships/image" Target="../media/image81.png"/><Relationship Id="rId4" Type="http://schemas.openxmlformats.org/officeDocument/2006/relationships/image" Target="../media/image75.png"/><Relationship Id="rId9" Type="http://schemas.openxmlformats.org/officeDocument/2006/relationships/image" Target="../media/image80.png"/><Relationship Id="rId14" Type="http://schemas.openxmlformats.org/officeDocument/2006/relationships/image" Target="../media/image8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76.png"/><Relationship Id="rId7" Type="http://schemas.openxmlformats.org/officeDocument/2006/relationships/image" Target="../media/image83.png"/><Relationship Id="rId12" Type="http://schemas.microsoft.com/office/2007/relationships/hdphoto" Target="../media/hdphoto3.wdp"/><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80.png"/><Relationship Id="rId11" Type="http://schemas.openxmlformats.org/officeDocument/2006/relationships/image" Target="../media/image82.png"/><Relationship Id="rId5" Type="http://schemas.openxmlformats.org/officeDocument/2006/relationships/image" Target="../media/image79.png"/><Relationship Id="rId10" Type="http://schemas.microsoft.com/office/2007/relationships/hdphoto" Target="../media/hdphoto2.wdp"/><Relationship Id="rId4" Type="http://schemas.openxmlformats.org/officeDocument/2006/relationships/image" Target="../media/image78.png"/><Relationship Id="rId9" Type="http://schemas.openxmlformats.org/officeDocument/2006/relationships/image" Target="../media/image81.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9098" y="2971800"/>
            <a:ext cx="8305800" cy="1726041"/>
          </a:xfrm>
        </p:spPr>
        <p:txBody>
          <a:bodyPr>
            <a:noAutofit/>
          </a:bodyPr>
          <a:lstStyle/>
          <a:p>
            <a:pPr>
              <a:lnSpc>
                <a:spcPct val="100000"/>
              </a:lnSpc>
              <a:spcAft>
                <a:spcPts val="1200"/>
              </a:spcAft>
            </a:pPr>
            <a:r>
              <a:rPr lang="en-PH" sz="5400" b="1" dirty="0">
                <a:solidFill>
                  <a:srgbClr val="003300"/>
                </a:solidFill>
              </a:rPr>
              <a:t>Session 1</a:t>
            </a:r>
            <a:br>
              <a:rPr lang="en-PH" sz="5400" b="1" dirty="0">
                <a:solidFill>
                  <a:srgbClr val="003300"/>
                </a:solidFill>
              </a:rPr>
            </a:br>
            <a:r>
              <a:rPr lang="en-PH" sz="5400" b="1" dirty="0">
                <a:solidFill>
                  <a:srgbClr val="003300"/>
                </a:solidFill>
              </a:rPr>
              <a:t>Why Invest in Nutrition</a:t>
            </a:r>
            <a:endParaRPr lang="en-PH" sz="4800" b="1" dirty="0">
              <a:solidFill>
                <a:srgbClr val="003300"/>
              </a:solidFill>
            </a:endParaRPr>
          </a:p>
        </p:txBody>
      </p:sp>
      <p:sp>
        <p:nvSpPr>
          <p:cNvPr id="7" name="Subtitle 3">
            <a:extLst>
              <a:ext uri="{FF2B5EF4-FFF2-40B4-BE49-F238E27FC236}">
                <a16:creationId xmlns:a16="http://schemas.microsoft.com/office/drawing/2014/main" id="{16E62458-636D-4BAB-B2CE-B2C55A1DF069}"/>
              </a:ext>
            </a:extLst>
          </p:cNvPr>
          <p:cNvSpPr>
            <a:spLocks noGrp="1"/>
          </p:cNvSpPr>
          <p:nvPr/>
        </p:nvSpPr>
        <p:spPr>
          <a:xfrm>
            <a:off x="141814" y="5002641"/>
            <a:ext cx="8860369" cy="101649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PH" sz="2700" b="1" dirty="0">
                <a:solidFill>
                  <a:srgbClr val="003300"/>
                </a:solidFill>
                <a:latin typeface="Calibri Light"/>
                <a:ea typeface="+mj-ea"/>
                <a:cs typeface="+mj-cs"/>
              </a:rPr>
              <a:t>Workshop on Integrating Nutrition in the PDPFP, CDP, and LDIP</a:t>
            </a:r>
          </a:p>
          <a:p>
            <a:r>
              <a:rPr lang="en-PH" sz="2600" b="1" dirty="0">
                <a:solidFill>
                  <a:srgbClr val="003300"/>
                </a:solidFill>
                <a:latin typeface="Calibri Light"/>
                <a:ea typeface="+mj-ea"/>
                <a:cs typeface="+mj-cs"/>
              </a:rPr>
              <a:t>Date| Venue</a:t>
            </a:r>
          </a:p>
          <a:p>
            <a:endParaRPr lang="en-PH" sz="1400" dirty="0">
              <a:solidFill>
                <a:srgbClr val="003300"/>
              </a:solidFill>
            </a:endParaRPr>
          </a:p>
        </p:txBody>
      </p:sp>
      <p:pic>
        <p:nvPicPr>
          <p:cNvPr id="8" name="Picture 7">
            <a:extLst>
              <a:ext uri="{FF2B5EF4-FFF2-40B4-BE49-F238E27FC236}">
                <a16:creationId xmlns:a16="http://schemas.microsoft.com/office/drawing/2014/main" id="{C9FAE17A-2619-4059-8E01-8B6526A0C4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33799" y="990600"/>
            <a:ext cx="1676400" cy="1676400"/>
          </a:xfrm>
          <a:prstGeom prst="rect">
            <a:avLst/>
          </a:prstGeom>
        </p:spPr>
      </p:pic>
    </p:spTree>
    <p:extLst>
      <p:ext uri="{BB962C8B-B14F-4D97-AF65-F5344CB8AC3E}">
        <p14:creationId xmlns:p14="http://schemas.microsoft.com/office/powerpoint/2010/main" val="312879119"/>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AL GORE PRESENTATION\slide 4\1bg.png"/>
          <p:cNvPicPr>
            <a:picLocks noChangeAspect="1" noChangeArrowheads="1"/>
          </p:cNvPicPr>
          <p:nvPr/>
        </p:nvPicPr>
        <p:blipFill>
          <a:blip r:embed="rId3" cstate="print"/>
          <a:srcRect/>
          <a:stretch>
            <a:fillRect/>
          </a:stretch>
        </p:blipFill>
        <p:spPr bwMode="auto">
          <a:xfrm>
            <a:off x="-1" y="0"/>
            <a:ext cx="9144001" cy="6858000"/>
          </a:xfrm>
          <a:prstGeom prst="rect">
            <a:avLst/>
          </a:prstGeom>
          <a:noFill/>
        </p:spPr>
      </p:pic>
      <p:sp>
        <p:nvSpPr>
          <p:cNvPr id="10" name="Title 1"/>
          <p:cNvSpPr>
            <a:spLocks noGrp="1"/>
          </p:cNvSpPr>
          <p:nvPr>
            <p:ph type="title"/>
          </p:nvPr>
        </p:nvSpPr>
        <p:spPr>
          <a:xfrm>
            <a:off x="-1" y="76200"/>
            <a:ext cx="5181601" cy="1049483"/>
          </a:xfrm>
          <a:solidFill>
            <a:srgbClr val="92D050"/>
          </a:solidFill>
        </p:spPr>
        <p:txBody>
          <a:bodyPr>
            <a:noAutofit/>
          </a:bodyPr>
          <a:lstStyle/>
          <a:p>
            <a:r>
              <a:rPr lang="en-PH" sz="2800" b="1" dirty="0">
                <a:solidFill>
                  <a:schemeClr val="bg1"/>
                </a:solidFill>
                <a:latin typeface="Tahoma" panose="020B0604030504040204" pitchFamily="34" charset="0"/>
                <a:ea typeface="Tahoma" panose="020B0604030504040204" pitchFamily="34" charset="0"/>
                <a:cs typeface="Tahoma" panose="020B0604030504040204" pitchFamily="34" charset="0"/>
              </a:rPr>
              <a:t>EMBARASSMENT FOR A </a:t>
            </a:r>
            <a:br>
              <a:rPr lang="en-PH" sz="2800" b="1" dirty="0">
                <a:solidFill>
                  <a:schemeClr val="bg1"/>
                </a:solidFill>
                <a:latin typeface="Tahoma" panose="020B0604030504040204" pitchFamily="34" charset="0"/>
                <a:ea typeface="Tahoma" panose="020B0604030504040204" pitchFamily="34" charset="0"/>
                <a:cs typeface="Tahoma" panose="020B0604030504040204" pitchFamily="34" charset="0"/>
              </a:rPr>
            </a:br>
            <a:r>
              <a:rPr lang="en-PH" sz="2800" b="1" dirty="0">
                <a:solidFill>
                  <a:schemeClr val="bg1"/>
                </a:solidFill>
                <a:latin typeface="Tahoma" panose="020B0604030504040204" pitchFamily="34" charset="0"/>
                <a:ea typeface="Tahoma" panose="020B0604030504040204" pitchFamily="34" charset="0"/>
                <a:cs typeface="Tahoma" panose="020B0604030504040204" pitchFamily="34" charset="0"/>
              </a:rPr>
              <a:t>MIDDLE INCOME COUNTRY</a:t>
            </a:r>
          </a:p>
        </p:txBody>
      </p:sp>
      <p:grpSp>
        <p:nvGrpSpPr>
          <p:cNvPr id="3" name="Group 2"/>
          <p:cNvGrpSpPr/>
          <p:nvPr/>
        </p:nvGrpSpPr>
        <p:grpSpPr>
          <a:xfrm>
            <a:off x="76200" y="1600200"/>
            <a:ext cx="4681538" cy="5257800"/>
            <a:chOff x="76200" y="1600200"/>
            <a:chExt cx="4681538" cy="5257800"/>
          </a:xfrm>
        </p:grpSpPr>
        <p:pic>
          <p:nvPicPr>
            <p:cNvPr id="3077" name="Picture 5" descr="D:\AL GORE PRESENTATION\slide 4\2.png"/>
            <p:cNvPicPr>
              <a:picLocks noChangeAspect="1" noChangeArrowheads="1"/>
            </p:cNvPicPr>
            <p:nvPr/>
          </p:nvPicPr>
          <p:blipFill rotWithShape="1">
            <a:blip r:embed="rId4" cstate="print"/>
            <a:srcRect t="6335"/>
            <a:stretch/>
          </p:blipFill>
          <p:spPr bwMode="auto">
            <a:xfrm>
              <a:off x="76200" y="1600200"/>
              <a:ext cx="4681538" cy="5257800"/>
            </a:xfrm>
            <a:prstGeom prst="rect">
              <a:avLst/>
            </a:prstGeom>
            <a:noFill/>
          </p:spPr>
        </p:pic>
        <p:sp>
          <p:nvSpPr>
            <p:cNvPr id="2" name="Rectangle 1"/>
            <p:cNvSpPr/>
            <p:nvPr/>
          </p:nvSpPr>
          <p:spPr>
            <a:xfrm>
              <a:off x="914400" y="6373178"/>
              <a:ext cx="2743200" cy="381000"/>
            </a:xfrm>
            <a:prstGeom prst="rect">
              <a:avLst/>
            </a:prstGeom>
            <a:gradFill flip="none" rotWithShape="1">
              <a:gsLst>
                <a:gs pos="91500">
                  <a:srgbClr val="097F45"/>
                </a:gs>
                <a:gs pos="83000">
                  <a:srgbClr val="097A44"/>
                </a:gs>
                <a:gs pos="100000">
                  <a:srgbClr val="098446"/>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2000" i="1" dirty="0">
                  <a:latin typeface="Open Sans Extrabold" panose="020B0906030804020204" pitchFamily="34" charset="0"/>
                  <a:ea typeface="Open Sans Extrabold" panose="020B0906030804020204" pitchFamily="34" charset="0"/>
                  <a:cs typeface="Open Sans Extrabold" panose="020B0906030804020204" pitchFamily="34" charset="0"/>
                </a:rPr>
                <a:t>in ASEAN Countries</a:t>
              </a:r>
            </a:p>
          </p:txBody>
        </p:sp>
      </p:grpSp>
      <p:pic>
        <p:nvPicPr>
          <p:cNvPr id="1027" name="Picture 3" descr="D:\AL GORE PRESENTATION\slide 4\6.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4041386" y="4542005"/>
            <a:ext cx="5339291" cy="1684553"/>
          </a:xfrm>
          <a:prstGeom prst="rect">
            <a:avLst/>
          </a:prstGeom>
          <a:noFill/>
        </p:spPr>
      </p:pic>
      <p:grpSp>
        <p:nvGrpSpPr>
          <p:cNvPr id="7" name="Group 6"/>
          <p:cNvGrpSpPr/>
          <p:nvPr/>
        </p:nvGrpSpPr>
        <p:grpSpPr>
          <a:xfrm>
            <a:off x="3886200" y="1012750"/>
            <a:ext cx="5257800" cy="1930400"/>
            <a:chOff x="4038600" y="381000"/>
            <a:chExt cx="4635166" cy="1447800"/>
          </a:xfrm>
        </p:grpSpPr>
        <p:pic>
          <p:nvPicPr>
            <p:cNvPr id="3076" name="Picture 4" descr="D:\AL GORE PRESENTATION\slide 4\4.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9210"/>
            <a:stretch/>
          </p:blipFill>
          <p:spPr bwMode="auto">
            <a:xfrm>
              <a:off x="4038600" y="381000"/>
              <a:ext cx="4635166" cy="1447800"/>
            </a:xfrm>
            <a:prstGeom prst="rect">
              <a:avLst/>
            </a:prstGeom>
            <a:noFill/>
          </p:spPr>
        </p:pic>
        <p:sp>
          <p:nvSpPr>
            <p:cNvPr id="5" name="Rectangle 4"/>
            <p:cNvSpPr/>
            <p:nvPr/>
          </p:nvSpPr>
          <p:spPr>
            <a:xfrm>
              <a:off x="5723731" y="1191419"/>
              <a:ext cx="2614153" cy="304800"/>
            </a:xfrm>
            <a:prstGeom prst="rect">
              <a:avLst/>
            </a:prstGeom>
            <a:solidFill>
              <a:srgbClr val="8CC4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PH" sz="2000" b="1" dirty="0">
                  <a:solidFill>
                    <a:schemeClr val="bg1"/>
                  </a:solidFill>
                  <a:ea typeface="Open Sans Light" panose="020B0306030504020204" pitchFamily="34" charset="0"/>
                  <a:cs typeface="Open Sans Light" panose="020B0306030504020204" pitchFamily="34" charset="0"/>
                </a:rPr>
                <a:t>in the ASEAN Region</a:t>
              </a:r>
            </a:p>
          </p:txBody>
        </p:sp>
      </p:grpSp>
      <p:grpSp>
        <p:nvGrpSpPr>
          <p:cNvPr id="8" name="Group 7"/>
          <p:cNvGrpSpPr/>
          <p:nvPr/>
        </p:nvGrpSpPr>
        <p:grpSpPr>
          <a:xfrm>
            <a:off x="4052272" y="2627841"/>
            <a:ext cx="5402311" cy="2096559"/>
            <a:chOff x="4333875" y="1278135"/>
            <a:chExt cx="4810125" cy="1572419"/>
          </a:xfrm>
        </p:grpSpPr>
        <p:pic>
          <p:nvPicPr>
            <p:cNvPr id="1026" name="Picture 2" descr="D:\AL GORE PRESENTATION\slide 4\5.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4333875" y="1278135"/>
              <a:ext cx="4810125" cy="1572419"/>
            </a:xfrm>
            <a:prstGeom prst="rect">
              <a:avLst/>
            </a:prstGeom>
            <a:noFill/>
          </p:spPr>
        </p:pic>
        <p:sp>
          <p:nvSpPr>
            <p:cNvPr id="13" name="Rectangle 12"/>
            <p:cNvSpPr/>
            <p:nvPr/>
          </p:nvSpPr>
          <p:spPr>
            <a:xfrm>
              <a:off x="6085728" y="2227063"/>
              <a:ext cx="2667000" cy="372269"/>
            </a:xfrm>
            <a:prstGeom prst="rect">
              <a:avLst/>
            </a:prstGeom>
            <a:solidFill>
              <a:srgbClr val="4799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PH" sz="2000" b="1" dirty="0">
                  <a:solidFill>
                    <a:schemeClr val="bg1"/>
                  </a:solidFill>
                  <a:ea typeface="Open Sans Light" panose="020B0306030504020204" pitchFamily="34" charset="0"/>
                  <a:cs typeface="Open Sans Light" panose="020B0306030504020204" pitchFamily="34" charset="0"/>
                </a:rPr>
                <a:t>global stunting burden</a:t>
              </a:r>
            </a:p>
          </p:txBody>
        </p:sp>
      </p:grpSp>
      <p:pic>
        <p:nvPicPr>
          <p:cNvPr id="6" name="Picture 5">
            <a:extLst>
              <a:ext uri="{FF2B5EF4-FFF2-40B4-BE49-F238E27FC236}">
                <a16:creationId xmlns:a16="http://schemas.microsoft.com/office/drawing/2014/main" id="{1E9E111A-7824-439E-BDB4-449466F45553}"/>
              </a:ext>
            </a:extLst>
          </p:cNvPr>
          <p:cNvPicPr>
            <a:picLocks noChangeAspect="1"/>
          </p:cNvPicPr>
          <p:nvPr/>
        </p:nvPicPr>
        <p:blipFill>
          <a:blip r:embed="rId8"/>
          <a:stretch>
            <a:fillRect/>
          </a:stretch>
        </p:blipFill>
        <p:spPr>
          <a:xfrm>
            <a:off x="1981200" y="4861728"/>
            <a:ext cx="1143000" cy="167472"/>
          </a:xfrm>
          <a:prstGeom prst="rect">
            <a:avLst/>
          </a:prstGeom>
        </p:spPr>
      </p:pic>
    </p:spTree>
    <p:extLst>
      <p:ext uri="{BB962C8B-B14F-4D97-AF65-F5344CB8AC3E}">
        <p14:creationId xmlns:p14="http://schemas.microsoft.com/office/powerpoint/2010/main" val="375693769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6E4BD0-F4C0-4C5A-8DE3-C8FCE13F15B1}"/>
              </a:ext>
            </a:extLst>
          </p:cNvPr>
          <p:cNvSpPr>
            <a:spLocks noGrp="1"/>
          </p:cNvSpPr>
          <p:nvPr>
            <p:ph type="title"/>
          </p:nvPr>
        </p:nvSpPr>
        <p:spPr>
          <a:xfrm>
            <a:off x="0" y="457200"/>
            <a:ext cx="9144000" cy="868363"/>
          </a:xfrm>
        </p:spPr>
        <p:txBody>
          <a:bodyPr>
            <a:noAutofit/>
          </a:bodyPr>
          <a:lstStyle/>
          <a:p>
            <a:pPr algn="ctr"/>
            <a:r>
              <a:rPr lang="en-US" b="1" spc="-150" dirty="0">
                <a:solidFill>
                  <a:srgbClr val="0A8C48"/>
                </a:solidFill>
                <a:latin typeface="Tahoma" panose="020B0604030504040204" pitchFamily="34" charset="0"/>
                <a:ea typeface="Tahoma" panose="020B0604030504040204" pitchFamily="34" charset="0"/>
                <a:cs typeface="Tahoma" panose="020B0604030504040204" pitchFamily="34" charset="0"/>
              </a:rPr>
              <a:t>Compelling Reasons in Investing in Nutrition</a:t>
            </a:r>
          </a:p>
        </p:txBody>
      </p:sp>
      <p:sp>
        <p:nvSpPr>
          <p:cNvPr id="3" name="Content Placeholder 2">
            <a:extLst>
              <a:ext uri="{FF2B5EF4-FFF2-40B4-BE49-F238E27FC236}">
                <a16:creationId xmlns:a16="http://schemas.microsoft.com/office/drawing/2014/main" id="{537D24B7-E5EA-455B-99B2-EC98604AA502}"/>
              </a:ext>
            </a:extLst>
          </p:cNvPr>
          <p:cNvSpPr>
            <a:spLocks noGrp="1"/>
          </p:cNvSpPr>
          <p:nvPr>
            <p:ph idx="1"/>
          </p:nvPr>
        </p:nvSpPr>
        <p:spPr>
          <a:xfrm>
            <a:off x="457200" y="1396835"/>
            <a:ext cx="8448677" cy="5328042"/>
          </a:xfrm>
        </p:spPr>
        <p:txBody>
          <a:bodyPr>
            <a:normAutofit fontScale="85000" lnSpcReduction="10000"/>
          </a:bodyPr>
          <a:lstStyle/>
          <a:p>
            <a:pPr marL="457200" indent="-457200">
              <a:buFont typeface="Arial" panose="020B0604020202020204" pitchFamily="34" charset="0"/>
              <a:buAutoNum type="arabicPeriod"/>
            </a:pPr>
            <a:r>
              <a:rPr lang="en-US" sz="3900" dirty="0"/>
              <a:t>Alarming nutrition problem</a:t>
            </a:r>
          </a:p>
          <a:p>
            <a:pPr marL="457200" indent="-457200">
              <a:buAutoNum type="arabicPeriod"/>
            </a:pPr>
            <a:r>
              <a:rPr lang="en-US" sz="3900" dirty="0"/>
              <a:t>Embarrassment for a middle income country</a:t>
            </a:r>
          </a:p>
          <a:p>
            <a:pPr marL="457200" indent="-457200">
              <a:buAutoNum type="arabicPeriod"/>
            </a:pPr>
            <a:r>
              <a:rPr lang="en-US" sz="3900" b="1" dirty="0">
                <a:solidFill>
                  <a:srgbClr val="0A8C48"/>
                </a:solidFill>
              </a:rPr>
              <a:t>Cost of malnutrition to the economy</a:t>
            </a:r>
          </a:p>
          <a:p>
            <a:pPr marL="457200" indent="-457200">
              <a:buAutoNum type="arabicPeriod"/>
            </a:pPr>
            <a:r>
              <a:rPr lang="en-US" sz="3900" dirty="0"/>
              <a:t>Negative impact of malnutrition on development</a:t>
            </a:r>
          </a:p>
          <a:p>
            <a:pPr marL="457200" indent="-457200">
              <a:buFont typeface="Arial" panose="020B0604020202020204" pitchFamily="34" charset="0"/>
              <a:buAutoNum type="arabicPeriod"/>
            </a:pPr>
            <a:r>
              <a:rPr lang="en-US" sz="3900" dirty="0"/>
              <a:t>Returns to investment in nutrition very high</a:t>
            </a:r>
          </a:p>
          <a:p>
            <a:pPr marL="457200" indent="-457200">
              <a:buAutoNum type="arabicPeriod"/>
            </a:pPr>
            <a:r>
              <a:rPr lang="en-US" sz="3900" dirty="0"/>
              <a:t>Intervention to address malnutrition exists</a:t>
            </a:r>
          </a:p>
          <a:p>
            <a:pPr marL="457200" indent="-457200">
              <a:buAutoNum type="arabicPeriod"/>
            </a:pPr>
            <a:r>
              <a:rPr lang="en-US" sz="3900" dirty="0"/>
              <a:t>Nutrition is a child right and an integral part of the UN SDGs and PDP. </a:t>
            </a:r>
            <a:r>
              <a:rPr lang="en-PH" sz="3900" dirty="0"/>
              <a:t>Supportive policies for LGUs to invest in nutrition exist</a:t>
            </a:r>
            <a:endParaRPr lang="en-US" sz="3900" dirty="0"/>
          </a:p>
          <a:p>
            <a:pPr marL="457200" indent="-457200">
              <a:buAutoNum type="arabicPeriod"/>
            </a:pPr>
            <a:endParaRPr lang="en-PH" sz="3900" dirty="0">
              <a:solidFill>
                <a:srgbClr val="0A8C48"/>
              </a:solidFill>
            </a:endParaRPr>
          </a:p>
        </p:txBody>
      </p:sp>
      <p:sp>
        <p:nvSpPr>
          <p:cNvPr id="5" name="Rectangle 4">
            <a:extLst>
              <a:ext uri="{FF2B5EF4-FFF2-40B4-BE49-F238E27FC236}">
                <a16:creationId xmlns:a16="http://schemas.microsoft.com/office/drawing/2014/main" id="{AE30ABFB-55E9-43FE-9D65-090B44A6D35B}"/>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411F2E2-2C75-4BAA-B414-5322BB80BAB8}"/>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47644971"/>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 y="274638"/>
            <a:ext cx="8229600" cy="1143000"/>
          </a:xfrm>
        </p:spPr>
        <p:txBody>
          <a:bodyPr/>
          <a:lstStyle/>
          <a:p>
            <a:endParaRPr lang="en-PH" dirty="0"/>
          </a:p>
        </p:txBody>
      </p:sp>
      <p:sp>
        <p:nvSpPr>
          <p:cNvPr id="3" name="Content Placeholder 2"/>
          <p:cNvSpPr>
            <a:spLocks noGrp="1"/>
          </p:cNvSpPr>
          <p:nvPr>
            <p:ph idx="1"/>
          </p:nvPr>
        </p:nvSpPr>
        <p:spPr>
          <a:xfrm>
            <a:off x="-12" y="1600200"/>
            <a:ext cx="8229600" cy="4525963"/>
          </a:xfrm>
        </p:spPr>
        <p:txBody>
          <a:bodyPr/>
          <a:lstStyle/>
          <a:p>
            <a:endParaRPr lang="en-PH"/>
          </a:p>
        </p:txBody>
      </p:sp>
      <p:pic>
        <p:nvPicPr>
          <p:cNvPr id="7170" name="Picture 2" descr="D:\AL GORE PRESENTATION\SLIDE 10A\BG.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grpSp>
        <p:nvGrpSpPr>
          <p:cNvPr id="8" name="Group 7"/>
          <p:cNvGrpSpPr/>
          <p:nvPr/>
        </p:nvGrpSpPr>
        <p:grpSpPr>
          <a:xfrm>
            <a:off x="381000" y="1199423"/>
            <a:ext cx="4641365" cy="4515578"/>
            <a:chOff x="1810025" y="1170563"/>
            <a:chExt cx="4641365" cy="4515578"/>
          </a:xfrm>
        </p:grpSpPr>
        <p:pic>
          <p:nvPicPr>
            <p:cNvPr id="7171" name="Picture 3" descr="D:\AL GORE PRESENTATION\SLIDE 10A\1.png"/>
            <p:cNvPicPr>
              <a:picLocks noChangeAspect="1" noChangeArrowheads="1"/>
            </p:cNvPicPr>
            <p:nvPr/>
          </p:nvPicPr>
          <p:blipFill>
            <a:blip r:embed="rId4" cstate="print"/>
            <a:srcRect/>
            <a:stretch>
              <a:fillRect/>
            </a:stretch>
          </p:blipFill>
          <p:spPr bwMode="auto">
            <a:xfrm>
              <a:off x="1810025" y="1170563"/>
              <a:ext cx="4641365" cy="4515578"/>
            </a:xfrm>
            <a:prstGeom prst="rect">
              <a:avLst/>
            </a:prstGeom>
            <a:noFill/>
          </p:spPr>
        </p:pic>
        <p:sp>
          <p:nvSpPr>
            <p:cNvPr id="6" name="Title 1"/>
            <p:cNvSpPr txBox="1">
              <a:spLocks/>
            </p:cNvSpPr>
            <p:nvPr/>
          </p:nvSpPr>
          <p:spPr>
            <a:xfrm>
              <a:off x="1962425" y="3247741"/>
              <a:ext cx="38862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PH" sz="2800" b="1" i="0" u="none" strike="noStrike" kern="1200" cap="none" spc="-150" normalizeH="0" baseline="0" noProof="0" dirty="0">
                  <a:ln>
                    <a:noFill/>
                  </a:ln>
                  <a:solidFill>
                    <a:schemeClr val="tx1">
                      <a:lumMod val="85000"/>
                      <a:lumOff val="15000"/>
                    </a:schemeClr>
                  </a:solidFill>
                  <a:effectLst/>
                  <a:uLnTx/>
                  <a:uFillTx/>
                  <a:latin typeface="Tahoma" panose="020B0604030504040204" pitchFamily="34" charset="0"/>
                  <a:ea typeface="Tahoma" panose="020B0604030504040204" pitchFamily="34" charset="0"/>
                  <a:cs typeface="Tahoma" panose="020B0604030504040204" pitchFamily="34" charset="0"/>
                </a:rPr>
                <a:t>ECONOMIC LOSSES </a:t>
              </a:r>
            </a:p>
            <a:p>
              <a:pPr marL="0" marR="0" lvl="0" indent="0" algn="ctr" defTabSz="914400" rtl="0" eaLnBrk="1" fontAlgn="auto" latinLnBrk="0" hangingPunct="1">
                <a:lnSpc>
                  <a:spcPct val="100000"/>
                </a:lnSpc>
                <a:spcBef>
                  <a:spcPct val="0"/>
                </a:spcBef>
                <a:spcAft>
                  <a:spcPts val="0"/>
                </a:spcAft>
                <a:buClrTx/>
                <a:buSzTx/>
                <a:buFontTx/>
                <a:buNone/>
                <a:tabLst/>
                <a:defRPr/>
              </a:pPr>
              <a:r>
                <a:rPr lang="en-PH" sz="2800" b="1" spc="-150" dirty="0">
                  <a:solidFill>
                    <a:schemeClr val="tx1">
                      <a:lumMod val="85000"/>
                      <a:lumOff val="15000"/>
                    </a:schemeClr>
                  </a:solidFill>
                  <a:latin typeface="Tahoma" panose="020B0604030504040204" pitchFamily="34" charset="0"/>
                  <a:ea typeface="Tahoma" panose="020B0604030504040204" pitchFamily="34" charset="0"/>
                  <a:cs typeface="Tahoma" panose="020B0604030504040204" pitchFamily="34" charset="0"/>
                </a:rPr>
                <a:t>FROM</a:t>
              </a:r>
            </a:p>
            <a:p>
              <a:pPr marL="0" marR="0" lvl="0" indent="0" algn="ctr" defTabSz="914400" rtl="0" eaLnBrk="1" fontAlgn="auto" latinLnBrk="0" hangingPunct="1">
                <a:lnSpc>
                  <a:spcPct val="100000"/>
                </a:lnSpc>
                <a:spcBef>
                  <a:spcPct val="0"/>
                </a:spcBef>
                <a:spcAft>
                  <a:spcPts val="0"/>
                </a:spcAft>
                <a:buClrTx/>
                <a:buSzTx/>
                <a:buFontTx/>
                <a:buNone/>
                <a:tabLst/>
                <a:defRPr/>
              </a:pPr>
              <a:r>
                <a:rPr lang="en-PH" sz="2800" b="1" spc="-150" dirty="0">
                  <a:solidFill>
                    <a:schemeClr val="tx1">
                      <a:lumMod val="85000"/>
                      <a:lumOff val="15000"/>
                    </a:schemeClr>
                  </a:solidFill>
                  <a:latin typeface="Tahoma" panose="020B0604030504040204" pitchFamily="34" charset="0"/>
                  <a:ea typeface="Tahoma" panose="020B0604030504040204" pitchFamily="34" charset="0"/>
                  <a:cs typeface="Tahoma" panose="020B0604030504040204" pitchFamily="34" charset="0"/>
                </a:rPr>
                <a:t> UNDERNUTRITION</a:t>
              </a:r>
              <a:endParaRPr kumimoji="0" lang="en-PH" sz="2800" b="1" i="0" u="none" strike="noStrike" kern="1200" cap="none" spc="-150" normalizeH="0" baseline="0" noProof="0" dirty="0">
                <a:ln>
                  <a:noFill/>
                </a:ln>
                <a:solidFill>
                  <a:schemeClr val="tx1">
                    <a:lumMod val="85000"/>
                    <a:lumOff val="15000"/>
                  </a:scheme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grpSp>
      <p:grpSp>
        <p:nvGrpSpPr>
          <p:cNvPr id="10" name="Group 9"/>
          <p:cNvGrpSpPr/>
          <p:nvPr/>
        </p:nvGrpSpPr>
        <p:grpSpPr>
          <a:xfrm>
            <a:off x="4362860" y="533401"/>
            <a:ext cx="4704940" cy="5257799"/>
            <a:chOff x="5625663" y="1499026"/>
            <a:chExt cx="3522118" cy="3769647"/>
          </a:xfrm>
        </p:grpSpPr>
        <p:pic>
          <p:nvPicPr>
            <p:cNvPr id="5126" name="Picture 6" descr="D:\AL GORE PRESENTATION\SLIDE 10A\6.png"/>
            <p:cNvPicPr>
              <a:picLocks noChangeAspect="1" noChangeArrowheads="1"/>
            </p:cNvPicPr>
            <p:nvPr/>
          </p:nvPicPr>
          <p:blipFill rotWithShape="1">
            <a:blip r:embed="rId5" cstate="print"/>
            <a:srcRect l="5971" t="4480" r="14114" b="1229"/>
            <a:stretch/>
          </p:blipFill>
          <p:spPr bwMode="auto">
            <a:xfrm>
              <a:off x="5625663" y="1499026"/>
              <a:ext cx="3518337" cy="3769647"/>
            </a:xfrm>
            <a:prstGeom prst="rect">
              <a:avLst/>
            </a:prstGeom>
            <a:noFill/>
          </p:spPr>
        </p:pic>
        <p:sp>
          <p:nvSpPr>
            <p:cNvPr id="29" name="Content Placeholder 2"/>
            <p:cNvSpPr txBox="1">
              <a:spLocks/>
            </p:cNvSpPr>
            <p:nvPr/>
          </p:nvSpPr>
          <p:spPr>
            <a:xfrm>
              <a:off x="5706969" y="3025837"/>
              <a:ext cx="3440812" cy="533400"/>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4400" b="1" u="none" strike="noStrike" kern="1200" cap="none" spc="0" normalizeH="0" baseline="0" noProof="0" dirty="0">
                  <a:ln>
                    <a:noFill/>
                  </a:ln>
                  <a:effectLst>
                    <a:outerShdw blurRad="38100" dist="38100" dir="2700000" algn="tl">
                      <a:srgbClr val="000000">
                        <a:alpha val="43137"/>
                      </a:srgbClr>
                    </a:outerShdw>
                  </a:effectLst>
                  <a:uLnTx/>
                  <a:uFillTx/>
                  <a:latin typeface="Tahoma" panose="020B0604030504040204" pitchFamily="34" charset="0"/>
                  <a:ea typeface="Tahoma" panose="020B0604030504040204" pitchFamily="34" charset="0"/>
                  <a:cs typeface="Tahoma" panose="020B0604030504040204" pitchFamily="34" charset="0"/>
                </a:rPr>
                <a:t>$ 4.5B / year</a:t>
              </a:r>
            </a:p>
          </p:txBody>
        </p:sp>
        <p:sp>
          <p:nvSpPr>
            <p:cNvPr id="30" name="Content Placeholder 3"/>
            <p:cNvSpPr txBox="1">
              <a:spLocks/>
            </p:cNvSpPr>
            <p:nvPr/>
          </p:nvSpPr>
          <p:spPr>
            <a:xfrm>
              <a:off x="5966826" y="3655574"/>
              <a:ext cx="2836010" cy="685800"/>
            </a:xfrm>
            <a:prstGeom prst="rect">
              <a:avLst/>
            </a:prstGeom>
          </p:spPr>
          <p:txBody>
            <a:bodyPr vert="horz" lIns="91440" tIns="45720" rIns="91440" bIns="45720" rtlCol="0">
              <a:noAutofit/>
            </a:bodyPr>
            <a:lstStyle/>
            <a:p>
              <a:pPr marR="0" lvl="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2800" b="1" i="0" strike="noStrike" kern="1200" cap="none" spc="0" normalizeH="0" baseline="0" noProof="0" dirty="0">
                  <a:ln>
                    <a:noFill/>
                  </a:ln>
                  <a:uLnTx/>
                  <a:uFillTx/>
                  <a:latin typeface="Tahoma" panose="020B0604030504040204" pitchFamily="34" charset="0"/>
                  <a:ea typeface="Tahoma" panose="020B0604030504040204" pitchFamily="34" charset="0"/>
                  <a:cs typeface="Tahoma" panose="020B0604030504040204" pitchFamily="34" charset="0"/>
                </a:rPr>
                <a:t>FUTURE ECONOMIC</a:t>
              </a:r>
              <a:r>
                <a:rPr kumimoji="0" lang="en-PH" sz="2800" b="1" i="0" strike="noStrike" kern="1200" cap="none" spc="0" normalizeH="0" noProof="0" dirty="0">
                  <a:ln>
                    <a:noFill/>
                  </a:ln>
                  <a:uLnTx/>
                  <a:uFillTx/>
                  <a:latin typeface="Tahoma" panose="020B0604030504040204" pitchFamily="34" charset="0"/>
                  <a:ea typeface="Tahoma" panose="020B0604030504040204" pitchFamily="34" charset="0"/>
                  <a:cs typeface="Tahoma" panose="020B0604030504040204" pitchFamily="34" charset="0"/>
                </a:rPr>
                <a:t>  LOSSES</a:t>
              </a:r>
              <a:endParaRPr kumimoji="0" lang="en-PH" sz="2800" b="1" i="0" strike="noStrike" kern="1200" cap="none" spc="0" normalizeH="0" baseline="0" noProof="0" dirty="0">
                <a:ln>
                  <a:noFill/>
                </a:ln>
                <a:uLnTx/>
                <a:uFillTx/>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val="2412048404"/>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6E4BD0-F4C0-4C5A-8DE3-C8FCE13F15B1}"/>
              </a:ext>
            </a:extLst>
          </p:cNvPr>
          <p:cNvSpPr>
            <a:spLocks noGrp="1"/>
          </p:cNvSpPr>
          <p:nvPr>
            <p:ph type="title"/>
          </p:nvPr>
        </p:nvSpPr>
        <p:spPr>
          <a:xfrm>
            <a:off x="0" y="457200"/>
            <a:ext cx="9144000" cy="868363"/>
          </a:xfrm>
        </p:spPr>
        <p:txBody>
          <a:bodyPr>
            <a:noAutofit/>
          </a:bodyPr>
          <a:lstStyle/>
          <a:p>
            <a:pPr algn="ctr"/>
            <a:r>
              <a:rPr lang="en-US" b="1" spc="-150" dirty="0">
                <a:solidFill>
                  <a:srgbClr val="0A8C48"/>
                </a:solidFill>
                <a:latin typeface="Tahoma" panose="020B0604030504040204" pitchFamily="34" charset="0"/>
                <a:ea typeface="Tahoma" panose="020B0604030504040204" pitchFamily="34" charset="0"/>
                <a:cs typeface="Tahoma" panose="020B0604030504040204" pitchFamily="34" charset="0"/>
              </a:rPr>
              <a:t>Compelling Reasons in Investing in Nutrition</a:t>
            </a:r>
          </a:p>
        </p:txBody>
      </p:sp>
      <p:sp>
        <p:nvSpPr>
          <p:cNvPr id="3" name="Content Placeholder 2">
            <a:extLst>
              <a:ext uri="{FF2B5EF4-FFF2-40B4-BE49-F238E27FC236}">
                <a16:creationId xmlns:a16="http://schemas.microsoft.com/office/drawing/2014/main" id="{537D24B7-E5EA-455B-99B2-EC98604AA502}"/>
              </a:ext>
            </a:extLst>
          </p:cNvPr>
          <p:cNvSpPr>
            <a:spLocks noGrp="1"/>
          </p:cNvSpPr>
          <p:nvPr>
            <p:ph idx="1"/>
          </p:nvPr>
        </p:nvSpPr>
        <p:spPr>
          <a:xfrm>
            <a:off x="457200" y="1396835"/>
            <a:ext cx="8448677" cy="5328042"/>
          </a:xfrm>
        </p:spPr>
        <p:txBody>
          <a:bodyPr>
            <a:normAutofit fontScale="85000" lnSpcReduction="10000"/>
          </a:bodyPr>
          <a:lstStyle/>
          <a:p>
            <a:pPr marL="457200" indent="-457200">
              <a:buFont typeface="Arial" panose="020B0604020202020204" pitchFamily="34" charset="0"/>
              <a:buAutoNum type="arabicPeriod"/>
            </a:pPr>
            <a:r>
              <a:rPr lang="en-US" sz="3900" dirty="0"/>
              <a:t>Alarming nutrition problem</a:t>
            </a:r>
          </a:p>
          <a:p>
            <a:pPr marL="457200" indent="-457200">
              <a:buAutoNum type="arabicPeriod"/>
            </a:pPr>
            <a:r>
              <a:rPr lang="en-US" sz="3900" dirty="0"/>
              <a:t>Embarrassment for a middle income country</a:t>
            </a:r>
          </a:p>
          <a:p>
            <a:pPr marL="457200" indent="-457200">
              <a:buAutoNum type="arabicPeriod"/>
            </a:pPr>
            <a:r>
              <a:rPr lang="en-US" sz="3900" dirty="0"/>
              <a:t>Cost of malnutrition to the economy</a:t>
            </a:r>
          </a:p>
          <a:p>
            <a:pPr marL="457200" indent="-457200">
              <a:buAutoNum type="arabicPeriod"/>
            </a:pPr>
            <a:r>
              <a:rPr lang="en-US" sz="3900" b="1" dirty="0">
                <a:solidFill>
                  <a:srgbClr val="0A8C48"/>
                </a:solidFill>
              </a:rPr>
              <a:t>Negative impact of malnutrition on development</a:t>
            </a:r>
          </a:p>
          <a:p>
            <a:pPr marL="457200" indent="-457200">
              <a:buFont typeface="Arial" panose="020B0604020202020204" pitchFamily="34" charset="0"/>
              <a:buAutoNum type="arabicPeriod"/>
            </a:pPr>
            <a:r>
              <a:rPr lang="en-US" sz="3900" dirty="0"/>
              <a:t>Returns to investment in nutrition very high</a:t>
            </a:r>
          </a:p>
          <a:p>
            <a:pPr marL="457200" indent="-457200">
              <a:buAutoNum type="arabicPeriod"/>
            </a:pPr>
            <a:r>
              <a:rPr lang="en-US" sz="3900" dirty="0"/>
              <a:t>Intervention to address malnutrition exists</a:t>
            </a:r>
          </a:p>
          <a:p>
            <a:pPr marL="457200" indent="-457200">
              <a:buAutoNum type="arabicPeriod"/>
            </a:pPr>
            <a:r>
              <a:rPr lang="en-US" sz="3900" dirty="0"/>
              <a:t>Nutrition is a child right and an integral part of the UN SDGs and PDP. </a:t>
            </a:r>
            <a:r>
              <a:rPr lang="en-PH" sz="3900" dirty="0"/>
              <a:t>Supportive policies for LGUs to invest in nutrition exist</a:t>
            </a:r>
            <a:endParaRPr lang="en-US" sz="3900" dirty="0"/>
          </a:p>
          <a:p>
            <a:pPr marL="457200" indent="-457200">
              <a:buAutoNum type="arabicPeriod"/>
            </a:pPr>
            <a:endParaRPr lang="en-PH" sz="3900" dirty="0">
              <a:solidFill>
                <a:srgbClr val="0A8C48"/>
              </a:solidFill>
            </a:endParaRPr>
          </a:p>
        </p:txBody>
      </p:sp>
      <p:sp>
        <p:nvSpPr>
          <p:cNvPr id="5" name="Rectangle 4">
            <a:extLst>
              <a:ext uri="{FF2B5EF4-FFF2-40B4-BE49-F238E27FC236}">
                <a16:creationId xmlns:a16="http://schemas.microsoft.com/office/drawing/2014/main" id="{AE30ABFB-55E9-43FE-9D65-090B44A6D35B}"/>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411F2E2-2C75-4BAA-B414-5322BB80BAB8}"/>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90509047"/>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PH" dirty="0"/>
          </a:p>
        </p:txBody>
      </p:sp>
      <p:sp>
        <p:nvSpPr>
          <p:cNvPr id="3" name="Content Placeholder 2"/>
          <p:cNvSpPr>
            <a:spLocks noGrp="1"/>
          </p:cNvSpPr>
          <p:nvPr>
            <p:ph idx="1"/>
          </p:nvPr>
        </p:nvSpPr>
        <p:spPr/>
        <p:txBody>
          <a:bodyPr/>
          <a:lstStyle/>
          <a:p>
            <a:endParaRPr lang="en-PH"/>
          </a:p>
        </p:txBody>
      </p:sp>
      <p:pic>
        <p:nvPicPr>
          <p:cNvPr id="6" name="Picture 2" descr="D:\AL GORE PRESENTATION\SLIDE 10A\BG.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pic>
        <p:nvPicPr>
          <p:cNvPr id="7" name="Picture 2" descr="D:\AL GORE PRESENTATION\SLIDE 13\2.png"/>
          <p:cNvPicPr>
            <a:picLocks noChangeAspect="1" noChangeArrowheads="1"/>
          </p:cNvPicPr>
          <p:nvPr/>
        </p:nvPicPr>
        <p:blipFill>
          <a:blip r:embed="rId4" cstate="print"/>
          <a:srcRect/>
          <a:stretch>
            <a:fillRect/>
          </a:stretch>
        </p:blipFill>
        <p:spPr bwMode="auto">
          <a:xfrm>
            <a:off x="146649" y="152400"/>
            <a:ext cx="8844951" cy="6633713"/>
          </a:xfrm>
          <a:prstGeom prst="rect">
            <a:avLst/>
          </a:prstGeom>
          <a:noFill/>
        </p:spPr>
      </p:pic>
      <p:sp>
        <p:nvSpPr>
          <p:cNvPr id="8" name="Title 1"/>
          <p:cNvSpPr txBox="1">
            <a:spLocks/>
          </p:cNvSpPr>
          <p:nvPr/>
        </p:nvSpPr>
        <p:spPr>
          <a:xfrm>
            <a:off x="0" y="0"/>
            <a:ext cx="91440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PH" sz="3200" b="1" i="0" u="none" strike="noStrike" kern="1200" cap="none" spc="-15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rPr>
              <a:t>Prevalence of stunting among children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PH" sz="3200" b="1" i="0" u="none" strike="noStrike" kern="1200" cap="none" spc="-15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rPr>
              <a:t>0 to 3 years old,</a:t>
            </a:r>
            <a:r>
              <a:rPr kumimoji="0" lang="en-PH" sz="3200" b="1" i="0" u="none" strike="noStrike" kern="1200" cap="none" spc="-150" normalizeH="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rPr>
              <a:t> 2008-2015</a:t>
            </a:r>
            <a:endParaRPr kumimoji="0" lang="en-PH" sz="3200" b="1" i="0" u="none" strike="noStrike" kern="1200" cap="none" spc="-15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196723912"/>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454269" y="450848"/>
            <a:ext cx="8229600" cy="1311276"/>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PH" sz="3200" b="1" i="0" u="none" strike="noStrike" kern="1200" cap="none" spc="-150" normalizeH="0" baseline="0" noProof="0" dirty="0">
                <a:ln>
                  <a:noFill/>
                </a:ln>
                <a:solidFill>
                  <a:srgbClr val="0A8C48"/>
                </a:solidFill>
                <a:effectLst/>
                <a:uLnTx/>
                <a:uFillTx/>
                <a:latin typeface="Tahoma" panose="020B0604030504040204" pitchFamily="34" charset="0"/>
                <a:ea typeface="Tahoma" panose="020B0604030504040204" pitchFamily="34" charset="0"/>
                <a:cs typeface="Tahoma" panose="020B0604030504040204" pitchFamily="34" charset="0"/>
              </a:rPr>
              <a:t>THE FIRST</a:t>
            </a:r>
            <a:r>
              <a:rPr kumimoji="0" lang="en-PH" sz="3200" b="1" i="0" u="none" strike="noStrike" kern="1200" cap="none" spc="-150" normalizeH="0" noProof="0" dirty="0">
                <a:ln>
                  <a:noFill/>
                </a:ln>
                <a:solidFill>
                  <a:srgbClr val="0A8C48"/>
                </a:solidFill>
                <a:effectLst/>
                <a:uLnTx/>
                <a:uFillTx/>
                <a:latin typeface="Tahoma" panose="020B0604030504040204" pitchFamily="34" charset="0"/>
                <a:ea typeface="Tahoma" panose="020B0604030504040204" pitchFamily="34" charset="0"/>
                <a:cs typeface="Tahoma" panose="020B0604030504040204" pitchFamily="34" charset="0"/>
              </a:rPr>
              <a:t> 1000 DAYS IS CRITICAL TO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PH" sz="4400" b="1" i="0" u="none" strike="noStrike" kern="1200" cap="none" spc="-150" normalizeH="0" noProof="0" dirty="0">
                <a:ln>
                  <a:noFill/>
                </a:ln>
                <a:solidFill>
                  <a:srgbClr val="0A8C48"/>
                </a:solidFill>
                <a:effectLst/>
                <a:uLnTx/>
                <a:uFillTx/>
                <a:latin typeface="Tahoma" panose="020B0604030504040204" pitchFamily="34" charset="0"/>
                <a:ea typeface="Tahoma" panose="020B0604030504040204" pitchFamily="34" charset="0"/>
                <a:cs typeface="Tahoma" panose="020B0604030504040204" pitchFamily="34" charset="0"/>
              </a:rPr>
              <a:t>COGNITIVE DEVELOPMENT</a:t>
            </a:r>
            <a:endParaRPr kumimoji="0" lang="en-PH" sz="4400" b="1" i="0" u="none" strike="noStrike" kern="1200" cap="none" spc="-150" normalizeH="0" baseline="0" noProof="0" dirty="0">
              <a:ln>
                <a:noFill/>
              </a:ln>
              <a:solidFill>
                <a:srgbClr val="0A8C48"/>
              </a:solidFill>
              <a:effectLst/>
              <a:uLnTx/>
              <a:uFillTx/>
              <a:latin typeface="Tahoma" panose="020B0604030504040204" pitchFamily="34" charset="0"/>
              <a:ea typeface="Tahoma" panose="020B0604030504040204" pitchFamily="34" charset="0"/>
              <a:cs typeface="Tahoma" panose="020B0604030504040204" pitchFamily="34" charset="0"/>
            </a:endParaRPr>
          </a:p>
        </p:txBody>
      </p:sp>
      <p:grpSp>
        <p:nvGrpSpPr>
          <p:cNvPr id="4" name="Group 3"/>
          <p:cNvGrpSpPr/>
          <p:nvPr/>
        </p:nvGrpSpPr>
        <p:grpSpPr>
          <a:xfrm>
            <a:off x="381000" y="2590800"/>
            <a:ext cx="3816350" cy="2459038"/>
            <a:chOff x="609600" y="2798762"/>
            <a:chExt cx="3816350" cy="2459038"/>
          </a:xfrm>
        </p:grpSpPr>
        <p:pic>
          <p:nvPicPr>
            <p:cNvPr id="3075" name="Picture 3" descr="D:\AL GORE PRESENTATION\SLIDE 6\2.png"/>
            <p:cNvPicPr>
              <a:picLocks noChangeAspect="1" noChangeArrowheads="1"/>
            </p:cNvPicPr>
            <p:nvPr/>
          </p:nvPicPr>
          <p:blipFill rotWithShape="1">
            <a:blip r:embed="rId3" cstate="print"/>
            <a:srcRect l="17639" b="39421"/>
            <a:stretch/>
          </p:blipFill>
          <p:spPr bwMode="auto">
            <a:xfrm>
              <a:off x="609600" y="2798762"/>
              <a:ext cx="2846388" cy="2459038"/>
            </a:xfrm>
            <a:prstGeom prst="rect">
              <a:avLst/>
            </a:prstGeom>
            <a:noFill/>
          </p:spPr>
        </p:pic>
        <p:pic>
          <p:nvPicPr>
            <p:cNvPr id="3076" name="Picture 4" descr="D:\AL GORE PRESENTATION\SLIDE 6\3.png"/>
            <p:cNvPicPr>
              <a:picLocks noChangeAspect="1" noChangeArrowheads="1"/>
            </p:cNvPicPr>
            <p:nvPr/>
          </p:nvPicPr>
          <p:blipFill rotWithShape="1">
            <a:blip r:embed="rId4" cstate="print"/>
            <a:srcRect l="55093" b="70660"/>
            <a:stretch/>
          </p:blipFill>
          <p:spPr bwMode="auto">
            <a:xfrm>
              <a:off x="2438400" y="3730624"/>
              <a:ext cx="1987550" cy="917576"/>
            </a:xfrm>
            <a:prstGeom prst="rect">
              <a:avLst/>
            </a:prstGeom>
            <a:noFill/>
          </p:spPr>
        </p:pic>
      </p:grpSp>
      <p:pic>
        <p:nvPicPr>
          <p:cNvPr id="3077" name="Picture 5" descr="D:\AL GORE PRESENTATION\SLIDE 6\4.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32012"/>
          <a:stretch/>
        </p:blipFill>
        <p:spPr bwMode="auto">
          <a:xfrm>
            <a:off x="3930858" y="2191036"/>
            <a:ext cx="2627312" cy="3295364"/>
          </a:xfrm>
          <a:prstGeom prst="rect">
            <a:avLst/>
          </a:prstGeom>
          <a:noFill/>
        </p:spPr>
      </p:pic>
      <p:pic>
        <p:nvPicPr>
          <p:cNvPr id="3079" name="Picture 7" descr="D:\AL GORE PRESENTATION\SLIDE 6\5.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10146" b="32469"/>
          <a:stretch/>
        </p:blipFill>
        <p:spPr bwMode="auto">
          <a:xfrm>
            <a:off x="6541741" y="2259276"/>
            <a:ext cx="2373659" cy="3227124"/>
          </a:xfrm>
          <a:prstGeom prst="rect">
            <a:avLst/>
          </a:prstGeom>
          <a:noFill/>
        </p:spPr>
      </p:pic>
      <p:pic>
        <p:nvPicPr>
          <p:cNvPr id="3078" name="Picture 6" descr="D:\AL GORE PRESENTATION\SLIDE 6\7.png"/>
          <p:cNvPicPr>
            <a:picLocks noChangeAspect="1" noChangeArrowheads="1"/>
          </p:cNvPicPr>
          <p:nvPr/>
        </p:nvPicPr>
        <p:blipFill>
          <a:blip r:embed="rId7" cstate="print"/>
          <a:srcRect/>
          <a:stretch>
            <a:fillRect/>
          </a:stretch>
        </p:blipFill>
        <p:spPr bwMode="auto">
          <a:xfrm>
            <a:off x="5621575" y="3298736"/>
            <a:ext cx="1530055" cy="1779676"/>
          </a:xfrm>
          <a:prstGeom prst="rect">
            <a:avLst/>
          </a:prstGeom>
          <a:noFill/>
        </p:spPr>
      </p:pic>
      <p:sp>
        <p:nvSpPr>
          <p:cNvPr id="11" name="Title 1"/>
          <p:cNvSpPr txBox="1">
            <a:spLocks/>
          </p:cNvSpPr>
          <p:nvPr/>
        </p:nvSpPr>
        <p:spPr>
          <a:xfrm>
            <a:off x="3048000" y="5410200"/>
            <a:ext cx="5715000" cy="457200"/>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PH" sz="900" b="0" i="1" u="none" strike="noStrike" kern="1200" cap="none" spc="0" normalizeH="0" baseline="0" noProof="0" dirty="0">
                <a:ln>
                  <a:noFill/>
                </a:ln>
                <a:solidFill>
                  <a:schemeClr val="tx1"/>
                </a:solidFill>
                <a:effectLst/>
                <a:uLnTx/>
                <a:uFillTx/>
                <a:latin typeface="+mj-lt"/>
                <a:ea typeface="+mj-ea"/>
                <a:cs typeface="+mj-cs"/>
              </a:rPr>
              <a:t>Source: http//www.globalhealthhub.org/2016/09/19mri-evidence-favor-cash-tranfers/</a:t>
            </a:r>
          </a:p>
        </p:txBody>
      </p:sp>
      <p:sp>
        <p:nvSpPr>
          <p:cNvPr id="13" name="Rectangle 12">
            <a:extLst>
              <a:ext uri="{FF2B5EF4-FFF2-40B4-BE49-F238E27FC236}">
                <a16:creationId xmlns:a16="http://schemas.microsoft.com/office/drawing/2014/main" id="{9E17D125-3688-45BB-9278-18757B4A746A}"/>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0E4B710D-D222-4467-A01B-12045F620EC3}"/>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5981479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077"/>
                                        </p:tgtEl>
                                        <p:attrNameLst>
                                          <p:attrName>style.visibility</p:attrName>
                                        </p:attrNameLst>
                                      </p:cBhvr>
                                      <p:to>
                                        <p:strVal val="visible"/>
                                      </p:to>
                                    </p:set>
                                    <p:animEffect transition="in" filter="fade">
                                      <p:cBhvr>
                                        <p:cTn id="11" dur="1000"/>
                                        <p:tgtEl>
                                          <p:spTgt spid="307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078"/>
                                        </p:tgtEl>
                                        <p:attrNameLst>
                                          <p:attrName>style.visibility</p:attrName>
                                        </p:attrNameLst>
                                      </p:cBhvr>
                                      <p:to>
                                        <p:strVal val="visible"/>
                                      </p:to>
                                    </p:set>
                                    <p:animEffect transition="in" filter="fade">
                                      <p:cBhvr>
                                        <p:cTn id="16" dur="1000"/>
                                        <p:tgtEl>
                                          <p:spTgt spid="307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079"/>
                                        </p:tgtEl>
                                        <p:attrNameLst>
                                          <p:attrName>style.visibility</p:attrName>
                                        </p:attrNameLst>
                                      </p:cBhvr>
                                      <p:to>
                                        <p:strVal val="visible"/>
                                      </p:to>
                                    </p:set>
                                    <p:animEffect transition="in" filter="fade">
                                      <p:cBhvr>
                                        <p:cTn id="21" dur="1000"/>
                                        <p:tgtEl>
                                          <p:spTgt spid="3079"/>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1">
                                            <p:txEl>
                                              <p:pRg st="0" end="0"/>
                                            </p:txEl>
                                          </p:spTgt>
                                        </p:tgtEl>
                                        <p:attrNameLst>
                                          <p:attrName>style.visibility</p:attrName>
                                        </p:attrNameLst>
                                      </p:cBhvr>
                                      <p:to>
                                        <p:strVal val="visible"/>
                                      </p:to>
                                    </p:set>
                                    <p:animEffect transition="in" filter="fade">
                                      <p:cBhvr>
                                        <p:cTn id="26" dur="20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D:\AL GORE PRESENTATION\SLIDE 7A\2.png"/>
          <p:cNvPicPr>
            <a:picLocks noChangeAspect="1" noChangeArrowheads="1"/>
          </p:cNvPicPr>
          <p:nvPr/>
        </p:nvPicPr>
        <p:blipFill>
          <a:blip r:embed="rId3" cstate="print"/>
          <a:srcRect/>
          <a:stretch>
            <a:fillRect/>
          </a:stretch>
        </p:blipFill>
        <p:spPr bwMode="auto">
          <a:xfrm>
            <a:off x="3304410" y="2532355"/>
            <a:ext cx="2620962" cy="2505075"/>
          </a:xfrm>
          <a:prstGeom prst="rect">
            <a:avLst/>
          </a:prstGeom>
          <a:noFill/>
        </p:spPr>
      </p:pic>
      <p:sp>
        <p:nvSpPr>
          <p:cNvPr id="14" name="Rectangle 13">
            <a:extLst>
              <a:ext uri="{FF2B5EF4-FFF2-40B4-BE49-F238E27FC236}">
                <a16:creationId xmlns:a16="http://schemas.microsoft.com/office/drawing/2014/main" id="{A51662F5-FF05-4D66-BA0E-BC28E7D5BDB4}"/>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9CCB29A3-3C30-4561-844D-858193F7B540}"/>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6" name="Picture 4" descr="D:\AL GORE PRESENTATION\SLIDE 7\5.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1752600" y="3210385"/>
            <a:ext cx="3031789" cy="3271629"/>
          </a:xfrm>
          <a:prstGeom prst="rect">
            <a:avLst/>
          </a:prstGeom>
          <a:noFill/>
        </p:spPr>
      </p:pic>
      <p:pic>
        <p:nvPicPr>
          <p:cNvPr id="3074" name="Picture 2" descr="D:\AL GORE PRESENTATION\SLIDE 7\3.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4647190" y="1997242"/>
            <a:ext cx="3404610" cy="2272047"/>
          </a:xfrm>
          <a:prstGeom prst="rect">
            <a:avLst/>
          </a:prstGeom>
          <a:noFill/>
        </p:spPr>
      </p:pic>
      <p:pic>
        <p:nvPicPr>
          <p:cNvPr id="3075" name="Picture 3" descr="D:\AL GORE PRESENTATION\SLIDE 7\4.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1824182" y="1143000"/>
            <a:ext cx="4523077" cy="2819296"/>
          </a:xfrm>
          <a:prstGeom prst="rect">
            <a:avLst/>
          </a:prstGeom>
          <a:noFill/>
        </p:spPr>
      </p:pic>
      <p:sp>
        <p:nvSpPr>
          <p:cNvPr id="13" name="Title 1"/>
          <p:cNvSpPr txBox="1">
            <a:spLocks/>
          </p:cNvSpPr>
          <p:nvPr/>
        </p:nvSpPr>
        <p:spPr>
          <a:xfrm>
            <a:off x="2182091" y="1641308"/>
            <a:ext cx="3364346" cy="925429"/>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PH" sz="2000" b="1" u="none" strike="noStrike" kern="1200" cap="none" spc="0" normalizeH="0" baseline="0" noProof="0" dirty="0">
                <a:ln>
                  <a:noFill/>
                </a:ln>
                <a:solidFill>
                  <a:schemeClr val="bg1"/>
                </a:solidFill>
                <a:effectLst/>
                <a:uLnTx/>
                <a:uFillTx/>
                <a:latin typeface="Open Sans" pitchFamily="34" charset="0"/>
                <a:ea typeface="Open Sans" pitchFamily="34" charset="0"/>
                <a:cs typeface="Open Sans" pitchFamily="34" charset="0"/>
              </a:rPr>
              <a:t>PERCEPTION &amp;</a:t>
            </a:r>
            <a:br>
              <a:rPr kumimoji="0" lang="en-PH" sz="2000" b="1" u="none" strike="noStrike" kern="1200" cap="none" spc="0" normalizeH="0" baseline="0" noProof="0" dirty="0">
                <a:ln>
                  <a:noFill/>
                </a:ln>
                <a:solidFill>
                  <a:schemeClr val="bg1"/>
                </a:solidFill>
                <a:effectLst/>
                <a:uLnTx/>
                <a:uFillTx/>
                <a:latin typeface="Open Sans" pitchFamily="34" charset="0"/>
                <a:ea typeface="Open Sans" pitchFamily="34" charset="0"/>
                <a:cs typeface="Open Sans" pitchFamily="34" charset="0"/>
              </a:rPr>
            </a:br>
            <a:r>
              <a:rPr kumimoji="0" lang="en-PH" sz="2000" b="1" u="none" strike="noStrike" kern="1200" cap="none" spc="0" normalizeH="0" baseline="0" noProof="0" dirty="0">
                <a:ln>
                  <a:noFill/>
                </a:ln>
                <a:solidFill>
                  <a:schemeClr val="bg1"/>
                </a:solidFill>
                <a:effectLst/>
                <a:uLnTx/>
                <a:uFillTx/>
                <a:latin typeface="Open Sans" pitchFamily="34" charset="0"/>
                <a:ea typeface="Open Sans" pitchFamily="34" charset="0"/>
                <a:cs typeface="Open Sans" pitchFamily="34" charset="0"/>
              </a:rPr>
              <a:t>COMPREHENSION</a:t>
            </a:r>
          </a:p>
        </p:txBody>
      </p:sp>
      <p:sp>
        <p:nvSpPr>
          <p:cNvPr id="15" name="Title 1"/>
          <p:cNvSpPr txBox="1">
            <a:spLocks/>
          </p:cNvSpPr>
          <p:nvPr/>
        </p:nvSpPr>
        <p:spPr>
          <a:xfrm>
            <a:off x="1752600" y="4844716"/>
            <a:ext cx="3364346" cy="925429"/>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PH" sz="2000" b="1" u="none" strike="noStrike" kern="1200" cap="none" spc="0" normalizeH="0" baseline="0" noProof="0" dirty="0">
                <a:ln>
                  <a:noFill/>
                </a:ln>
                <a:solidFill>
                  <a:schemeClr val="bg1"/>
                </a:solidFill>
                <a:effectLst/>
                <a:uLnTx/>
                <a:uFillTx/>
                <a:latin typeface="Open Sans" pitchFamily="34" charset="0"/>
                <a:ea typeface="Open Sans" pitchFamily="34" charset="0"/>
                <a:cs typeface="Open Sans" pitchFamily="34" charset="0"/>
              </a:rPr>
              <a:t>MEMORY</a:t>
            </a:r>
          </a:p>
        </p:txBody>
      </p:sp>
      <p:pic>
        <p:nvPicPr>
          <p:cNvPr id="3077" name="Picture 5" descr="D:\AL GORE PRESENTATION\SLIDE 7\6.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4166995" y="4218865"/>
            <a:ext cx="3168987" cy="2334335"/>
          </a:xfrm>
          <a:prstGeom prst="rect">
            <a:avLst/>
          </a:prstGeom>
          <a:noFill/>
        </p:spPr>
      </p:pic>
      <p:sp>
        <p:nvSpPr>
          <p:cNvPr id="17" name="Title 1"/>
          <p:cNvSpPr txBox="1">
            <a:spLocks/>
          </p:cNvSpPr>
          <p:nvPr/>
        </p:nvSpPr>
        <p:spPr>
          <a:xfrm>
            <a:off x="4329546" y="5271837"/>
            <a:ext cx="2219036" cy="996616"/>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PH" sz="2000" b="1" dirty="0">
                <a:solidFill>
                  <a:schemeClr val="bg1"/>
                </a:solidFill>
                <a:latin typeface="Open Sans" pitchFamily="34" charset="0"/>
                <a:ea typeface="Open Sans" pitchFamily="34" charset="0"/>
                <a:cs typeface="Open Sans" pitchFamily="34" charset="0"/>
              </a:rPr>
              <a:t>LANGUAGE</a:t>
            </a:r>
            <a:endParaRPr kumimoji="0" lang="en-PH" sz="2000" b="1" u="none" strike="noStrike" kern="1200" cap="none" spc="0" normalizeH="0" baseline="0" noProof="0" dirty="0">
              <a:ln>
                <a:noFill/>
              </a:ln>
              <a:solidFill>
                <a:schemeClr val="bg1"/>
              </a:solidFill>
              <a:effectLst/>
              <a:uLnTx/>
              <a:uFillTx/>
              <a:latin typeface="Open Sans" pitchFamily="34" charset="0"/>
              <a:ea typeface="Open Sans" pitchFamily="34" charset="0"/>
              <a:cs typeface="Open Sans" pitchFamily="34" charset="0"/>
            </a:endParaRPr>
          </a:p>
        </p:txBody>
      </p:sp>
      <p:sp>
        <p:nvSpPr>
          <p:cNvPr id="11" name="Title 1"/>
          <p:cNvSpPr txBox="1">
            <a:spLocks/>
          </p:cNvSpPr>
          <p:nvPr/>
        </p:nvSpPr>
        <p:spPr>
          <a:xfrm>
            <a:off x="5703454" y="3207418"/>
            <a:ext cx="3364346" cy="925429"/>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PH" sz="3600" b="1" i="1" u="none" strike="noStrike" kern="1200" cap="none" spc="0" normalizeH="0" baseline="0" noProof="0" dirty="0">
                <a:ln>
                  <a:noFill/>
                </a:ln>
                <a:solidFill>
                  <a:srgbClr val="663300"/>
                </a:solidFill>
                <a:effectLst/>
                <a:uLnTx/>
                <a:uFillTx/>
                <a:latin typeface="Open Sans" pitchFamily="34" charset="0"/>
                <a:ea typeface="Open Sans" pitchFamily="34" charset="0"/>
                <a:cs typeface="Open Sans" pitchFamily="34" charset="0"/>
              </a:rPr>
              <a:t>Temporal Lobe</a:t>
            </a:r>
          </a:p>
        </p:txBody>
      </p:sp>
      <p:sp>
        <p:nvSpPr>
          <p:cNvPr id="19" name="Title 1">
            <a:extLst>
              <a:ext uri="{FF2B5EF4-FFF2-40B4-BE49-F238E27FC236}">
                <a16:creationId xmlns:a16="http://schemas.microsoft.com/office/drawing/2014/main" id="{C9DDD9EF-2378-45B7-80D0-BF661F90449B}"/>
              </a:ext>
            </a:extLst>
          </p:cNvPr>
          <p:cNvSpPr txBox="1">
            <a:spLocks/>
          </p:cNvSpPr>
          <p:nvPr/>
        </p:nvSpPr>
        <p:spPr>
          <a:xfrm>
            <a:off x="454269" y="170563"/>
            <a:ext cx="8229600" cy="1048637"/>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PH" sz="3200" b="1" i="0" u="none" strike="noStrike" kern="1200" cap="none" spc="-150" normalizeH="0" baseline="0" noProof="0" dirty="0">
                <a:ln>
                  <a:noFill/>
                </a:ln>
                <a:solidFill>
                  <a:srgbClr val="0A8C48"/>
                </a:solidFill>
                <a:effectLst/>
                <a:uLnTx/>
                <a:uFillTx/>
                <a:latin typeface="Tahoma" panose="020B0604030504040204" pitchFamily="34" charset="0"/>
                <a:ea typeface="Tahoma" panose="020B0604030504040204" pitchFamily="34" charset="0"/>
                <a:cs typeface="Tahoma" panose="020B0604030504040204" pitchFamily="34" charset="0"/>
              </a:rPr>
              <a:t>THE FIRST</a:t>
            </a:r>
            <a:r>
              <a:rPr kumimoji="0" lang="en-PH" sz="3200" b="1" i="0" u="none" strike="noStrike" kern="1200" cap="none" spc="-150" normalizeH="0" noProof="0" dirty="0">
                <a:ln>
                  <a:noFill/>
                </a:ln>
                <a:solidFill>
                  <a:srgbClr val="0A8C48"/>
                </a:solidFill>
                <a:effectLst/>
                <a:uLnTx/>
                <a:uFillTx/>
                <a:latin typeface="Tahoma" panose="020B0604030504040204" pitchFamily="34" charset="0"/>
                <a:ea typeface="Tahoma" panose="020B0604030504040204" pitchFamily="34" charset="0"/>
                <a:cs typeface="Tahoma" panose="020B0604030504040204" pitchFamily="34" charset="0"/>
              </a:rPr>
              <a:t> 1000 DAYS IS CRITICAL TO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PH" sz="3200" b="1" i="0" u="none" strike="noStrike" kern="1200" cap="none" spc="-150" normalizeH="0" noProof="0" dirty="0">
                <a:ln>
                  <a:noFill/>
                </a:ln>
                <a:solidFill>
                  <a:srgbClr val="0A8C48"/>
                </a:solidFill>
                <a:effectLst/>
                <a:uLnTx/>
                <a:uFillTx/>
                <a:latin typeface="Tahoma" panose="020B0604030504040204" pitchFamily="34" charset="0"/>
                <a:ea typeface="Tahoma" panose="020B0604030504040204" pitchFamily="34" charset="0"/>
                <a:cs typeface="Tahoma" panose="020B0604030504040204" pitchFamily="34" charset="0"/>
              </a:rPr>
              <a:t>COGNITIVE DEVELOPMENT</a:t>
            </a:r>
            <a:endParaRPr kumimoji="0" lang="en-PH" sz="3200" b="1" i="0" u="none" strike="noStrike" kern="1200" cap="none" spc="-150" normalizeH="0" baseline="0" noProof="0" dirty="0">
              <a:ln>
                <a:noFill/>
              </a:ln>
              <a:solidFill>
                <a:srgbClr val="0A8C48"/>
              </a:solidFill>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18372651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26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0-#ppt_h/2"/>
                                          </p:val>
                                        </p:tav>
                                        <p:tav tm="100000">
                                          <p:val>
                                            <p:strVal val="#ppt_y"/>
                                          </p:val>
                                        </p:tav>
                                      </p:tavLst>
                                    </p:anim>
                                  </p:childTnLst>
                                </p:cTn>
                              </p:par>
                              <p:par>
                                <p:cTn id="14" presetID="2" presetClass="entr" presetSubtype="1" fill="hold" nodeType="withEffect">
                                  <p:stCondLst>
                                    <p:cond delay="0"/>
                                  </p:stCondLst>
                                  <p:childTnLst>
                                    <p:set>
                                      <p:cBhvr>
                                        <p:cTn id="15" dur="1" fill="hold">
                                          <p:stCondLst>
                                            <p:cond delay="0"/>
                                          </p:stCondLst>
                                        </p:cTn>
                                        <p:tgtEl>
                                          <p:spTgt spid="3075"/>
                                        </p:tgtEl>
                                        <p:attrNameLst>
                                          <p:attrName>style.visibility</p:attrName>
                                        </p:attrNameLst>
                                      </p:cBhvr>
                                      <p:to>
                                        <p:strVal val="visible"/>
                                      </p:to>
                                    </p:set>
                                    <p:anim calcmode="lin" valueType="num">
                                      <p:cBhvr additive="base">
                                        <p:cTn id="16" dur="500" fill="hold"/>
                                        <p:tgtEl>
                                          <p:spTgt spid="3075"/>
                                        </p:tgtEl>
                                        <p:attrNameLst>
                                          <p:attrName>ppt_x</p:attrName>
                                        </p:attrNameLst>
                                      </p:cBhvr>
                                      <p:tavLst>
                                        <p:tav tm="0">
                                          <p:val>
                                            <p:strVal val="#ppt_x"/>
                                          </p:val>
                                        </p:tav>
                                        <p:tav tm="100000">
                                          <p:val>
                                            <p:strVal val="#ppt_x"/>
                                          </p:val>
                                        </p:tav>
                                      </p:tavLst>
                                    </p:anim>
                                    <p:anim calcmode="lin" valueType="num">
                                      <p:cBhvr additive="base">
                                        <p:cTn id="17" dur="500" fill="hold"/>
                                        <p:tgtEl>
                                          <p:spTgt spid="3075"/>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12" fill="hold" grpId="0" nodeType="clickEffect">
                                  <p:stCondLst>
                                    <p:cond delay="30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400" fill="hold"/>
                                        <p:tgtEl>
                                          <p:spTgt spid="15"/>
                                        </p:tgtEl>
                                        <p:attrNameLst>
                                          <p:attrName>ppt_x</p:attrName>
                                        </p:attrNameLst>
                                      </p:cBhvr>
                                      <p:tavLst>
                                        <p:tav tm="0">
                                          <p:val>
                                            <p:strVal val="0-#ppt_w/2"/>
                                          </p:val>
                                        </p:tav>
                                        <p:tav tm="100000">
                                          <p:val>
                                            <p:strVal val="#ppt_x"/>
                                          </p:val>
                                        </p:tav>
                                      </p:tavLst>
                                    </p:anim>
                                    <p:anim calcmode="lin" valueType="num">
                                      <p:cBhvr additive="base">
                                        <p:cTn id="23" dur="400" fill="hold"/>
                                        <p:tgtEl>
                                          <p:spTgt spid="15"/>
                                        </p:tgtEl>
                                        <p:attrNameLst>
                                          <p:attrName>ppt_y</p:attrName>
                                        </p:attrNameLst>
                                      </p:cBhvr>
                                      <p:tavLst>
                                        <p:tav tm="0">
                                          <p:val>
                                            <p:strVal val="1+#ppt_h/2"/>
                                          </p:val>
                                        </p:tav>
                                        <p:tav tm="100000">
                                          <p:val>
                                            <p:strVal val="#ppt_y"/>
                                          </p:val>
                                        </p:tav>
                                      </p:tavLst>
                                    </p:anim>
                                  </p:childTnLst>
                                </p:cTn>
                              </p:par>
                              <p:par>
                                <p:cTn id="24" presetID="2" presetClass="entr" presetSubtype="12" fill="hold" nodeType="withEffect">
                                  <p:stCondLst>
                                    <p:cond delay="300"/>
                                  </p:stCondLst>
                                  <p:childTnLst>
                                    <p:set>
                                      <p:cBhvr>
                                        <p:cTn id="25" dur="1" fill="hold">
                                          <p:stCondLst>
                                            <p:cond delay="0"/>
                                          </p:stCondLst>
                                        </p:cTn>
                                        <p:tgtEl>
                                          <p:spTgt spid="3076"/>
                                        </p:tgtEl>
                                        <p:attrNameLst>
                                          <p:attrName>style.visibility</p:attrName>
                                        </p:attrNameLst>
                                      </p:cBhvr>
                                      <p:to>
                                        <p:strVal val="visible"/>
                                      </p:to>
                                    </p:set>
                                    <p:anim calcmode="lin" valueType="num">
                                      <p:cBhvr additive="base">
                                        <p:cTn id="26" dur="400" fill="hold"/>
                                        <p:tgtEl>
                                          <p:spTgt spid="3076"/>
                                        </p:tgtEl>
                                        <p:attrNameLst>
                                          <p:attrName>ppt_x</p:attrName>
                                        </p:attrNameLst>
                                      </p:cBhvr>
                                      <p:tavLst>
                                        <p:tav tm="0">
                                          <p:val>
                                            <p:strVal val="0-#ppt_w/2"/>
                                          </p:val>
                                        </p:tav>
                                        <p:tav tm="100000">
                                          <p:val>
                                            <p:strVal val="#ppt_x"/>
                                          </p:val>
                                        </p:tav>
                                      </p:tavLst>
                                    </p:anim>
                                    <p:anim calcmode="lin" valueType="num">
                                      <p:cBhvr additive="base">
                                        <p:cTn id="27" dur="400" fill="hold"/>
                                        <p:tgtEl>
                                          <p:spTgt spid="3076"/>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6" fill="hold" nodeType="clickEffect">
                                  <p:stCondLst>
                                    <p:cond delay="600"/>
                                  </p:stCondLst>
                                  <p:childTnLst>
                                    <p:set>
                                      <p:cBhvr>
                                        <p:cTn id="31" dur="1" fill="hold">
                                          <p:stCondLst>
                                            <p:cond delay="0"/>
                                          </p:stCondLst>
                                        </p:cTn>
                                        <p:tgtEl>
                                          <p:spTgt spid="3077"/>
                                        </p:tgtEl>
                                        <p:attrNameLst>
                                          <p:attrName>style.visibility</p:attrName>
                                        </p:attrNameLst>
                                      </p:cBhvr>
                                      <p:to>
                                        <p:strVal val="visible"/>
                                      </p:to>
                                    </p:set>
                                    <p:anim calcmode="lin" valueType="num">
                                      <p:cBhvr additive="base">
                                        <p:cTn id="32" dur="400" fill="hold"/>
                                        <p:tgtEl>
                                          <p:spTgt spid="3077"/>
                                        </p:tgtEl>
                                        <p:attrNameLst>
                                          <p:attrName>ppt_x</p:attrName>
                                        </p:attrNameLst>
                                      </p:cBhvr>
                                      <p:tavLst>
                                        <p:tav tm="0">
                                          <p:val>
                                            <p:strVal val="1+#ppt_w/2"/>
                                          </p:val>
                                        </p:tav>
                                        <p:tav tm="100000">
                                          <p:val>
                                            <p:strVal val="#ppt_x"/>
                                          </p:val>
                                        </p:tav>
                                      </p:tavLst>
                                    </p:anim>
                                    <p:anim calcmode="lin" valueType="num">
                                      <p:cBhvr additive="base">
                                        <p:cTn id="33" dur="400" fill="hold"/>
                                        <p:tgtEl>
                                          <p:spTgt spid="3077"/>
                                        </p:tgtEl>
                                        <p:attrNameLst>
                                          <p:attrName>ppt_y</p:attrName>
                                        </p:attrNameLst>
                                      </p:cBhvr>
                                      <p:tavLst>
                                        <p:tav tm="0">
                                          <p:val>
                                            <p:strVal val="1+#ppt_h/2"/>
                                          </p:val>
                                        </p:tav>
                                        <p:tav tm="100000">
                                          <p:val>
                                            <p:strVal val="#ppt_y"/>
                                          </p:val>
                                        </p:tav>
                                      </p:tavLst>
                                    </p:anim>
                                  </p:childTnLst>
                                </p:cTn>
                              </p:par>
                              <p:par>
                                <p:cTn id="34" presetID="2" presetClass="entr" presetSubtype="6" fill="hold" grpId="0" nodeType="withEffect">
                                  <p:stCondLst>
                                    <p:cond delay="60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400" fill="hold"/>
                                        <p:tgtEl>
                                          <p:spTgt spid="17"/>
                                        </p:tgtEl>
                                        <p:attrNameLst>
                                          <p:attrName>ppt_x</p:attrName>
                                        </p:attrNameLst>
                                      </p:cBhvr>
                                      <p:tavLst>
                                        <p:tav tm="0">
                                          <p:val>
                                            <p:strVal val="1+#ppt_w/2"/>
                                          </p:val>
                                        </p:tav>
                                        <p:tav tm="100000">
                                          <p:val>
                                            <p:strVal val="#ppt_x"/>
                                          </p:val>
                                        </p:tav>
                                      </p:tavLst>
                                    </p:anim>
                                    <p:anim calcmode="lin" valueType="num">
                                      <p:cBhvr additive="base">
                                        <p:cTn id="37" dur="4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nodeType="clickEffect">
                                  <p:stCondLst>
                                    <p:cond delay="0"/>
                                  </p:stCondLst>
                                  <p:childTnLst>
                                    <p:set>
                                      <p:cBhvr>
                                        <p:cTn id="41" dur="1" fill="hold">
                                          <p:stCondLst>
                                            <p:cond delay="0"/>
                                          </p:stCondLst>
                                        </p:cTn>
                                        <p:tgtEl>
                                          <p:spTgt spid="3074"/>
                                        </p:tgtEl>
                                        <p:attrNameLst>
                                          <p:attrName>style.visibility</p:attrName>
                                        </p:attrNameLst>
                                      </p:cBhvr>
                                      <p:to>
                                        <p:strVal val="visible"/>
                                      </p:to>
                                    </p:set>
                                    <p:anim calcmode="lin" valueType="num">
                                      <p:cBhvr additive="base">
                                        <p:cTn id="42" dur="500" fill="hold"/>
                                        <p:tgtEl>
                                          <p:spTgt spid="3074"/>
                                        </p:tgtEl>
                                        <p:attrNameLst>
                                          <p:attrName>ppt_x</p:attrName>
                                        </p:attrNameLst>
                                      </p:cBhvr>
                                      <p:tavLst>
                                        <p:tav tm="0">
                                          <p:val>
                                            <p:strVal val="1+#ppt_w/2"/>
                                          </p:val>
                                        </p:tav>
                                        <p:tav tm="100000">
                                          <p:val>
                                            <p:strVal val="#ppt_x"/>
                                          </p:val>
                                        </p:tav>
                                      </p:tavLst>
                                    </p:anim>
                                    <p:anim calcmode="lin" valueType="num">
                                      <p:cBhvr additive="base">
                                        <p:cTn id="43" dur="500" fill="hold"/>
                                        <p:tgtEl>
                                          <p:spTgt spid="3074"/>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fill="hold"/>
                                        <p:tgtEl>
                                          <p:spTgt spid="11"/>
                                        </p:tgtEl>
                                        <p:attrNameLst>
                                          <p:attrName>ppt_x</p:attrName>
                                        </p:attrNameLst>
                                      </p:cBhvr>
                                      <p:tavLst>
                                        <p:tav tm="0">
                                          <p:val>
                                            <p:strVal val="1+#ppt_w/2"/>
                                          </p:val>
                                        </p:tav>
                                        <p:tav tm="100000">
                                          <p:val>
                                            <p:strVal val="#ppt_x"/>
                                          </p:val>
                                        </p:tav>
                                      </p:tavLst>
                                    </p:anim>
                                    <p:anim calcmode="lin" valueType="num">
                                      <p:cBhvr additive="base">
                                        <p:cTn id="47"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7"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76200"/>
            <a:ext cx="91440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PH" sz="3000" b="1" i="0" u="none" strike="noStrike" kern="1200" cap="none" spc="-150" normalizeH="0" baseline="0" noProof="0" dirty="0">
                <a:ln>
                  <a:noFill/>
                </a:ln>
                <a:solidFill>
                  <a:srgbClr val="0A8C48"/>
                </a:solidFill>
                <a:effectLst/>
                <a:uLnTx/>
                <a:uFillTx/>
                <a:latin typeface="Tahoma" panose="020B0604030504040204" pitchFamily="34" charset="0"/>
                <a:ea typeface="Tahoma" panose="020B0604030504040204" pitchFamily="34" charset="0"/>
                <a:cs typeface="Tahoma" panose="020B0604030504040204" pitchFamily="34" charset="0"/>
              </a:rPr>
              <a:t>WELL-NOURISHED CHILDREN IN </a:t>
            </a:r>
            <a:r>
              <a:rPr kumimoji="0" lang="en-PH" sz="3000" b="1" i="0" u="none" strike="noStrike" kern="1200" cap="none" spc="-150" normalizeH="0" noProof="0" dirty="0">
                <a:ln>
                  <a:noFill/>
                </a:ln>
                <a:solidFill>
                  <a:srgbClr val="0A8C48"/>
                </a:solidFill>
                <a:effectLst/>
                <a:uLnTx/>
                <a:uFillTx/>
                <a:latin typeface="Tahoma" panose="020B0604030504040204" pitchFamily="34" charset="0"/>
                <a:ea typeface="Tahoma" panose="020B0604030504040204" pitchFamily="34" charset="0"/>
                <a:cs typeface="Tahoma" panose="020B0604030504040204" pitchFamily="34" charset="0"/>
              </a:rPr>
              <a:t>THE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PH" sz="3000" b="1" i="0" u="none" strike="noStrike" kern="1200" cap="none" spc="-150" normalizeH="0" noProof="0" dirty="0">
                <a:ln>
                  <a:noFill/>
                </a:ln>
                <a:solidFill>
                  <a:srgbClr val="0A8C48"/>
                </a:solidFill>
                <a:effectLst/>
                <a:uLnTx/>
                <a:uFillTx/>
                <a:latin typeface="Tahoma" panose="020B0604030504040204" pitchFamily="34" charset="0"/>
                <a:ea typeface="Tahoma" panose="020B0604030504040204" pitchFamily="34" charset="0"/>
                <a:cs typeface="Tahoma" panose="020B0604030504040204" pitchFamily="34" charset="0"/>
              </a:rPr>
              <a:t>FIRST 1000 DAYS…</a:t>
            </a:r>
            <a:endParaRPr kumimoji="0" lang="en-PH" sz="3000" b="1" i="0" u="none" strike="noStrike" kern="1200" cap="none" spc="-150" normalizeH="0" baseline="0" noProof="0" dirty="0">
              <a:ln>
                <a:noFill/>
              </a:ln>
              <a:solidFill>
                <a:srgbClr val="0A8C48"/>
              </a:solidFill>
              <a:effectLst/>
              <a:uLnTx/>
              <a:uFillTx/>
              <a:latin typeface="Tahoma" panose="020B0604030504040204" pitchFamily="34" charset="0"/>
              <a:ea typeface="Tahoma" panose="020B0604030504040204" pitchFamily="34" charset="0"/>
              <a:cs typeface="Tahoma" panose="020B0604030504040204" pitchFamily="34" charset="0"/>
            </a:endParaRPr>
          </a:p>
        </p:txBody>
      </p:sp>
      <p:grpSp>
        <p:nvGrpSpPr>
          <p:cNvPr id="3" name="Group 2"/>
          <p:cNvGrpSpPr/>
          <p:nvPr/>
        </p:nvGrpSpPr>
        <p:grpSpPr>
          <a:xfrm>
            <a:off x="4408806" y="3618041"/>
            <a:ext cx="2997324" cy="3048973"/>
            <a:chOff x="4408806" y="3770441"/>
            <a:chExt cx="2997324" cy="3048973"/>
          </a:xfrm>
        </p:grpSpPr>
        <p:sp>
          <p:nvSpPr>
            <p:cNvPr id="2" name="Oval 1"/>
            <p:cNvSpPr/>
            <p:nvPr/>
          </p:nvSpPr>
          <p:spPr>
            <a:xfrm>
              <a:off x="4408806" y="3770441"/>
              <a:ext cx="2997324" cy="3048973"/>
            </a:xfrm>
            <a:prstGeom prst="ellipse">
              <a:avLst/>
            </a:prstGeom>
            <a:solidFill>
              <a:srgbClr val="BFCD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pic>
          <p:nvPicPr>
            <p:cNvPr id="9220" name="Picture 4" descr="D:\AL GORE PRESENTATION\SLIDE 12 A\5.png"/>
            <p:cNvPicPr>
              <a:picLocks noChangeAspect="1" noChangeArrowheads="1"/>
            </p:cNvPicPr>
            <p:nvPr/>
          </p:nvPicPr>
          <p:blipFill rotWithShape="1">
            <a:blip r:embed="rId3" cstate="print"/>
            <a:srcRect l="61036" t="15890" r="1742" b="37719"/>
            <a:stretch/>
          </p:blipFill>
          <p:spPr bwMode="auto">
            <a:xfrm>
              <a:off x="4663440" y="4419600"/>
              <a:ext cx="1558730" cy="1589275"/>
            </a:xfrm>
            <a:prstGeom prst="ellipse">
              <a:avLst/>
            </a:prstGeom>
            <a:noFill/>
          </p:spPr>
        </p:pic>
      </p:grpSp>
      <p:pic>
        <p:nvPicPr>
          <p:cNvPr id="9218" name="Picture 2" descr="D:\AL GORE PRESENTATION\SLIDE 12 A\2.png"/>
          <p:cNvPicPr>
            <a:picLocks noChangeAspect="1" noChangeArrowheads="1"/>
          </p:cNvPicPr>
          <p:nvPr/>
        </p:nvPicPr>
        <p:blipFill rotWithShape="1">
          <a:blip r:embed="rId4" cstate="print"/>
          <a:srcRect l="30978" t="21935"/>
          <a:stretch/>
        </p:blipFill>
        <p:spPr bwMode="auto">
          <a:xfrm>
            <a:off x="1524000" y="990600"/>
            <a:ext cx="3395662" cy="3254375"/>
          </a:xfrm>
          <a:prstGeom prst="rect">
            <a:avLst/>
          </a:prstGeom>
          <a:noFill/>
        </p:spPr>
      </p:pic>
      <p:sp>
        <p:nvSpPr>
          <p:cNvPr id="7" name="Title 1"/>
          <p:cNvSpPr>
            <a:spLocks noGrp="1"/>
          </p:cNvSpPr>
          <p:nvPr>
            <p:ph type="title"/>
          </p:nvPr>
        </p:nvSpPr>
        <p:spPr>
          <a:xfrm>
            <a:off x="0" y="1487359"/>
            <a:ext cx="3276600" cy="2017841"/>
          </a:xfrm>
        </p:spPr>
        <p:txBody>
          <a:bodyPr>
            <a:normAutofit/>
          </a:bodyPr>
          <a:lstStyle/>
          <a:p>
            <a:r>
              <a:rPr lang="en-PH" sz="2000" b="1" dirty="0">
                <a:latin typeface="Tahoma" panose="020B0604030504040204" pitchFamily="34" charset="0"/>
                <a:ea typeface="Tahoma" panose="020B0604030504040204" pitchFamily="34" charset="0"/>
                <a:cs typeface="Tahoma" panose="020B0604030504040204" pitchFamily="34" charset="0"/>
              </a:rPr>
              <a:t>are </a:t>
            </a:r>
            <a:r>
              <a:rPr lang="en-PH" sz="3600" b="1" i="1" dirty="0">
                <a:solidFill>
                  <a:srgbClr val="FF0000"/>
                </a:solidFill>
                <a:latin typeface="Tahoma" panose="020B0604030504040204" pitchFamily="34" charset="0"/>
                <a:ea typeface="Tahoma" panose="020B0604030504040204" pitchFamily="34" charset="0"/>
                <a:cs typeface="Tahoma" panose="020B0604030504040204" pitchFamily="34" charset="0"/>
              </a:rPr>
              <a:t>10X more</a:t>
            </a:r>
            <a:br>
              <a:rPr lang="en-PH" sz="1050" dirty="0">
                <a:latin typeface="Tahoma" panose="020B0604030504040204" pitchFamily="34" charset="0"/>
                <a:ea typeface="Tahoma" panose="020B0604030504040204" pitchFamily="34" charset="0"/>
                <a:cs typeface="Tahoma" panose="020B0604030504040204" pitchFamily="34" charset="0"/>
              </a:rPr>
            </a:br>
            <a:r>
              <a:rPr lang="en-PH" sz="1800" b="1" dirty="0">
                <a:latin typeface="Tahoma" panose="020B0604030504040204" pitchFamily="34" charset="0"/>
                <a:ea typeface="Tahoma" panose="020B0604030504040204" pitchFamily="34" charset="0"/>
                <a:cs typeface="Tahoma" panose="020B0604030504040204" pitchFamily="34" charset="0"/>
              </a:rPr>
              <a:t> </a:t>
            </a:r>
            <a:r>
              <a:rPr lang="en-PH" sz="2000" b="1" dirty="0">
                <a:latin typeface="Tahoma" panose="020B0604030504040204" pitchFamily="34" charset="0"/>
                <a:ea typeface="Tahoma" panose="020B0604030504040204" pitchFamily="34" charset="0"/>
                <a:cs typeface="Tahoma" panose="020B0604030504040204" pitchFamily="34" charset="0"/>
              </a:rPr>
              <a:t>likely to overcome the </a:t>
            </a:r>
            <a:br>
              <a:rPr lang="en-PH" sz="2000" b="1" dirty="0">
                <a:latin typeface="Tahoma" panose="020B0604030504040204" pitchFamily="34" charset="0"/>
                <a:ea typeface="Tahoma" panose="020B0604030504040204" pitchFamily="34" charset="0"/>
                <a:cs typeface="Tahoma" panose="020B0604030504040204" pitchFamily="34" charset="0"/>
              </a:rPr>
            </a:br>
            <a:r>
              <a:rPr lang="en-PH" sz="2000" b="1" dirty="0">
                <a:latin typeface="Tahoma" panose="020B0604030504040204" pitchFamily="34" charset="0"/>
                <a:ea typeface="Tahoma" panose="020B0604030504040204" pitchFamily="34" charset="0"/>
                <a:cs typeface="Tahoma" panose="020B0604030504040204" pitchFamily="34" charset="0"/>
              </a:rPr>
              <a:t>most life- threatening</a:t>
            </a:r>
            <a:br>
              <a:rPr lang="en-PH" sz="2000" b="1" dirty="0">
                <a:latin typeface="Tahoma" panose="020B0604030504040204" pitchFamily="34" charset="0"/>
                <a:ea typeface="Tahoma" panose="020B0604030504040204" pitchFamily="34" charset="0"/>
                <a:cs typeface="Tahoma" panose="020B0604030504040204" pitchFamily="34" charset="0"/>
              </a:rPr>
            </a:br>
            <a:r>
              <a:rPr lang="en-PH" sz="2000" b="1" dirty="0">
                <a:latin typeface="Tahoma" panose="020B0604030504040204" pitchFamily="34" charset="0"/>
                <a:ea typeface="Tahoma" panose="020B0604030504040204" pitchFamily="34" charset="0"/>
                <a:cs typeface="Tahoma" panose="020B0604030504040204" pitchFamily="34" charset="0"/>
              </a:rPr>
              <a:t>childhood diseases</a:t>
            </a:r>
          </a:p>
        </p:txBody>
      </p:sp>
      <p:pic>
        <p:nvPicPr>
          <p:cNvPr id="9219" name="Picture 3" descr="D:\AL GORE PRESENTATION\SLIDE 12 A\4.png"/>
          <p:cNvPicPr>
            <a:picLocks noChangeAspect="1" noChangeArrowheads="1"/>
          </p:cNvPicPr>
          <p:nvPr/>
        </p:nvPicPr>
        <p:blipFill rotWithShape="1">
          <a:blip r:embed="rId5" cstate="print"/>
          <a:srcRect t="21935" r="30020" b="1294"/>
          <a:stretch/>
        </p:blipFill>
        <p:spPr bwMode="auto">
          <a:xfrm>
            <a:off x="4343401" y="1066800"/>
            <a:ext cx="3352800" cy="3200400"/>
          </a:xfrm>
          <a:prstGeom prst="rect">
            <a:avLst/>
          </a:prstGeom>
          <a:noFill/>
        </p:spPr>
      </p:pic>
      <p:sp>
        <p:nvSpPr>
          <p:cNvPr id="9" name="Title 1"/>
          <p:cNvSpPr txBox="1">
            <a:spLocks/>
          </p:cNvSpPr>
          <p:nvPr/>
        </p:nvSpPr>
        <p:spPr>
          <a:xfrm>
            <a:off x="6553198" y="1752600"/>
            <a:ext cx="2286002" cy="2209800"/>
          </a:xfrm>
          <a:prstGeom prst="rect">
            <a:avLst/>
          </a:prstGeom>
        </p:spPr>
        <p:txBody>
          <a:bodyPr vert="horz" lIns="91440" tIns="45720" rIns="91440" bIns="45720" rtlCol="0" anchor="ctr">
            <a:normAutofit lnSpcReduction="10000"/>
          </a:bodyPr>
          <a:lstStyle/>
          <a:p>
            <a:pPr marL="0" marR="0" lvl="0" indent="0" defTabSz="914400" rtl="0" eaLnBrk="1" fontAlgn="auto" latinLnBrk="0" hangingPunct="1">
              <a:lnSpc>
                <a:spcPct val="100000"/>
              </a:lnSpc>
              <a:spcBef>
                <a:spcPct val="0"/>
              </a:spcBef>
              <a:spcAft>
                <a:spcPts val="0"/>
              </a:spcAft>
              <a:buClrTx/>
              <a:buSzTx/>
              <a:buFontTx/>
              <a:buNone/>
              <a:tabLst/>
              <a:defRPr/>
            </a:pPr>
            <a:br>
              <a:rPr kumimoji="0" lang="en-PH" sz="1200" b="0" i="0" u="none" strike="noStrike" kern="1200" cap="none" spc="0" normalizeH="0" baseline="0" noProof="0" dirty="0">
                <a:ln>
                  <a:noFill/>
                </a:ln>
                <a:solidFill>
                  <a:schemeClr val="tx1"/>
                </a:solidFill>
                <a:effectLst/>
                <a:uLnTx/>
                <a:uFillTx/>
                <a:latin typeface="+mj-lt"/>
                <a:ea typeface="+mj-ea"/>
                <a:cs typeface="+mj-cs"/>
              </a:rPr>
            </a:br>
            <a:r>
              <a:rPr kumimoji="0" lang="en-PH" sz="2000" b="1" i="0" u="none" strike="noStrike" kern="1200" cap="none" spc="0" normalizeH="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Are more likely as </a:t>
            </a:r>
            <a:r>
              <a:rPr lang="en-PH" sz="2000" b="1" dirty="0">
                <a:latin typeface="Tahoma" panose="020B0604030504040204" pitchFamily="34" charset="0"/>
                <a:ea typeface="Tahoma" panose="020B0604030504040204" pitchFamily="34" charset="0"/>
                <a:cs typeface="Tahoma" panose="020B0604030504040204" pitchFamily="34" charset="0"/>
              </a:rPr>
              <a:t>a</a:t>
            </a:r>
            <a:r>
              <a:rPr kumimoji="0" lang="en-PH" sz="2000" b="1" i="0" u="none" strike="noStrike" kern="1200" cap="none" spc="0" normalizeH="0" noProof="0" dirty="0" err="1">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dults</a:t>
            </a:r>
            <a:r>
              <a:rPr lang="en-PH" sz="2000" b="1" dirty="0">
                <a:latin typeface="Tahoma" panose="020B0604030504040204" pitchFamily="34" charset="0"/>
                <a:ea typeface="Tahoma" panose="020B0604030504040204" pitchFamily="34" charset="0"/>
                <a:cs typeface="Tahoma" panose="020B0604030504040204" pitchFamily="34" charset="0"/>
              </a:rPr>
              <a:t> to have</a:t>
            </a:r>
            <a:endParaRPr lang="en-PH" sz="2000" b="1" i="1" dirty="0">
              <a:solidFill>
                <a:srgbClr val="FF0000"/>
              </a:solidFill>
              <a:latin typeface="Tahoma" panose="020B0604030504040204" pitchFamily="34" charset="0"/>
              <a:ea typeface="Tahoma" panose="020B0604030504040204" pitchFamily="34" charset="0"/>
              <a:cs typeface="Tahoma" panose="020B0604030504040204" pitchFamily="34" charset="0"/>
            </a:endParaRPr>
          </a:p>
          <a:p>
            <a:pPr marL="0" marR="0" lvl="0" indent="0" defTabSz="914400" rtl="0" eaLnBrk="1" fontAlgn="auto" latinLnBrk="0" hangingPunct="1">
              <a:lnSpc>
                <a:spcPct val="100000"/>
              </a:lnSpc>
              <a:spcBef>
                <a:spcPct val="0"/>
              </a:spcBef>
              <a:spcAft>
                <a:spcPts val="0"/>
              </a:spcAft>
              <a:buClrTx/>
              <a:buSzTx/>
              <a:buFontTx/>
              <a:buNone/>
              <a:tabLst/>
              <a:defRPr/>
            </a:pPr>
            <a:r>
              <a:rPr lang="en-PH" sz="3600" b="1" i="1" dirty="0">
                <a:solidFill>
                  <a:srgbClr val="FF0000"/>
                </a:solidFill>
                <a:latin typeface="Tahoma" panose="020B0604030504040204" pitchFamily="34" charset="0"/>
                <a:ea typeface="Tahoma" panose="020B0604030504040204" pitchFamily="34" charset="0"/>
                <a:cs typeface="Tahoma" panose="020B0604030504040204" pitchFamily="34" charset="0"/>
              </a:rPr>
              <a:t>healthier</a:t>
            </a:r>
          </a:p>
          <a:p>
            <a:pPr marL="0" marR="0" lvl="0" indent="0" defTabSz="914400" rtl="0" eaLnBrk="1" fontAlgn="auto" latinLnBrk="0" hangingPunct="1">
              <a:lnSpc>
                <a:spcPct val="100000"/>
              </a:lnSpc>
              <a:spcBef>
                <a:spcPct val="0"/>
              </a:spcBef>
              <a:spcAft>
                <a:spcPts val="0"/>
              </a:spcAft>
              <a:buClrTx/>
              <a:buSzTx/>
              <a:buFontTx/>
              <a:buNone/>
              <a:tabLst/>
              <a:defRPr/>
            </a:pPr>
            <a:r>
              <a:rPr lang="en-PH" sz="3600" b="1" i="1" dirty="0">
                <a:solidFill>
                  <a:srgbClr val="FF0000"/>
                </a:solidFill>
                <a:latin typeface="Tahoma" panose="020B0604030504040204" pitchFamily="34" charset="0"/>
                <a:ea typeface="Tahoma" panose="020B0604030504040204" pitchFamily="34" charset="0"/>
                <a:cs typeface="Tahoma" panose="020B0604030504040204" pitchFamily="34" charset="0"/>
              </a:rPr>
              <a:t>families</a:t>
            </a:r>
          </a:p>
          <a:p>
            <a:pPr marL="0" marR="0" lvl="0" indent="0" defTabSz="914400" rtl="0" eaLnBrk="1" fontAlgn="auto" latinLnBrk="0" hangingPunct="1">
              <a:lnSpc>
                <a:spcPct val="100000"/>
              </a:lnSpc>
              <a:spcBef>
                <a:spcPct val="0"/>
              </a:spcBef>
              <a:spcAft>
                <a:spcPts val="0"/>
              </a:spcAft>
              <a:buClrTx/>
              <a:buSzTx/>
              <a:buFontTx/>
              <a:buNone/>
              <a:tabLst/>
              <a:defRPr/>
            </a:pPr>
            <a:endParaRPr kumimoji="0" lang="en-PH" sz="1050" b="1" i="0" u="none" strike="noStrike" kern="1200" cap="none" spc="0" normalizeH="0" baseline="0" noProof="0" dirty="0">
              <a:ln>
                <a:noFill/>
              </a:ln>
              <a:solidFill>
                <a:schemeClr val="tx1"/>
              </a:solidFill>
              <a:effectLst/>
              <a:uLnTx/>
              <a:uFillTx/>
              <a:latin typeface="Open Sans" pitchFamily="34" charset="0"/>
              <a:ea typeface="Open Sans" pitchFamily="34" charset="0"/>
              <a:cs typeface="Open Sans" pitchFamily="34" charset="0"/>
            </a:endParaRPr>
          </a:p>
        </p:txBody>
      </p:sp>
      <p:sp>
        <p:nvSpPr>
          <p:cNvPr id="14" name="Title 1"/>
          <p:cNvSpPr txBox="1">
            <a:spLocks/>
          </p:cNvSpPr>
          <p:nvPr/>
        </p:nvSpPr>
        <p:spPr>
          <a:xfrm>
            <a:off x="937011" y="4842751"/>
            <a:ext cx="3505200" cy="1752600"/>
          </a:xfrm>
          <a:prstGeom prst="rect">
            <a:avLst/>
          </a:prstGeom>
        </p:spPr>
        <p:txBody>
          <a:bodyPr vert="horz" lIns="91440" tIns="45720" rIns="91440" bIns="45720" rtlCol="0" anchor="ctr">
            <a:normAutofit/>
          </a:bodyPr>
          <a:lstStyle/>
          <a:p>
            <a:pPr marL="0" marR="0" lvl="0" indent="0" defTabSz="914400" rtl="0" eaLnBrk="1" fontAlgn="auto" latinLnBrk="0" hangingPunct="1">
              <a:lnSpc>
                <a:spcPct val="100000"/>
              </a:lnSpc>
              <a:spcBef>
                <a:spcPct val="0"/>
              </a:spcBef>
              <a:spcAft>
                <a:spcPts val="0"/>
              </a:spcAft>
              <a:buClrTx/>
              <a:buSzTx/>
              <a:buFontTx/>
              <a:buNone/>
              <a:tabLst/>
              <a:defRPr/>
            </a:pPr>
            <a:br>
              <a:rPr kumimoji="0" lang="en-PH" sz="1050" b="0" i="0" u="none" strike="noStrike" kern="1200" cap="none" spc="0" normalizeH="0" baseline="0" noProof="0" dirty="0">
                <a:ln>
                  <a:noFill/>
                </a:ln>
                <a:solidFill>
                  <a:schemeClr val="tx1"/>
                </a:solidFill>
                <a:effectLst/>
                <a:uLnTx/>
                <a:uFillTx/>
                <a:latin typeface="+mj-lt"/>
                <a:ea typeface="+mj-ea"/>
                <a:cs typeface="+mj-cs"/>
              </a:rPr>
            </a:br>
            <a:r>
              <a:rPr kumimoji="0" lang="en-PH" sz="2000" b="1" i="0" u="none" strike="noStrike" kern="1200" cap="none" spc="0" normalizeH="0" baseline="0" noProof="0" dirty="0">
                <a:ln>
                  <a:noFill/>
                </a:ln>
                <a:solidFill>
                  <a:schemeClr val="tx1"/>
                </a:solidFill>
                <a:effectLst/>
                <a:uLnTx/>
                <a:uFillTx/>
                <a:latin typeface="Open Sans" pitchFamily="34" charset="0"/>
                <a:ea typeface="Open Sans" pitchFamily="34" charset="0"/>
                <a:cs typeface="Open Sans" pitchFamily="34" charset="0"/>
              </a:rPr>
              <a:t> </a:t>
            </a:r>
            <a:r>
              <a:rPr kumimoji="0" lang="en-PH" sz="2000" b="1" i="0" u="none" strike="noStrike" kern="12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Complete</a:t>
            </a:r>
            <a:endParaRPr lang="en-PH" sz="2000" b="1" dirty="0">
              <a:latin typeface="Tahoma" panose="020B0604030504040204" pitchFamily="34" charset="0"/>
              <a:ea typeface="Tahoma" panose="020B0604030504040204" pitchFamily="34" charset="0"/>
              <a:cs typeface="Tahoma" panose="020B0604030504040204" pitchFamily="34" charset="0"/>
            </a:endParaRPr>
          </a:p>
          <a:p>
            <a:pPr marL="0" marR="0" lvl="0" indent="0" defTabSz="914400" rtl="0" eaLnBrk="1" fontAlgn="auto" latinLnBrk="0" hangingPunct="1">
              <a:lnSpc>
                <a:spcPct val="100000"/>
              </a:lnSpc>
              <a:spcBef>
                <a:spcPct val="0"/>
              </a:spcBef>
              <a:spcAft>
                <a:spcPts val="0"/>
              </a:spcAft>
              <a:buClrTx/>
              <a:buSzTx/>
              <a:buFontTx/>
              <a:buNone/>
              <a:tabLst/>
              <a:defRPr/>
            </a:pPr>
            <a:r>
              <a:rPr lang="en-PH" sz="3600" b="1" i="1" dirty="0">
                <a:solidFill>
                  <a:srgbClr val="FF0000"/>
                </a:solidFill>
                <a:latin typeface="Tahoma" panose="020B0604030504040204" pitchFamily="34" charset="0"/>
                <a:ea typeface="Tahoma" panose="020B0604030504040204" pitchFamily="34" charset="0"/>
                <a:cs typeface="Tahoma" panose="020B0604030504040204" pitchFamily="34" charset="0"/>
              </a:rPr>
              <a:t>4.6 more</a:t>
            </a:r>
          </a:p>
          <a:p>
            <a:pPr marL="0" marR="0" lvl="0" indent="0" defTabSz="914400" rtl="0" eaLnBrk="1" fontAlgn="auto" latinLnBrk="0" hangingPunct="1">
              <a:lnSpc>
                <a:spcPct val="100000"/>
              </a:lnSpc>
              <a:spcBef>
                <a:spcPct val="0"/>
              </a:spcBef>
              <a:spcAft>
                <a:spcPts val="0"/>
              </a:spcAft>
              <a:buClrTx/>
              <a:buSzTx/>
              <a:buFontTx/>
              <a:buNone/>
              <a:tabLst/>
              <a:defRPr/>
            </a:pPr>
            <a:r>
              <a:rPr lang="en-PH" sz="2000" b="1" dirty="0">
                <a:solidFill>
                  <a:schemeClr val="tx1">
                    <a:lumMod val="95000"/>
                    <a:lumOff val="5000"/>
                  </a:schemeClr>
                </a:solidFill>
                <a:latin typeface="Tahoma" panose="020B0604030504040204" pitchFamily="34" charset="0"/>
                <a:ea typeface="Tahoma" panose="020B0604030504040204" pitchFamily="34" charset="0"/>
                <a:cs typeface="Tahoma" panose="020B0604030504040204" pitchFamily="34" charset="0"/>
              </a:rPr>
              <a:t>grades in school</a:t>
            </a:r>
          </a:p>
          <a:p>
            <a:pPr marL="0" marR="0" lvl="0" indent="0" defTabSz="914400" rtl="0" eaLnBrk="1" fontAlgn="auto" latinLnBrk="0" hangingPunct="1">
              <a:lnSpc>
                <a:spcPct val="100000"/>
              </a:lnSpc>
              <a:spcBef>
                <a:spcPct val="0"/>
              </a:spcBef>
              <a:spcAft>
                <a:spcPts val="0"/>
              </a:spcAft>
              <a:buClrTx/>
              <a:buSzTx/>
              <a:buFontTx/>
              <a:buNone/>
              <a:tabLst/>
              <a:defRPr/>
            </a:pPr>
            <a:endParaRPr kumimoji="0" lang="en-PH" sz="1050" b="1" i="0" u="none" strike="noStrike" kern="1200" cap="none" spc="0" normalizeH="0" baseline="0" noProof="0" dirty="0">
              <a:ln>
                <a:noFill/>
              </a:ln>
              <a:solidFill>
                <a:schemeClr val="tx1"/>
              </a:solidFill>
              <a:effectLst/>
              <a:uLnTx/>
              <a:uFillTx/>
              <a:latin typeface="Open Sans" pitchFamily="34" charset="0"/>
              <a:ea typeface="Open Sans" pitchFamily="34" charset="0"/>
              <a:cs typeface="Open Sans" pitchFamily="34" charset="0"/>
            </a:endParaRPr>
          </a:p>
        </p:txBody>
      </p:sp>
      <p:sp>
        <p:nvSpPr>
          <p:cNvPr id="12" name="Title 1"/>
          <p:cNvSpPr txBox="1">
            <a:spLocks/>
          </p:cNvSpPr>
          <p:nvPr/>
        </p:nvSpPr>
        <p:spPr>
          <a:xfrm>
            <a:off x="6286777" y="4401316"/>
            <a:ext cx="2628623" cy="1752600"/>
          </a:xfrm>
          <a:prstGeom prst="rect">
            <a:avLst/>
          </a:prstGeom>
        </p:spPr>
        <p:txBody>
          <a:bodyPr vert="horz" lIns="91440" tIns="45720" rIns="91440" bIns="45720" rtlCol="0" anchor="ctr">
            <a:normAutofit fontScale="92500" lnSpcReduction="20000"/>
          </a:bodyPr>
          <a:lstStyle/>
          <a:p>
            <a:pPr marL="0" marR="0" lvl="0" indent="0" defTabSz="914400" rtl="0" eaLnBrk="1" fontAlgn="auto" latinLnBrk="0" hangingPunct="1">
              <a:lnSpc>
                <a:spcPct val="100000"/>
              </a:lnSpc>
              <a:spcBef>
                <a:spcPct val="0"/>
              </a:spcBef>
              <a:spcAft>
                <a:spcPts val="0"/>
              </a:spcAft>
              <a:buClrTx/>
              <a:buSzTx/>
              <a:buFontTx/>
              <a:buNone/>
              <a:tabLst/>
              <a:defRPr/>
            </a:pPr>
            <a:br>
              <a:rPr kumimoji="0" lang="en-PH" sz="1050" b="0" i="0" u="none" strike="noStrike" kern="1200" cap="none" spc="0" normalizeH="0" baseline="0" noProof="0" dirty="0">
                <a:ln>
                  <a:noFill/>
                </a:ln>
                <a:solidFill>
                  <a:schemeClr val="tx1"/>
                </a:solidFill>
                <a:effectLst/>
                <a:uLnTx/>
                <a:uFillTx/>
                <a:latin typeface="+mj-lt"/>
                <a:ea typeface="+mj-ea"/>
                <a:cs typeface="+mj-cs"/>
              </a:rPr>
            </a:br>
            <a:r>
              <a:rPr kumimoji="0" lang="en-PH" b="1" i="0" u="none" strike="noStrike" kern="1200" cap="none" spc="0" normalizeH="0" baseline="0" noProof="0" dirty="0">
                <a:ln>
                  <a:noFill/>
                </a:ln>
                <a:solidFill>
                  <a:schemeClr val="tx1"/>
                </a:solidFill>
                <a:effectLst/>
                <a:uLnTx/>
                <a:uFillTx/>
                <a:latin typeface="Open Sans" pitchFamily="34" charset="0"/>
                <a:ea typeface="Open Sans" pitchFamily="34" charset="0"/>
                <a:cs typeface="Open Sans" pitchFamily="34" charset="0"/>
              </a:rPr>
              <a:t> </a:t>
            </a:r>
            <a:r>
              <a:rPr kumimoji="0" lang="en-PH" sz="2200" b="1" i="0" u="none" strike="noStrike" kern="12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Go to earn</a:t>
            </a:r>
            <a:endParaRPr lang="en-PH" sz="2200" b="1" dirty="0">
              <a:latin typeface="Tahoma" panose="020B0604030504040204" pitchFamily="34" charset="0"/>
              <a:ea typeface="Tahoma" panose="020B0604030504040204" pitchFamily="34" charset="0"/>
              <a:cs typeface="Tahoma" panose="020B0604030504040204" pitchFamily="34" charset="0"/>
            </a:endParaRPr>
          </a:p>
          <a:p>
            <a:pPr marL="0" marR="0" lvl="0" indent="0" defTabSz="914400" rtl="0" eaLnBrk="1" fontAlgn="auto" latinLnBrk="0" hangingPunct="1">
              <a:lnSpc>
                <a:spcPct val="100000"/>
              </a:lnSpc>
              <a:spcBef>
                <a:spcPct val="0"/>
              </a:spcBef>
              <a:spcAft>
                <a:spcPts val="0"/>
              </a:spcAft>
              <a:buClrTx/>
              <a:buSzTx/>
              <a:buFontTx/>
              <a:buNone/>
              <a:tabLst/>
              <a:defRPr/>
            </a:pPr>
            <a:r>
              <a:rPr lang="en-PH" sz="3900" b="1" i="1" dirty="0">
                <a:solidFill>
                  <a:srgbClr val="FF0000"/>
                </a:solidFill>
                <a:latin typeface="Tahoma" panose="020B0604030504040204" pitchFamily="34" charset="0"/>
                <a:ea typeface="Tahoma" panose="020B0604030504040204" pitchFamily="34" charset="0"/>
                <a:cs typeface="Tahoma" panose="020B0604030504040204" pitchFamily="34" charset="0"/>
              </a:rPr>
              <a:t>21% more</a:t>
            </a:r>
          </a:p>
          <a:p>
            <a:pPr marL="0" marR="0" lvl="0" indent="0" defTabSz="914400" rtl="0" eaLnBrk="1" fontAlgn="auto" latinLnBrk="0" hangingPunct="1">
              <a:lnSpc>
                <a:spcPct val="100000"/>
              </a:lnSpc>
              <a:spcBef>
                <a:spcPct val="0"/>
              </a:spcBef>
              <a:spcAft>
                <a:spcPts val="0"/>
              </a:spcAft>
              <a:buClrTx/>
              <a:buSzTx/>
              <a:buFontTx/>
              <a:buNone/>
              <a:tabLst/>
              <a:defRPr/>
            </a:pPr>
            <a:r>
              <a:rPr lang="en-PH" sz="2200" b="1" dirty="0">
                <a:solidFill>
                  <a:schemeClr val="tx1">
                    <a:lumMod val="95000"/>
                    <a:lumOff val="5000"/>
                  </a:schemeClr>
                </a:solidFill>
                <a:latin typeface="Tahoma" panose="020B0604030504040204" pitchFamily="34" charset="0"/>
                <a:ea typeface="Tahoma" panose="020B0604030504040204" pitchFamily="34" charset="0"/>
                <a:cs typeface="Tahoma" panose="020B0604030504040204" pitchFamily="34" charset="0"/>
              </a:rPr>
              <a:t>in wages as adults</a:t>
            </a:r>
          </a:p>
          <a:p>
            <a:pPr marL="0" marR="0" lvl="0" indent="0" defTabSz="914400" rtl="0" eaLnBrk="1" fontAlgn="auto" latinLnBrk="0" hangingPunct="1">
              <a:lnSpc>
                <a:spcPct val="100000"/>
              </a:lnSpc>
              <a:spcBef>
                <a:spcPct val="0"/>
              </a:spcBef>
              <a:spcAft>
                <a:spcPts val="0"/>
              </a:spcAft>
              <a:buClrTx/>
              <a:buSzTx/>
              <a:buFontTx/>
              <a:buNone/>
              <a:tabLst/>
              <a:defRPr/>
            </a:pPr>
            <a:endParaRPr kumimoji="0" lang="en-PH" sz="1050" b="1" i="0" u="none" strike="noStrike" kern="1200" cap="none" spc="0" normalizeH="0" baseline="0" noProof="0" dirty="0">
              <a:ln>
                <a:noFill/>
              </a:ln>
              <a:solidFill>
                <a:schemeClr val="tx1"/>
              </a:solidFill>
              <a:effectLst/>
              <a:uLnTx/>
              <a:uFillTx/>
              <a:latin typeface="Open Sans" pitchFamily="34" charset="0"/>
              <a:ea typeface="Open Sans" pitchFamily="34" charset="0"/>
              <a:cs typeface="Open Sans" pitchFamily="34" charset="0"/>
            </a:endParaRPr>
          </a:p>
        </p:txBody>
      </p:sp>
      <p:grpSp>
        <p:nvGrpSpPr>
          <p:cNvPr id="6" name="Group 5"/>
          <p:cNvGrpSpPr/>
          <p:nvPr/>
        </p:nvGrpSpPr>
        <p:grpSpPr>
          <a:xfrm>
            <a:off x="1600201" y="3407980"/>
            <a:ext cx="3276599" cy="3276599"/>
            <a:chOff x="1505089" y="3560380"/>
            <a:chExt cx="3276599" cy="3276599"/>
          </a:xfrm>
        </p:grpSpPr>
        <p:pic>
          <p:nvPicPr>
            <p:cNvPr id="9221" name="Picture 5" descr="D:\AL GORE PRESENTATION\SLIDE 12 A\4.png"/>
            <p:cNvPicPr>
              <a:picLocks noChangeAspect="1" noChangeArrowheads="1"/>
            </p:cNvPicPr>
            <p:nvPr/>
          </p:nvPicPr>
          <p:blipFill rotWithShape="1">
            <a:blip r:embed="rId5" cstate="print"/>
            <a:srcRect l="-198" t="20106" r="31809" b="1295"/>
            <a:stretch/>
          </p:blipFill>
          <p:spPr bwMode="auto">
            <a:xfrm>
              <a:off x="1505089" y="3560380"/>
              <a:ext cx="3276599" cy="3276599"/>
            </a:xfrm>
            <a:prstGeom prst="rect">
              <a:avLst/>
            </a:prstGeom>
            <a:noFill/>
          </p:spPr>
        </p:pic>
        <p:pic>
          <p:nvPicPr>
            <p:cNvPr id="17" name="Picture 2" descr="D:\AL GORE PRESENTATION\11.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2216436" y="4033126"/>
              <a:ext cx="1524000" cy="1524000"/>
            </a:xfrm>
            <a:prstGeom prst="ellipse">
              <a:avLst/>
            </a:prstGeom>
            <a:noFill/>
          </p:spPr>
        </p:pic>
      </p:grpSp>
      <p:sp>
        <p:nvSpPr>
          <p:cNvPr id="16" name="Rectangle 15">
            <a:extLst>
              <a:ext uri="{FF2B5EF4-FFF2-40B4-BE49-F238E27FC236}">
                <a16:creationId xmlns:a16="http://schemas.microsoft.com/office/drawing/2014/main" id="{3AABD4DD-ADBF-41BF-86E3-13FA49244CC1}"/>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FC7CAEF5-CBD6-424A-A795-748C8E0E5740}"/>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0071519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500"/>
                                        <p:tgtEl>
                                          <p:spTgt spid="9218"/>
                                        </p:tgtEl>
                                      </p:cBhvr>
                                    </p:animEffect>
                                  </p:childTnLst>
                                </p:cTn>
                              </p:par>
                              <p:par>
                                <p:cTn id="8" presetID="1" presetClass="entr" presetSubtype="0" fill="hold" grpId="0" nodeType="withEffect">
                                  <p:stCondLst>
                                    <p:cond delay="500"/>
                                  </p:stCondLst>
                                  <p:childTnLst>
                                    <p:set>
                                      <p:cBhvr>
                                        <p:cTn id="9" dur="1" fill="hold">
                                          <p:stCondLst>
                                            <p:cond delay="0"/>
                                          </p:stCondLst>
                                        </p:cTn>
                                        <p:tgtEl>
                                          <p:spTgt spid="7"/>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ppt_x"/>
                                          </p:val>
                                        </p:tav>
                                        <p:tav tm="100000">
                                          <p:val>
                                            <p:strVal val="#ppt_x"/>
                                          </p:val>
                                        </p:tav>
                                      </p:tavLst>
                                    </p:anim>
                                    <p:anim calcmode="lin" valueType="num">
                                      <p:cBhvr additive="base">
                                        <p:cTn id="15" dur="500" fill="hold"/>
                                        <p:tgtEl>
                                          <p:spTgt spid="6"/>
                                        </p:tgtEl>
                                        <p:attrNameLst>
                                          <p:attrName>ppt_y</p:attrName>
                                        </p:attrNameLst>
                                      </p:cBhvr>
                                      <p:tavLst>
                                        <p:tav tm="0">
                                          <p:val>
                                            <p:strVal val="1+#ppt_h/2"/>
                                          </p:val>
                                        </p:tav>
                                        <p:tav tm="100000">
                                          <p:val>
                                            <p:strVal val="#ppt_y"/>
                                          </p:val>
                                        </p:tav>
                                      </p:tavLst>
                                    </p:anim>
                                  </p:childTnLst>
                                </p:cTn>
                              </p:par>
                              <p:par>
                                <p:cTn id="16" presetID="1" presetClass="entr" presetSubtype="0" fill="hold" grpId="0" nodeType="withEffect">
                                  <p:stCondLst>
                                    <p:cond delay="500"/>
                                  </p:stCondLst>
                                  <p:childTnLst>
                                    <p:set>
                                      <p:cBhvr>
                                        <p:cTn id="17" dur="1" fill="hold">
                                          <p:stCondLst>
                                            <p:cond delay="0"/>
                                          </p:stCondLst>
                                        </p:cTn>
                                        <p:tgtEl>
                                          <p:spTgt spid="14"/>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par>
                                <p:cTn id="23" presetID="1" presetClass="entr" presetSubtype="0" fill="hold" grpId="0" nodeType="withEffect">
                                  <p:stCondLst>
                                    <p:cond delay="50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9219"/>
                                        </p:tgtEl>
                                        <p:attrNameLst>
                                          <p:attrName>style.visibility</p:attrName>
                                        </p:attrNameLst>
                                      </p:cBhvr>
                                      <p:to>
                                        <p:strVal val="visible"/>
                                      </p:to>
                                    </p:set>
                                    <p:animEffect transition="in" filter="fade">
                                      <p:cBhvr>
                                        <p:cTn id="29" dur="1000"/>
                                        <p:tgtEl>
                                          <p:spTgt spid="9219"/>
                                        </p:tgtEl>
                                      </p:cBhvr>
                                    </p:animEffect>
                                    <p:anim calcmode="lin" valueType="num">
                                      <p:cBhvr>
                                        <p:cTn id="30" dur="1000" fill="hold"/>
                                        <p:tgtEl>
                                          <p:spTgt spid="9219"/>
                                        </p:tgtEl>
                                        <p:attrNameLst>
                                          <p:attrName>ppt_x</p:attrName>
                                        </p:attrNameLst>
                                      </p:cBhvr>
                                      <p:tavLst>
                                        <p:tav tm="0">
                                          <p:val>
                                            <p:strVal val="#ppt_x"/>
                                          </p:val>
                                        </p:tav>
                                        <p:tav tm="100000">
                                          <p:val>
                                            <p:strVal val="#ppt_x"/>
                                          </p:val>
                                        </p:tav>
                                      </p:tavLst>
                                    </p:anim>
                                    <p:anim calcmode="lin" valueType="num">
                                      <p:cBhvr>
                                        <p:cTn id="31" dur="1000" fill="hold"/>
                                        <p:tgtEl>
                                          <p:spTgt spid="9219"/>
                                        </p:tgtEl>
                                        <p:attrNameLst>
                                          <p:attrName>ppt_y</p:attrName>
                                        </p:attrNameLst>
                                      </p:cBhvr>
                                      <p:tavLst>
                                        <p:tav tm="0">
                                          <p:val>
                                            <p:strVal val="#ppt_y+.1"/>
                                          </p:val>
                                        </p:tav>
                                        <p:tav tm="100000">
                                          <p:val>
                                            <p:strVal val="#ppt_y"/>
                                          </p:val>
                                        </p:tav>
                                      </p:tavLst>
                                    </p:anim>
                                  </p:childTnLst>
                                </p:cTn>
                              </p:par>
                              <p:par>
                                <p:cTn id="32" presetID="1" presetClass="entr" presetSubtype="0" fill="hold" grpId="0" nodeType="withEffect">
                                  <p:stCondLst>
                                    <p:cond delay="500"/>
                                  </p:stCondLst>
                                  <p:childTnLst>
                                    <p:set>
                                      <p:cBhvr>
                                        <p:cTn id="3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4"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D:\AL GORE PRESENTATION\SLIDE 9B\2.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7917" r="52372" b="3301"/>
          <a:stretch/>
        </p:blipFill>
        <p:spPr bwMode="auto">
          <a:xfrm>
            <a:off x="5175036" y="1545972"/>
            <a:ext cx="2292410" cy="2933858"/>
          </a:xfrm>
          <a:prstGeom prst="rect">
            <a:avLst/>
          </a:prstGeom>
          <a:noFill/>
        </p:spPr>
      </p:pic>
      <p:sp>
        <p:nvSpPr>
          <p:cNvPr id="9" name="Title 1"/>
          <p:cNvSpPr txBox="1">
            <a:spLocks/>
          </p:cNvSpPr>
          <p:nvPr/>
        </p:nvSpPr>
        <p:spPr>
          <a:xfrm>
            <a:off x="606667" y="4600843"/>
            <a:ext cx="7924800" cy="857071"/>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PH" sz="2200" b="1" dirty="0">
                <a:solidFill>
                  <a:srgbClr val="FF0000"/>
                </a:solidFill>
                <a:latin typeface="Tahoma" panose="020B0604030504040204" pitchFamily="34" charset="0"/>
                <a:ea typeface="Tahoma" panose="020B0604030504040204" pitchFamily="34" charset="0"/>
                <a:cs typeface="Tahoma" panose="020B0604030504040204" pitchFamily="34" charset="0"/>
              </a:rPr>
              <a:t>Severe early-life deprivation </a:t>
            </a:r>
            <a:r>
              <a:rPr lang="en-PH" sz="2200" b="1" dirty="0">
                <a:latin typeface="Tahoma" panose="020B0604030504040204" pitchFamily="34" charset="0"/>
                <a:ea typeface="Tahoma" panose="020B0604030504040204" pitchFamily="34" charset="0"/>
                <a:cs typeface="Tahoma" panose="020B0604030504040204" pitchFamily="34" charset="0"/>
              </a:rPr>
              <a:t>shows the reduced functioning of the ventral prefrontal cortex</a:t>
            </a:r>
            <a:endParaRPr kumimoji="0" lang="en-PH" sz="2200" b="1" i="0" u="none" strike="noStrike" kern="12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endParaRPr>
          </a:p>
        </p:txBody>
      </p:sp>
      <p:pic>
        <p:nvPicPr>
          <p:cNvPr id="8" name="Picture 2" descr="D:\AL GORE PRESENTATION\SLIDE 9B\2.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7043" t="3691" r="22083"/>
          <a:stretch/>
        </p:blipFill>
        <p:spPr bwMode="auto">
          <a:xfrm>
            <a:off x="1586823" y="1557813"/>
            <a:ext cx="2382142" cy="2922017"/>
          </a:xfrm>
          <a:prstGeom prst="rect">
            <a:avLst/>
          </a:prstGeom>
          <a:noFill/>
        </p:spPr>
      </p:pic>
      <p:sp>
        <p:nvSpPr>
          <p:cNvPr id="10" name="Rectangle 9">
            <a:extLst>
              <a:ext uri="{FF2B5EF4-FFF2-40B4-BE49-F238E27FC236}">
                <a16:creationId xmlns:a16="http://schemas.microsoft.com/office/drawing/2014/main" id="{1C4D93DA-4EBA-4757-AB24-51B18623F257}"/>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F63F189-8637-4E0B-BAE7-98119AE0DFA7}"/>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75F9D37-E2BA-4738-8EDC-1C21E3E59A02}"/>
              </a:ext>
            </a:extLst>
          </p:cNvPr>
          <p:cNvSpPr/>
          <p:nvPr/>
        </p:nvSpPr>
        <p:spPr>
          <a:xfrm>
            <a:off x="220262" y="5527759"/>
            <a:ext cx="8697611" cy="1107996"/>
          </a:xfrm>
          <a:prstGeom prst="rect">
            <a:avLst/>
          </a:prstGeom>
        </p:spPr>
        <p:txBody>
          <a:bodyPr wrap="square">
            <a:spAutoFit/>
          </a:bodyPr>
          <a:lstStyle/>
          <a:p>
            <a:pPr algn="ctr">
              <a:spcBef>
                <a:spcPts val="1200"/>
              </a:spcBef>
            </a:pPr>
            <a:r>
              <a:rPr lang="en-PH" sz="2200" dirty="0">
                <a:latin typeface="Tahoma" panose="020B0604030504040204" pitchFamily="34" charset="0"/>
                <a:ea typeface="Tahoma" panose="020B0604030504040204" pitchFamily="34" charset="0"/>
                <a:cs typeface="Tahoma" panose="020B0604030504040204" pitchFamily="34" charset="0"/>
              </a:rPr>
              <a:t>Individuals with </a:t>
            </a:r>
            <a:r>
              <a:rPr lang="en-PH" sz="2200" b="1" dirty="0">
                <a:latin typeface="Tahoma" panose="020B0604030504040204" pitchFamily="34" charset="0"/>
                <a:ea typeface="Tahoma" panose="020B0604030504040204" pitchFamily="34" charset="0"/>
                <a:cs typeface="Tahoma" panose="020B0604030504040204" pitchFamily="34" charset="0"/>
              </a:rPr>
              <a:t>reduced functioning of the ventral prefrontal cortex</a:t>
            </a:r>
            <a:r>
              <a:rPr lang="en-PH" sz="2200" dirty="0">
                <a:latin typeface="Tahoma" panose="020B0604030504040204" pitchFamily="34" charset="0"/>
                <a:ea typeface="Tahoma" panose="020B0604030504040204" pitchFamily="34" charset="0"/>
                <a:cs typeface="Tahoma" panose="020B0604030504040204" pitchFamily="34" charset="0"/>
              </a:rPr>
              <a:t>, specially </a:t>
            </a:r>
            <a:r>
              <a:rPr lang="en-PH" sz="2200" b="1" dirty="0">
                <a:latin typeface="Tahoma" panose="020B0604030504040204" pitchFamily="34" charset="0"/>
                <a:ea typeface="Tahoma" panose="020B0604030504040204" pitchFamily="34" charset="0"/>
                <a:cs typeface="Tahoma" panose="020B0604030504040204" pitchFamily="34" charset="0"/>
              </a:rPr>
              <a:t>during childhood</a:t>
            </a:r>
            <a:r>
              <a:rPr lang="en-PH" sz="2200" dirty="0">
                <a:latin typeface="Tahoma" panose="020B0604030504040204" pitchFamily="34" charset="0"/>
                <a:ea typeface="Tahoma" panose="020B0604030504040204" pitchFamily="34" charset="0"/>
                <a:cs typeface="Tahoma" panose="020B0604030504040204" pitchFamily="34" charset="0"/>
              </a:rPr>
              <a:t>, tend to have </a:t>
            </a:r>
            <a:r>
              <a:rPr lang="en-PH" sz="2200" b="1" dirty="0">
                <a:latin typeface="Tahoma" panose="020B0604030504040204" pitchFamily="34" charset="0"/>
                <a:ea typeface="Tahoma" panose="020B0604030504040204" pitchFamily="34" charset="0"/>
                <a:cs typeface="Tahoma" panose="020B0604030504040204" pitchFamily="34" charset="0"/>
              </a:rPr>
              <a:t>severe antisocial behavior </a:t>
            </a:r>
            <a:r>
              <a:rPr lang="en-PH" sz="2200" dirty="0">
                <a:latin typeface="Tahoma" panose="020B0604030504040204" pitchFamily="34" charset="0"/>
                <a:ea typeface="Tahoma" panose="020B0604030504040204" pitchFamily="34" charset="0"/>
                <a:cs typeface="Tahoma" panose="020B0604030504040204" pitchFamily="34" charset="0"/>
              </a:rPr>
              <a:t>and impaired moral judgment.</a:t>
            </a:r>
          </a:p>
        </p:txBody>
      </p:sp>
      <p:sp>
        <p:nvSpPr>
          <p:cNvPr id="13" name="Title 1">
            <a:extLst>
              <a:ext uri="{FF2B5EF4-FFF2-40B4-BE49-F238E27FC236}">
                <a16:creationId xmlns:a16="http://schemas.microsoft.com/office/drawing/2014/main" id="{DCFFFAE0-D3FA-43BD-B183-C757FC205735}"/>
              </a:ext>
            </a:extLst>
          </p:cNvPr>
          <p:cNvSpPr txBox="1">
            <a:spLocks/>
          </p:cNvSpPr>
          <p:nvPr/>
        </p:nvSpPr>
        <p:spPr>
          <a:xfrm>
            <a:off x="454268" y="211455"/>
            <a:ext cx="8229600" cy="1311276"/>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PH" sz="3200" b="1" i="0" u="none" strike="noStrike" kern="1200" cap="none" spc="-150" normalizeH="0" baseline="0" noProof="0" dirty="0">
                <a:ln>
                  <a:noFill/>
                </a:ln>
                <a:solidFill>
                  <a:srgbClr val="0A8C48"/>
                </a:solidFill>
                <a:effectLst/>
                <a:uLnTx/>
                <a:uFillTx/>
                <a:latin typeface="Tahoma" panose="020B0604030504040204" pitchFamily="34" charset="0"/>
                <a:ea typeface="Tahoma" panose="020B0604030504040204" pitchFamily="34" charset="0"/>
                <a:cs typeface="Tahoma" panose="020B0604030504040204" pitchFamily="34" charset="0"/>
              </a:rPr>
              <a:t>THE FIRST</a:t>
            </a:r>
            <a:r>
              <a:rPr kumimoji="0" lang="en-PH" sz="3200" b="1" i="0" u="none" strike="noStrike" kern="1200" cap="none" spc="-150" normalizeH="0" noProof="0" dirty="0">
                <a:ln>
                  <a:noFill/>
                </a:ln>
                <a:solidFill>
                  <a:srgbClr val="0A8C48"/>
                </a:solidFill>
                <a:effectLst/>
                <a:uLnTx/>
                <a:uFillTx/>
                <a:latin typeface="Tahoma" panose="020B0604030504040204" pitchFamily="34" charset="0"/>
                <a:ea typeface="Tahoma" panose="020B0604030504040204" pitchFamily="34" charset="0"/>
                <a:cs typeface="Tahoma" panose="020B0604030504040204" pitchFamily="34" charset="0"/>
              </a:rPr>
              <a:t> 1000 DAYS IS CRITICAL TO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PH" sz="4400" b="1" i="0" u="none" strike="noStrike" kern="1200" cap="none" spc="-150" normalizeH="0" noProof="0" dirty="0">
                <a:ln>
                  <a:noFill/>
                </a:ln>
                <a:solidFill>
                  <a:srgbClr val="0A8C48"/>
                </a:solidFill>
                <a:effectLst/>
                <a:uLnTx/>
                <a:uFillTx/>
                <a:latin typeface="Tahoma" panose="020B0604030504040204" pitchFamily="34" charset="0"/>
                <a:ea typeface="Tahoma" panose="020B0604030504040204" pitchFamily="34" charset="0"/>
                <a:cs typeface="Tahoma" panose="020B0604030504040204" pitchFamily="34" charset="0"/>
              </a:rPr>
              <a:t>BEHAVIORAL DEVELOPMENT</a:t>
            </a:r>
            <a:endParaRPr kumimoji="0" lang="en-PH" sz="4400" b="1" i="0" u="none" strike="noStrike" kern="1200" cap="none" spc="-150" normalizeH="0" baseline="0" noProof="0" dirty="0">
              <a:ln>
                <a:noFill/>
              </a:ln>
              <a:solidFill>
                <a:srgbClr val="0A8C48"/>
              </a:solidFill>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04182001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D:\AL GORE PRESENTATION\SLIDE 8\2.png"/>
          <p:cNvPicPr>
            <a:picLocks noChangeAspect="1" noChangeArrowheads="1"/>
          </p:cNvPicPr>
          <p:nvPr/>
        </p:nvPicPr>
        <p:blipFill>
          <a:blip r:embed="rId3" cstate="print"/>
          <a:srcRect/>
          <a:stretch>
            <a:fillRect/>
          </a:stretch>
        </p:blipFill>
        <p:spPr bwMode="auto">
          <a:xfrm>
            <a:off x="0" y="-152400"/>
            <a:ext cx="9144000" cy="6858000"/>
          </a:xfrm>
          <a:prstGeom prst="rect">
            <a:avLst/>
          </a:prstGeom>
          <a:noFill/>
        </p:spPr>
      </p:pic>
      <p:sp>
        <p:nvSpPr>
          <p:cNvPr id="7" name="Title 1"/>
          <p:cNvSpPr txBox="1">
            <a:spLocks/>
          </p:cNvSpPr>
          <p:nvPr/>
        </p:nvSpPr>
        <p:spPr>
          <a:xfrm>
            <a:off x="5033782" y="4993511"/>
            <a:ext cx="4258037" cy="1143000"/>
          </a:xfrm>
          <a:prstGeom prst="rect">
            <a:avLst/>
          </a:prstGeom>
        </p:spPr>
        <p:txBody>
          <a:bodyPr vert="horz" lIns="91440" tIns="45720" rIns="91440" bIns="45720" rtlCol="0" anchor="ctr">
            <a:noAutofit/>
          </a:bodyPr>
          <a:lstStyle/>
          <a:p>
            <a:pPr lvl="0" algn="ctr">
              <a:spcBef>
                <a:spcPct val="0"/>
              </a:spcBef>
              <a:defRPr/>
            </a:pPr>
            <a:r>
              <a:rPr lang="en-PH" sz="3000" b="1" spc="-150" dirty="0">
                <a:solidFill>
                  <a:srgbClr val="0A8C48"/>
                </a:solidFill>
                <a:latin typeface="Tahoma" panose="020B0604030504040204" pitchFamily="34" charset="0"/>
                <a:ea typeface="Tahoma" panose="020B0604030504040204" pitchFamily="34" charset="0"/>
                <a:cs typeface="Tahoma" panose="020B0604030504040204" pitchFamily="34" charset="0"/>
              </a:rPr>
              <a:t>PATHWAY TO POOR </a:t>
            </a:r>
          </a:p>
          <a:p>
            <a:pPr lvl="0" algn="ctr">
              <a:spcBef>
                <a:spcPct val="0"/>
              </a:spcBef>
              <a:defRPr/>
            </a:pPr>
            <a:r>
              <a:rPr lang="en-PH" sz="3000" b="1" spc="-150" dirty="0">
                <a:solidFill>
                  <a:srgbClr val="0A8C48"/>
                </a:solidFill>
                <a:latin typeface="Tahoma" panose="020B0604030504040204" pitchFamily="34" charset="0"/>
                <a:ea typeface="Tahoma" panose="020B0604030504040204" pitchFamily="34" charset="0"/>
                <a:cs typeface="Tahoma" panose="020B0604030504040204" pitchFamily="34" charset="0"/>
              </a:rPr>
              <a:t>BEHAVIORAL OUTCOMES </a:t>
            </a:r>
            <a:endParaRPr kumimoji="0" lang="en-PH" sz="3000" b="1" i="0" u="none" strike="noStrike" kern="1200" cap="none" spc="-150" normalizeH="0" baseline="0" noProof="0" dirty="0">
              <a:ln>
                <a:noFill/>
              </a:ln>
              <a:solidFill>
                <a:srgbClr val="0A8C48"/>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0" name="Content Placeholder 2"/>
          <p:cNvSpPr txBox="1">
            <a:spLocks/>
          </p:cNvSpPr>
          <p:nvPr/>
        </p:nvSpPr>
        <p:spPr>
          <a:xfrm>
            <a:off x="4876800" y="381000"/>
            <a:ext cx="990600" cy="685800"/>
          </a:xfrm>
          <a:prstGeom prst="rect">
            <a:avLst/>
          </a:prstGeom>
        </p:spPr>
        <p:txBody>
          <a:bodyPr vert="horz" lIns="91440" tIns="45720" rIns="91440" bIns="45720" rtlCol="0">
            <a:normAutofit fontScale="77500" lnSpcReduction="20000"/>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kumimoji="0" lang="en-PH" sz="3200" b="1" i="0" u="none" strike="noStrike" kern="1200" cap="none" spc="0" normalizeH="0" baseline="-25000" noProof="0" dirty="0">
                <a:ln>
                  <a:noFill/>
                </a:ln>
                <a:solidFill>
                  <a:schemeClr val="tx1"/>
                </a:solidFill>
                <a:effectLst/>
                <a:uLnTx/>
                <a:uFillTx/>
                <a:latin typeface="+mn-lt"/>
                <a:ea typeface="+mn-ea"/>
                <a:cs typeface="+mn-cs"/>
              </a:rPr>
              <a:t>Violence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kumimoji="0" lang="en-PH" sz="3200" b="1" i="0" u="none" strike="noStrike" kern="1200" cap="none" spc="0" normalizeH="0" baseline="-25000" noProof="0" dirty="0">
                <a:ln>
                  <a:noFill/>
                </a:ln>
                <a:solidFill>
                  <a:schemeClr val="tx1"/>
                </a:solidFill>
                <a:effectLst/>
                <a:uLnTx/>
                <a:uFillTx/>
                <a:latin typeface="+mn-lt"/>
                <a:ea typeface="+mn-ea"/>
                <a:cs typeface="+mn-cs"/>
              </a:rPr>
              <a:t>&amp; Crime</a:t>
            </a:r>
          </a:p>
        </p:txBody>
      </p:sp>
      <p:sp>
        <p:nvSpPr>
          <p:cNvPr id="11" name="Content Placeholder 2"/>
          <p:cNvSpPr txBox="1">
            <a:spLocks/>
          </p:cNvSpPr>
          <p:nvPr/>
        </p:nvSpPr>
        <p:spPr>
          <a:xfrm>
            <a:off x="7924800" y="2743200"/>
            <a:ext cx="990600" cy="685800"/>
          </a:xfrm>
          <a:prstGeom prst="rect">
            <a:avLst/>
          </a:prstGeom>
        </p:spPr>
        <p:txBody>
          <a:bodyPr vert="horz" lIns="91440" tIns="45720" rIns="91440" bIns="45720" rtlCol="0">
            <a:normAutofit fontScale="77500" lnSpcReduction="20000"/>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kumimoji="0" lang="en-PH" sz="3200" b="1" i="0" u="none" strike="noStrike" kern="1200" cap="none" spc="0" normalizeH="0" baseline="-25000" noProof="0" dirty="0">
                <a:ln>
                  <a:noFill/>
                </a:ln>
                <a:solidFill>
                  <a:schemeClr val="tx1"/>
                </a:solidFill>
                <a:effectLst/>
                <a:uLnTx/>
                <a:uFillTx/>
                <a:latin typeface="+mn-lt"/>
                <a:ea typeface="+mn-ea"/>
                <a:cs typeface="+mn-cs"/>
              </a:rPr>
              <a:t>Suicidal</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PH" sz="3200" b="1" baseline="-25000" dirty="0" err="1"/>
              <a:t>Behavior</a:t>
            </a:r>
            <a:endParaRPr kumimoji="0" lang="en-PH" sz="3200" b="1" i="0" u="none" strike="noStrike" kern="1200" cap="none" spc="0" normalizeH="0" baseline="-25000" noProof="0" dirty="0">
              <a:ln>
                <a:noFill/>
              </a:ln>
              <a:solidFill>
                <a:schemeClr val="tx1"/>
              </a:solidFill>
              <a:effectLst/>
              <a:uLnTx/>
              <a:uFillTx/>
              <a:latin typeface="+mn-lt"/>
              <a:ea typeface="+mn-ea"/>
              <a:cs typeface="+mn-cs"/>
            </a:endParaRPr>
          </a:p>
        </p:txBody>
      </p:sp>
      <p:sp>
        <p:nvSpPr>
          <p:cNvPr id="12" name="Content Placeholder 2"/>
          <p:cNvSpPr txBox="1">
            <a:spLocks/>
          </p:cNvSpPr>
          <p:nvPr/>
        </p:nvSpPr>
        <p:spPr>
          <a:xfrm>
            <a:off x="2362200" y="1295400"/>
            <a:ext cx="990600" cy="533400"/>
          </a:xfrm>
          <a:prstGeom prst="rect">
            <a:avLst/>
          </a:prstGeom>
        </p:spPr>
        <p:txBody>
          <a:bodyPr vert="horz" lIns="91440" tIns="45720" rIns="91440" bIns="45720" rtlCol="0">
            <a:normAutofit fontScale="70000" lnSpcReduction="20000"/>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kumimoji="0" lang="en-PH" sz="3200" b="1" i="0" u="none" strike="noStrike" kern="1200" cap="none" spc="0" normalizeH="0" baseline="-25000" noProof="0" dirty="0">
                <a:ln>
                  <a:noFill/>
                </a:ln>
                <a:solidFill>
                  <a:schemeClr val="tx1"/>
                </a:solidFill>
                <a:effectLst/>
                <a:uLnTx/>
                <a:uFillTx/>
                <a:latin typeface="+mn-lt"/>
                <a:ea typeface="+mn-ea"/>
                <a:cs typeface="+mn-cs"/>
              </a:rPr>
              <a:t>Alcohol &amp;</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PH" sz="3200" b="1" baseline="-25000" dirty="0"/>
              <a:t>Drugs</a:t>
            </a:r>
            <a:endParaRPr kumimoji="0" lang="en-PH" sz="3200" b="1" i="0" u="none" strike="noStrike" kern="1200" cap="none" spc="0" normalizeH="0" baseline="-25000" noProof="0" dirty="0">
              <a:ln>
                <a:noFill/>
              </a:ln>
              <a:solidFill>
                <a:schemeClr val="tx1"/>
              </a:solidFill>
              <a:effectLst/>
              <a:uLnTx/>
              <a:uFillTx/>
              <a:latin typeface="+mn-lt"/>
              <a:ea typeface="+mn-ea"/>
              <a:cs typeface="+mn-cs"/>
            </a:endParaRPr>
          </a:p>
        </p:txBody>
      </p:sp>
      <p:sp>
        <p:nvSpPr>
          <p:cNvPr id="13" name="Content Placeholder 2"/>
          <p:cNvSpPr txBox="1">
            <a:spLocks/>
          </p:cNvSpPr>
          <p:nvPr/>
        </p:nvSpPr>
        <p:spPr>
          <a:xfrm>
            <a:off x="4800600" y="2514600"/>
            <a:ext cx="1295400" cy="533400"/>
          </a:xfrm>
          <a:prstGeom prst="rect">
            <a:avLst/>
          </a:prstGeom>
        </p:spPr>
        <p:txBody>
          <a:bodyPr vert="horz" lIns="91440" tIns="45720" rIns="91440" bIns="45720" rtlCol="0">
            <a:normAutofit fontScale="85000" lnSpcReduction="10000"/>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kumimoji="0" lang="en-PH" sz="3200" b="1" i="0" u="none" strike="noStrike" kern="1200" cap="none" spc="0" normalizeH="0" baseline="-25000" noProof="0" dirty="0">
                <a:ln>
                  <a:noFill/>
                </a:ln>
                <a:solidFill>
                  <a:schemeClr val="tx1"/>
                </a:solidFill>
                <a:effectLst/>
                <a:uLnTx/>
                <a:uFillTx/>
                <a:latin typeface="+mn-lt"/>
                <a:ea typeface="+mn-ea"/>
                <a:cs typeface="+mn-cs"/>
              </a:rPr>
              <a:t>Depression</a:t>
            </a:r>
          </a:p>
        </p:txBody>
      </p:sp>
      <p:sp>
        <p:nvSpPr>
          <p:cNvPr id="14" name="Content Placeholder 2"/>
          <p:cNvSpPr txBox="1">
            <a:spLocks/>
          </p:cNvSpPr>
          <p:nvPr/>
        </p:nvSpPr>
        <p:spPr>
          <a:xfrm>
            <a:off x="5715000" y="3810000"/>
            <a:ext cx="1981200" cy="685800"/>
          </a:xfrm>
          <a:prstGeom prst="rect">
            <a:avLst/>
          </a:prstGeom>
        </p:spPr>
        <p:txBody>
          <a:bodyPr vert="horz" lIns="91440" tIns="45720" rIns="91440" bIns="45720" rtlCol="0">
            <a:noAutofit/>
          </a:bodyPr>
          <a:lstStyle/>
          <a:p>
            <a:pPr marL="182880" marR="0" lvl="0" indent="0" algn="l" defTabSz="914400" rtl="0" eaLnBrk="1" fontAlgn="auto" latinLnBrk="0" hangingPunct="1">
              <a:lnSpc>
                <a:spcPct val="120000"/>
              </a:lnSpc>
              <a:spcBef>
                <a:spcPts val="0"/>
              </a:spcBef>
              <a:spcAft>
                <a:spcPts val="0"/>
              </a:spcAft>
              <a:buClrTx/>
              <a:buSzTx/>
              <a:buFont typeface="Arial" pitchFamily="34" charset="0"/>
              <a:buNone/>
              <a:tabLst/>
              <a:defRPr/>
            </a:pPr>
            <a:r>
              <a:rPr kumimoji="0" lang="en-PH" sz="2400" b="1" i="0" u="none" strike="noStrike" kern="1200" cap="none" spc="0" normalizeH="0" baseline="-25000" noProof="0" dirty="0">
                <a:ln>
                  <a:noFill/>
                </a:ln>
                <a:solidFill>
                  <a:schemeClr val="tx1"/>
                </a:solidFill>
                <a:effectLst/>
                <a:uLnTx/>
                <a:uFillTx/>
                <a:latin typeface="+mn-lt"/>
                <a:ea typeface="+mn-ea"/>
                <a:cs typeface="+mn-cs"/>
              </a:rPr>
              <a:t>Acute Stress &amp;</a:t>
            </a:r>
          </a:p>
          <a:p>
            <a:pPr marL="182880" marR="0" lvl="0" indent="0" algn="l" defTabSz="914400" rtl="0" eaLnBrk="1" fontAlgn="auto" latinLnBrk="0" hangingPunct="1">
              <a:lnSpc>
                <a:spcPct val="120000"/>
              </a:lnSpc>
              <a:spcBef>
                <a:spcPts val="0"/>
              </a:spcBef>
              <a:spcAft>
                <a:spcPts val="0"/>
              </a:spcAft>
              <a:buClrTx/>
              <a:buSzTx/>
              <a:buFont typeface="Arial" pitchFamily="34" charset="0"/>
              <a:buNone/>
              <a:tabLst/>
              <a:defRPr/>
            </a:pPr>
            <a:r>
              <a:rPr lang="en-PH" sz="1600" b="1" dirty="0"/>
              <a:t>Significant Loss</a:t>
            </a:r>
            <a:endParaRPr kumimoji="0" lang="en-PH" sz="1600" b="1" i="0" u="none" strike="noStrike" kern="1200" cap="none" spc="0" normalizeH="0" baseline="-25000" noProof="0" dirty="0">
              <a:ln>
                <a:noFill/>
              </a:ln>
              <a:solidFill>
                <a:schemeClr val="tx1"/>
              </a:solidFill>
              <a:effectLst/>
              <a:uLnTx/>
              <a:uFillTx/>
              <a:latin typeface="+mn-lt"/>
              <a:ea typeface="+mn-ea"/>
              <a:cs typeface="+mn-cs"/>
            </a:endParaRPr>
          </a:p>
        </p:txBody>
      </p:sp>
      <p:sp>
        <p:nvSpPr>
          <p:cNvPr id="15" name="Content Placeholder 2"/>
          <p:cNvSpPr txBox="1">
            <a:spLocks/>
          </p:cNvSpPr>
          <p:nvPr/>
        </p:nvSpPr>
        <p:spPr>
          <a:xfrm>
            <a:off x="3352800" y="3200400"/>
            <a:ext cx="1981200" cy="685800"/>
          </a:xfrm>
          <a:prstGeom prst="rect">
            <a:avLst/>
          </a:prstGeom>
        </p:spPr>
        <p:txBody>
          <a:bodyPr vert="horz" lIns="91440" tIns="45720" rIns="91440" bIns="45720" rtlCol="0">
            <a:normAutofit fontScale="92500" lnSpcReduction="20000"/>
          </a:bodyPr>
          <a:lstStyle/>
          <a:p>
            <a:pPr marL="182880" marR="0" lvl="0" indent="0" algn="l" defTabSz="914400" rtl="0" eaLnBrk="1" fontAlgn="auto" latinLnBrk="0" hangingPunct="1">
              <a:lnSpc>
                <a:spcPct val="120000"/>
              </a:lnSpc>
              <a:spcBef>
                <a:spcPts val="0"/>
              </a:spcBef>
              <a:spcAft>
                <a:spcPts val="0"/>
              </a:spcAft>
              <a:buClrTx/>
              <a:buSzTx/>
              <a:buFont typeface="Arial" pitchFamily="34" charset="0"/>
              <a:buNone/>
              <a:tabLst/>
              <a:defRPr/>
            </a:pPr>
            <a:r>
              <a:rPr kumimoji="0" lang="en-PH" sz="2000" b="1" i="0" u="none" strike="noStrike" kern="1200" cap="none" spc="0" normalizeH="0" baseline="-25000" noProof="0" dirty="0">
                <a:ln>
                  <a:noFill/>
                </a:ln>
                <a:solidFill>
                  <a:schemeClr val="tx1"/>
                </a:solidFill>
                <a:effectLst/>
                <a:uLnTx/>
                <a:uFillTx/>
                <a:latin typeface="+mn-lt"/>
                <a:ea typeface="+mn-ea"/>
                <a:cs typeface="+mn-cs"/>
              </a:rPr>
              <a:t>Increasing</a:t>
            </a:r>
          </a:p>
          <a:p>
            <a:pPr marL="182880" marR="0" lvl="0" indent="0" algn="l" defTabSz="914400" rtl="0" eaLnBrk="1" fontAlgn="auto" latinLnBrk="0" hangingPunct="1">
              <a:lnSpc>
                <a:spcPct val="120000"/>
              </a:lnSpc>
              <a:spcBef>
                <a:spcPts val="0"/>
              </a:spcBef>
              <a:spcAft>
                <a:spcPts val="0"/>
              </a:spcAft>
              <a:buClrTx/>
              <a:buSzTx/>
              <a:buFont typeface="Arial" pitchFamily="34" charset="0"/>
              <a:buNone/>
              <a:tabLst/>
              <a:defRPr/>
            </a:pPr>
            <a:r>
              <a:rPr lang="en-PH" sz="2000" b="1" baseline="-25000" noProof="0" dirty="0"/>
              <a:t>Psychological</a:t>
            </a:r>
          </a:p>
          <a:p>
            <a:pPr marL="182880" marR="0" lvl="0" indent="0" algn="l" defTabSz="914400" rtl="0" eaLnBrk="1" fontAlgn="auto" latinLnBrk="0" hangingPunct="1">
              <a:lnSpc>
                <a:spcPct val="120000"/>
              </a:lnSpc>
              <a:spcBef>
                <a:spcPts val="0"/>
              </a:spcBef>
              <a:spcAft>
                <a:spcPts val="0"/>
              </a:spcAft>
              <a:buClrTx/>
              <a:buSzTx/>
              <a:buFont typeface="Arial" pitchFamily="34" charset="0"/>
              <a:buNone/>
              <a:tabLst/>
              <a:defRPr/>
            </a:pPr>
            <a:r>
              <a:rPr kumimoji="0" lang="en-PH" sz="2000" b="1" i="0" u="none" strike="noStrike" kern="1200" cap="none" spc="0" normalizeH="0" baseline="-25000" dirty="0">
                <a:ln>
                  <a:noFill/>
                </a:ln>
                <a:solidFill>
                  <a:schemeClr val="tx1"/>
                </a:solidFill>
                <a:effectLst/>
                <a:uLnTx/>
                <a:uFillTx/>
                <a:latin typeface="+mn-lt"/>
                <a:ea typeface="+mn-ea"/>
                <a:cs typeface="+mn-cs"/>
              </a:rPr>
              <a:t>Difficulties</a:t>
            </a:r>
            <a:endParaRPr kumimoji="0" lang="en-PH" sz="1400" b="1" i="0" u="none" strike="noStrike" kern="1200" cap="none" spc="0" normalizeH="0" baseline="-25000" noProof="0" dirty="0">
              <a:ln>
                <a:noFill/>
              </a:ln>
              <a:solidFill>
                <a:schemeClr val="tx1"/>
              </a:solidFill>
              <a:effectLst/>
              <a:uLnTx/>
              <a:uFillTx/>
              <a:latin typeface="+mn-lt"/>
              <a:ea typeface="+mn-ea"/>
              <a:cs typeface="+mn-cs"/>
            </a:endParaRPr>
          </a:p>
        </p:txBody>
      </p:sp>
      <p:sp>
        <p:nvSpPr>
          <p:cNvPr id="16" name="Content Placeholder 2"/>
          <p:cNvSpPr txBox="1">
            <a:spLocks/>
          </p:cNvSpPr>
          <p:nvPr/>
        </p:nvSpPr>
        <p:spPr>
          <a:xfrm>
            <a:off x="1219200" y="2743200"/>
            <a:ext cx="1295400" cy="533400"/>
          </a:xfrm>
          <a:prstGeom prst="rect">
            <a:avLst/>
          </a:prstGeom>
        </p:spPr>
        <p:txBody>
          <a:bodyPr vert="horz" lIns="91440" tIns="45720" rIns="91440" bIns="45720" rtlCol="0">
            <a:normAutofit fontScale="40000" lnSpcReduction="20000"/>
          </a:bodyPr>
          <a:lstStyle/>
          <a:p>
            <a:pPr marL="182880" marR="0" lvl="0" indent="0" algn="r" defTabSz="914400" rtl="0" eaLnBrk="1" fontAlgn="auto" latinLnBrk="0" hangingPunct="1">
              <a:lnSpc>
                <a:spcPct val="120000"/>
              </a:lnSpc>
              <a:spcBef>
                <a:spcPts val="0"/>
              </a:spcBef>
              <a:spcAft>
                <a:spcPts val="0"/>
              </a:spcAft>
              <a:buClrTx/>
              <a:buSzTx/>
              <a:buFont typeface="Arial" pitchFamily="34" charset="0"/>
              <a:buNone/>
              <a:tabLst/>
              <a:defRPr/>
            </a:pPr>
            <a:r>
              <a:rPr kumimoji="0" lang="en-PH" sz="5000" b="1" i="0" u="none" strike="noStrike" kern="1200" cap="none" spc="0" normalizeH="0" baseline="-25000" noProof="0" dirty="0">
                <a:ln>
                  <a:noFill/>
                </a:ln>
                <a:solidFill>
                  <a:schemeClr val="tx1"/>
                </a:solidFill>
                <a:effectLst/>
                <a:uLnTx/>
                <a:uFillTx/>
                <a:latin typeface="+mn-lt"/>
                <a:ea typeface="+mn-ea"/>
                <a:cs typeface="+mn-cs"/>
              </a:rPr>
              <a:t>Low </a:t>
            </a:r>
          </a:p>
          <a:p>
            <a:pPr marL="182880" marR="0" lvl="0" indent="0" algn="r" defTabSz="914400" rtl="0" eaLnBrk="1" fontAlgn="auto" latinLnBrk="0" hangingPunct="1">
              <a:lnSpc>
                <a:spcPct val="120000"/>
              </a:lnSpc>
              <a:spcBef>
                <a:spcPts val="0"/>
              </a:spcBef>
              <a:spcAft>
                <a:spcPts val="0"/>
              </a:spcAft>
              <a:buClrTx/>
              <a:buSzTx/>
              <a:buFont typeface="Arial" pitchFamily="34" charset="0"/>
              <a:buNone/>
              <a:tabLst/>
              <a:defRPr/>
            </a:pPr>
            <a:r>
              <a:rPr lang="en-PH" sz="5000" b="1" baseline="-25000" dirty="0"/>
              <a:t>Self-Esteem</a:t>
            </a:r>
            <a:endParaRPr kumimoji="0" lang="en-PH" sz="3200" b="1" i="0" u="none" strike="noStrike" kern="1200" cap="none" spc="0" normalizeH="0" baseline="-25000" noProof="0" dirty="0">
              <a:ln>
                <a:noFill/>
              </a:ln>
              <a:solidFill>
                <a:schemeClr val="tx1"/>
              </a:solidFill>
              <a:effectLst/>
              <a:uLnTx/>
              <a:uFillTx/>
              <a:latin typeface="+mn-lt"/>
              <a:ea typeface="+mn-ea"/>
              <a:cs typeface="+mn-cs"/>
            </a:endParaRPr>
          </a:p>
        </p:txBody>
      </p:sp>
      <p:sp>
        <p:nvSpPr>
          <p:cNvPr id="17" name="Content Placeholder 2"/>
          <p:cNvSpPr txBox="1">
            <a:spLocks/>
          </p:cNvSpPr>
          <p:nvPr/>
        </p:nvSpPr>
        <p:spPr>
          <a:xfrm>
            <a:off x="2362200" y="3810000"/>
            <a:ext cx="2362200" cy="533400"/>
          </a:xfrm>
          <a:prstGeom prst="rect">
            <a:avLst/>
          </a:prstGeom>
        </p:spPr>
        <p:txBody>
          <a:bodyPr vert="horz" lIns="91440" tIns="45720" rIns="91440" bIns="45720" rtlCol="0">
            <a:normAutofit/>
          </a:bodyPr>
          <a:lstStyle/>
          <a:p>
            <a:pPr marL="182880" marR="0" lvl="0" indent="0" defTabSz="914400" rtl="0" eaLnBrk="1" fontAlgn="auto" latinLnBrk="0" hangingPunct="1">
              <a:lnSpc>
                <a:spcPct val="120000"/>
              </a:lnSpc>
              <a:spcBef>
                <a:spcPts val="0"/>
              </a:spcBef>
              <a:spcAft>
                <a:spcPts val="0"/>
              </a:spcAft>
              <a:buClrTx/>
              <a:buSzTx/>
              <a:buFont typeface="Arial" pitchFamily="34" charset="0"/>
              <a:buNone/>
              <a:tabLst/>
              <a:defRPr/>
            </a:pPr>
            <a:r>
              <a:rPr kumimoji="0" lang="en-PH" sz="2000" b="1" i="0" u="none" strike="noStrike" kern="1200" cap="none" spc="0" normalizeH="0" baseline="-25000" noProof="0" dirty="0">
                <a:ln>
                  <a:noFill/>
                </a:ln>
                <a:solidFill>
                  <a:schemeClr val="tx1"/>
                </a:solidFill>
                <a:effectLst/>
                <a:uLnTx/>
                <a:uFillTx/>
                <a:latin typeface="+mn-lt"/>
                <a:ea typeface="+mn-ea"/>
                <a:cs typeface="+mn-cs"/>
              </a:rPr>
              <a:t>Peer Problems</a:t>
            </a:r>
            <a:endParaRPr kumimoji="0" lang="en-PH" sz="1400" b="1" i="0" u="none" strike="noStrike" kern="1200" cap="none" spc="0" normalizeH="0" baseline="-25000" noProof="0" dirty="0">
              <a:ln>
                <a:noFill/>
              </a:ln>
              <a:solidFill>
                <a:schemeClr val="tx1"/>
              </a:solidFill>
              <a:effectLst/>
              <a:uLnTx/>
              <a:uFillTx/>
              <a:latin typeface="+mn-lt"/>
              <a:ea typeface="+mn-ea"/>
              <a:cs typeface="+mn-cs"/>
            </a:endParaRPr>
          </a:p>
        </p:txBody>
      </p:sp>
      <p:sp>
        <p:nvSpPr>
          <p:cNvPr id="19" name="Content Placeholder 2"/>
          <p:cNvSpPr txBox="1">
            <a:spLocks/>
          </p:cNvSpPr>
          <p:nvPr/>
        </p:nvSpPr>
        <p:spPr>
          <a:xfrm>
            <a:off x="3657600" y="4419600"/>
            <a:ext cx="2209800" cy="381000"/>
          </a:xfrm>
          <a:prstGeom prst="rect">
            <a:avLst/>
          </a:prstGeom>
        </p:spPr>
        <p:txBody>
          <a:bodyPr vert="horz" lIns="91440" tIns="45720" rIns="91440" bIns="45720" rtlCol="0">
            <a:noAutofit/>
          </a:bodyPr>
          <a:lstStyle/>
          <a:p>
            <a:pPr marL="182880" marR="0" lvl="0" indent="0" algn="l" defTabSz="914400" rtl="0" eaLnBrk="1" fontAlgn="auto" latinLnBrk="0" hangingPunct="1">
              <a:lnSpc>
                <a:spcPct val="120000"/>
              </a:lnSpc>
              <a:spcBef>
                <a:spcPts val="0"/>
              </a:spcBef>
              <a:spcAft>
                <a:spcPts val="0"/>
              </a:spcAft>
              <a:buClrTx/>
              <a:buSzTx/>
              <a:buFont typeface="Arial" pitchFamily="34" charset="0"/>
              <a:buNone/>
              <a:tabLst/>
              <a:defRPr/>
            </a:pPr>
            <a:r>
              <a:rPr kumimoji="0" lang="en-PH" b="1" i="0" u="none" strike="noStrike" kern="1200" cap="none" spc="0" normalizeH="0" baseline="-25000" noProof="0" dirty="0">
                <a:ln>
                  <a:noFill/>
                </a:ln>
                <a:solidFill>
                  <a:schemeClr val="tx1"/>
                </a:solidFill>
                <a:effectLst/>
                <a:uLnTx/>
                <a:uFillTx/>
                <a:latin typeface="+mn-lt"/>
                <a:ea typeface="+mn-ea"/>
                <a:cs typeface="+mn-cs"/>
              </a:rPr>
              <a:t>Poor Problem Solving</a:t>
            </a:r>
            <a:r>
              <a:rPr kumimoji="0" lang="en-PH" b="1" i="0" u="none" strike="noStrike" kern="1200" cap="none" spc="0" normalizeH="0" noProof="0" dirty="0">
                <a:ln>
                  <a:noFill/>
                </a:ln>
                <a:solidFill>
                  <a:schemeClr val="tx1"/>
                </a:solidFill>
                <a:effectLst/>
                <a:uLnTx/>
                <a:uFillTx/>
                <a:latin typeface="+mn-lt"/>
                <a:ea typeface="+mn-ea"/>
                <a:cs typeface="+mn-cs"/>
              </a:rPr>
              <a:t> </a:t>
            </a:r>
            <a:r>
              <a:rPr lang="en-PH" b="1" baseline="-25000" dirty="0"/>
              <a:t>Skills</a:t>
            </a:r>
            <a:endParaRPr kumimoji="0" lang="en-PH" sz="1200" b="1" i="0" u="none" strike="noStrike" kern="1200" cap="none" spc="0" normalizeH="0" baseline="-25000" noProof="0" dirty="0">
              <a:ln>
                <a:noFill/>
              </a:ln>
              <a:solidFill>
                <a:schemeClr val="tx1"/>
              </a:solidFill>
              <a:effectLst/>
              <a:uLnTx/>
              <a:uFillTx/>
              <a:latin typeface="+mn-lt"/>
              <a:ea typeface="+mn-ea"/>
              <a:cs typeface="+mn-cs"/>
            </a:endParaRPr>
          </a:p>
        </p:txBody>
      </p:sp>
      <p:sp>
        <p:nvSpPr>
          <p:cNvPr id="20" name="Content Placeholder 2"/>
          <p:cNvSpPr txBox="1">
            <a:spLocks/>
          </p:cNvSpPr>
          <p:nvPr/>
        </p:nvSpPr>
        <p:spPr>
          <a:xfrm>
            <a:off x="4572000" y="3657600"/>
            <a:ext cx="1295400" cy="609600"/>
          </a:xfrm>
          <a:prstGeom prst="rect">
            <a:avLst/>
          </a:prstGeom>
        </p:spPr>
        <p:txBody>
          <a:bodyPr vert="horz" lIns="91440" tIns="45720" rIns="91440" bIns="45720" rtlCol="0">
            <a:noAutofit/>
          </a:bodyPr>
          <a:lstStyle/>
          <a:p>
            <a:pPr marR="0" lvl="0" indent="0" defTabSz="914400" rtl="0" eaLnBrk="1" fontAlgn="auto" latinLnBrk="0" hangingPunct="1">
              <a:spcBef>
                <a:spcPts val="0"/>
              </a:spcBef>
              <a:spcAft>
                <a:spcPts val="0"/>
              </a:spcAft>
              <a:buClrTx/>
              <a:buSzTx/>
              <a:buFont typeface="Arial" pitchFamily="34" charset="0"/>
              <a:buNone/>
              <a:tabLst/>
              <a:defRPr/>
            </a:pPr>
            <a:r>
              <a:rPr kumimoji="0" lang="en-PH" sz="1600" b="1" i="0" u="none" strike="noStrike" kern="1200" cap="none" spc="0" normalizeH="0" baseline="-25000" noProof="0" dirty="0">
                <a:ln>
                  <a:noFill/>
                </a:ln>
                <a:solidFill>
                  <a:schemeClr val="tx1"/>
                </a:solidFill>
                <a:effectLst/>
                <a:uLnTx/>
                <a:uFillTx/>
                <a:latin typeface="+mn-lt"/>
                <a:ea typeface="+mn-ea"/>
                <a:cs typeface="+mn-cs"/>
              </a:rPr>
              <a:t>Negative</a:t>
            </a:r>
            <a:r>
              <a:rPr lang="en-PH" sz="1600" b="1" noProof="0" dirty="0"/>
              <a:t> </a:t>
            </a:r>
            <a:r>
              <a:rPr kumimoji="0" lang="en-PH" sz="1600" b="1" i="0" u="none" strike="noStrike" kern="1200" cap="none" spc="0" normalizeH="0" baseline="-25000" noProof="0" dirty="0">
                <a:ln>
                  <a:noFill/>
                </a:ln>
                <a:solidFill>
                  <a:schemeClr val="tx1"/>
                </a:solidFill>
                <a:effectLst/>
                <a:uLnTx/>
                <a:uFillTx/>
                <a:latin typeface="+mn-lt"/>
                <a:ea typeface="+mn-ea"/>
                <a:cs typeface="+mn-cs"/>
              </a:rPr>
              <a:t>Thinking Patterns</a:t>
            </a:r>
            <a:r>
              <a:rPr kumimoji="0" lang="en-PH" sz="1600" b="1" i="0" u="none" strike="noStrike" kern="1200" cap="none" spc="0" normalizeH="0" noProof="0" dirty="0">
                <a:ln>
                  <a:noFill/>
                </a:ln>
                <a:solidFill>
                  <a:schemeClr val="tx1"/>
                </a:solidFill>
                <a:effectLst/>
                <a:uLnTx/>
                <a:uFillTx/>
                <a:latin typeface="+mn-lt"/>
                <a:ea typeface="+mn-ea"/>
                <a:cs typeface="+mn-cs"/>
              </a:rPr>
              <a:t> </a:t>
            </a:r>
            <a:endParaRPr kumimoji="0" lang="en-PH" sz="1600" b="1" i="0" u="none" strike="noStrike" kern="1200" cap="none" spc="0" normalizeH="0" baseline="-25000" noProof="0" dirty="0">
              <a:ln>
                <a:noFill/>
              </a:ln>
              <a:solidFill>
                <a:schemeClr val="tx1"/>
              </a:solidFill>
              <a:effectLst/>
              <a:uLnTx/>
              <a:uFillTx/>
              <a:latin typeface="+mn-lt"/>
              <a:ea typeface="+mn-ea"/>
              <a:cs typeface="+mn-cs"/>
            </a:endParaRPr>
          </a:p>
        </p:txBody>
      </p:sp>
      <p:sp>
        <p:nvSpPr>
          <p:cNvPr id="21" name="Content Placeholder 2"/>
          <p:cNvSpPr txBox="1">
            <a:spLocks/>
          </p:cNvSpPr>
          <p:nvPr/>
        </p:nvSpPr>
        <p:spPr>
          <a:xfrm>
            <a:off x="2133600" y="5105400"/>
            <a:ext cx="3048000" cy="609599"/>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1400" b="1" i="0" u="none" strike="noStrike" kern="1200" cap="none" spc="0" normalizeH="0" baseline="0" noProof="0" dirty="0">
                <a:ln>
                  <a:noFill/>
                </a:ln>
                <a:solidFill>
                  <a:schemeClr val="tx1"/>
                </a:solidFill>
                <a:effectLst/>
                <a:uLnTx/>
                <a:uFillTx/>
                <a:latin typeface="Open Sans" pitchFamily="34" charset="0"/>
                <a:ea typeface="Open Sans" pitchFamily="34" charset="0"/>
                <a:cs typeface="Open Sans" pitchFamily="34" charset="0"/>
              </a:rPr>
              <a:t>Self-regulation of emotion,</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1400" b="1" i="0" u="none" strike="noStrike" kern="1200" cap="none" spc="0" normalizeH="0" baseline="0" noProof="0" dirty="0">
                <a:ln>
                  <a:noFill/>
                </a:ln>
                <a:solidFill>
                  <a:schemeClr val="tx1"/>
                </a:solidFill>
                <a:effectLst/>
                <a:uLnTx/>
                <a:uFillTx/>
                <a:latin typeface="Open Sans" pitchFamily="34" charset="0"/>
                <a:ea typeface="Open Sans" pitchFamily="34" charset="0"/>
                <a:cs typeface="Open Sans" pitchFamily="34" charset="0"/>
              </a:rPr>
              <a:t>Attention and social interaction</a:t>
            </a:r>
          </a:p>
        </p:txBody>
      </p:sp>
      <p:sp>
        <p:nvSpPr>
          <p:cNvPr id="22" name="Content Placeholder 2"/>
          <p:cNvSpPr txBox="1">
            <a:spLocks/>
          </p:cNvSpPr>
          <p:nvPr/>
        </p:nvSpPr>
        <p:spPr>
          <a:xfrm>
            <a:off x="609600" y="3886200"/>
            <a:ext cx="1524000" cy="609599"/>
          </a:xfrm>
          <a:prstGeom prst="rect">
            <a:avLst/>
          </a:prstGeom>
        </p:spPr>
        <p:txBody>
          <a:bodyPr vert="horz" lIns="91440" tIns="45720" rIns="91440" bIns="45720" rtlCol="0">
            <a:normAutofit/>
          </a:body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1100" b="1" i="0" u="none" strike="noStrike" kern="1200" cap="none" spc="0" normalizeH="0" baseline="0" noProof="0" dirty="0">
                <a:ln>
                  <a:noFill/>
                </a:ln>
                <a:solidFill>
                  <a:schemeClr val="tx1"/>
                </a:solidFill>
                <a:effectLst/>
                <a:uLnTx/>
                <a:uFillTx/>
                <a:latin typeface="Open Sans" pitchFamily="34" charset="0"/>
                <a:ea typeface="Open Sans" pitchFamily="34" charset="0"/>
                <a:cs typeface="Open Sans" pitchFamily="34" charset="0"/>
              </a:rPr>
              <a:t>School &amp; Learning</a:t>
            </a:r>
          </a:p>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r>
              <a:rPr lang="en-PH" sz="1100" b="1" dirty="0">
                <a:latin typeface="Open Sans" pitchFamily="34" charset="0"/>
                <a:ea typeface="Open Sans" pitchFamily="34" charset="0"/>
                <a:cs typeface="Open Sans" pitchFamily="34" charset="0"/>
              </a:rPr>
              <a:t>Difficulties</a:t>
            </a:r>
            <a:endParaRPr kumimoji="0" lang="en-PH" sz="1100" b="1" i="0" u="none" strike="noStrike" kern="1200" cap="none" spc="0" normalizeH="0" baseline="0" noProof="0" dirty="0">
              <a:ln>
                <a:noFill/>
              </a:ln>
              <a:solidFill>
                <a:schemeClr val="tx1"/>
              </a:solidFill>
              <a:effectLst/>
              <a:uLnTx/>
              <a:uFillTx/>
              <a:latin typeface="Open Sans" pitchFamily="34" charset="0"/>
              <a:ea typeface="Open Sans" pitchFamily="34" charset="0"/>
              <a:cs typeface="Open Sans" pitchFamily="34" charset="0"/>
            </a:endParaRPr>
          </a:p>
        </p:txBody>
      </p:sp>
      <p:sp>
        <p:nvSpPr>
          <p:cNvPr id="23" name="Content Placeholder 2"/>
          <p:cNvSpPr txBox="1">
            <a:spLocks/>
          </p:cNvSpPr>
          <p:nvPr/>
        </p:nvSpPr>
        <p:spPr>
          <a:xfrm>
            <a:off x="3276600" y="6019800"/>
            <a:ext cx="1524000" cy="609599"/>
          </a:xfrm>
          <a:prstGeom prst="rect">
            <a:avLst/>
          </a:prstGeom>
        </p:spPr>
        <p:txBody>
          <a:bodyPr vert="horz" lIns="91440" tIns="45720" rIns="91440" bIns="45720" rtlCol="0">
            <a:noAutofit/>
          </a:bodyPr>
          <a:lstStyle/>
          <a:p>
            <a:pPr marL="342900" marR="0" lvl="0" indent="-342900" defTabSz="914400" rtl="0" eaLnBrk="1" fontAlgn="auto" latinLnBrk="0" hangingPunct="1">
              <a:lnSpc>
                <a:spcPts val="1900"/>
              </a:lnSpc>
              <a:spcBef>
                <a:spcPct val="20000"/>
              </a:spcBef>
              <a:spcAft>
                <a:spcPts val="0"/>
              </a:spcAft>
              <a:buClrTx/>
              <a:buSzTx/>
              <a:buFont typeface="Arial" pitchFamily="34" charset="0"/>
              <a:buNone/>
              <a:tabLst/>
              <a:defRPr/>
            </a:pPr>
            <a:r>
              <a:rPr lang="en-PH" b="1" dirty="0">
                <a:latin typeface="Open Sans" pitchFamily="34" charset="0"/>
                <a:ea typeface="Open Sans" pitchFamily="34" charset="0"/>
                <a:cs typeface="Open Sans" pitchFamily="34" charset="0"/>
              </a:rPr>
              <a:t>Diet &amp; </a:t>
            </a:r>
          </a:p>
          <a:p>
            <a:pPr marL="342900" marR="0" lvl="0" indent="-342900" defTabSz="914400" rtl="0" eaLnBrk="1" fontAlgn="auto" latinLnBrk="0" hangingPunct="1">
              <a:lnSpc>
                <a:spcPts val="1900"/>
              </a:lnSpc>
              <a:spcBef>
                <a:spcPct val="20000"/>
              </a:spcBef>
              <a:spcAft>
                <a:spcPts val="0"/>
              </a:spcAft>
              <a:buClrTx/>
              <a:buSzTx/>
              <a:buFont typeface="Arial" pitchFamily="34" charset="0"/>
              <a:buNone/>
              <a:tabLst/>
              <a:defRPr/>
            </a:pPr>
            <a:r>
              <a:rPr lang="en-PH" b="1" dirty="0">
                <a:latin typeface="Open Sans" pitchFamily="34" charset="0"/>
                <a:ea typeface="Open Sans" pitchFamily="34" charset="0"/>
                <a:cs typeface="Open Sans" pitchFamily="34" charset="0"/>
              </a:rPr>
              <a:t>Nutrition</a:t>
            </a:r>
            <a:endParaRPr kumimoji="0" lang="en-PH" b="1" i="0" u="none" strike="noStrike" kern="1200" cap="none" spc="0" normalizeH="0" baseline="0" noProof="0" dirty="0">
              <a:ln>
                <a:noFill/>
              </a:ln>
              <a:solidFill>
                <a:schemeClr val="tx1"/>
              </a:solidFill>
              <a:effectLst/>
              <a:uLnTx/>
              <a:uFillTx/>
              <a:latin typeface="Open Sans" pitchFamily="34" charset="0"/>
              <a:ea typeface="Open Sans" pitchFamily="34" charset="0"/>
              <a:cs typeface="Open Sans" pitchFamily="34" charset="0"/>
            </a:endParaRPr>
          </a:p>
        </p:txBody>
      </p:sp>
      <p:sp>
        <p:nvSpPr>
          <p:cNvPr id="24" name="Content Placeholder 2"/>
          <p:cNvSpPr txBox="1">
            <a:spLocks/>
          </p:cNvSpPr>
          <p:nvPr/>
        </p:nvSpPr>
        <p:spPr>
          <a:xfrm>
            <a:off x="152400" y="6248401"/>
            <a:ext cx="1905000" cy="609599"/>
          </a:xfrm>
          <a:prstGeom prst="rect">
            <a:avLst/>
          </a:prstGeom>
        </p:spPr>
        <p:txBody>
          <a:bodyPr vert="horz" lIns="91440" tIns="45720" rIns="91440" bIns="45720" rtlCol="0">
            <a:normAutofit/>
          </a:bodyPr>
          <a:lstStyle/>
          <a:p>
            <a:pPr marL="342900" marR="0" lvl="0" indent="-342900" defTabSz="914400" rtl="0" eaLnBrk="1" fontAlgn="auto" latinLnBrk="0" hangingPunct="1">
              <a:lnSpc>
                <a:spcPct val="100000"/>
              </a:lnSpc>
              <a:spcBef>
                <a:spcPct val="20000"/>
              </a:spcBef>
              <a:spcAft>
                <a:spcPts val="0"/>
              </a:spcAft>
              <a:buClrTx/>
              <a:buSzTx/>
              <a:buFont typeface="Arial" pitchFamily="34" charset="0"/>
              <a:buNone/>
              <a:tabLst/>
              <a:defRPr/>
            </a:pPr>
            <a:r>
              <a:rPr lang="en-PH" sz="1200" b="1" dirty="0">
                <a:latin typeface="Open Sans" pitchFamily="34" charset="0"/>
                <a:ea typeface="Open Sans" pitchFamily="34" charset="0"/>
                <a:cs typeface="Open Sans" pitchFamily="34" charset="0"/>
              </a:rPr>
              <a:t>Early Neurological</a:t>
            </a:r>
          </a:p>
          <a:p>
            <a:pPr marL="342900" marR="0" lvl="0" indent="-342900" defTabSz="914400" rtl="0" eaLnBrk="1" fontAlgn="auto" latinLnBrk="0" hangingPunct="1">
              <a:lnSpc>
                <a:spcPct val="100000"/>
              </a:lnSpc>
              <a:spcBef>
                <a:spcPct val="20000"/>
              </a:spcBef>
              <a:spcAft>
                <a:spcPts val="0"/>
              </a:spcAft>
              <a:buClrTx/>
              <a:buSzTx/>
              <a:buFont typeface="Arial" pitchFamily="34" charset="0"/>
              <a:buNone/>
              <a:tabLst/>
              <a:defRPr/>
            </a:pPr>
            <a:r>
              <a:rPr lang="en-PH" sz="1200" b="1" dirty="0">
                <a:latin typeface="Open Sans" pitchFamily="34" charset="0"/>
                <a:ea typeface="Open Sans" pitchFamily="34" charset="0"/>
                <a:cs typeface="Open Sans" pitchFamily="34" charset="0"/>
              </a:rPr>
              <a:t> (Brain) Development</a:t>
            </a:r>
          </a:p>
          <a:p>
            <a:pPr marL="342900" marR="0" lvl="0" indent="-342900"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PH" sz="1200" b="1" i="0" u="none" strike="noStrike" kern="1200" cap="none" spc="0" normalizeH="0" baseline="0" noProof="0" dirty="0">
              <a:ln>
                <a:noFill/>
              </a:ln>
              <a:solidFill>
                <a:schemeClr val="tx1"/>
              </a:solidFill>
              <a:effectLst/>
              <a:uLnTx/>
              <a:uFillTx/>
              <a:latin typeface="Open Sans" pitchFamily="34" charset="0"/>
              <a:ea typeface="Open Sans" pitchFamily="34" charset="0"/>
              <a:cs typeface="Open Sans" pitchFamily="34" charset="0"/>
            </a:endParaRPr>
          </a:p>
        </p:txBody>
      </p:sp>
      <p:sp>
        <p:nvSpPr>
          <p:cNvPr id="25" name="Rectangle 24">
            <a:extLst>
              <a:ext uri="{FF2B5EF4-FFF2-40B4-BE49-F238E27FC236}">
                <a16:creationId xmlns:a16="http://schemas.microsoft.com/office/drawing/2014/main" id="{3E92B97C-784D-4BEA-BC4C-15B755470FBE}"/>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A0E7053B-BAC6-4B39-B80B-A43B6A1864AA}"/>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2766241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fade">
                                      <p:cBhvr>
                                        <p:cTn id="7" dur="500"/>
                                        <p:tgtEl>
                                          <p:spTgt spid="410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500"/>
                                        <p:tgtEl>
                                          <p:spTgt spid="1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6" grpId="0"/>
      <p:bldP spid="17" grpId="0"/>
      <p:bldP spid="19" grpId="0"/>
      <p:bldP spid="20" grpId="0"/>
      <p:bldP spid="21" grpId="0"/>
      <p:bldP spid="22" grpId="0"/>
      <p:bldP spid="23" grpId="0"/>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0" y="1"/>
            <a:ext cx="9144000" cy="1600200"/>
          </a:xfrm>
          <a:prstGeom prst="rect">
            <a:avLst/>
          </a:prstGeom>
          <a:solidFill>
            <a:srgbClr val="00823B"/>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PH" b="1" dirty="0">
                <a:solidFill>
                  <a:schemeClr val="bg1"/>
                </a:solidFill>
                <a:latin typeface="Arial Black" panose="020B0A04020102020204" pitchFamily="34" charset="0"/>
              </a:rPr>
              <a:t>Objectives of the Session</a:t>
            </a:r>
            <a:endParaRPr lang="en-US" b="1" dirty="0">
              <a:solidFill>
                <a:schemeClr val="bg1"/>
              </a:solidFill>
              <a:latin typeface="Arial Black" panose="020B0A04020102020204" pitchFamily="34" charset="0"/>
            </a:endParaRPr>
          </a:p>
        </p:txBody>
      </p:sp>
      <p:sp>
        <p:nvSpPr>
          <p:cNvPr id="8" name="Content Placeholder 7"/>
          <p:cNvSpPr>
            <a:spLocks noGrp="1"/>
          </p:cNvSpPr>
          <p:nvPr>
            <p:ph idx="1"/>
          </p:nvPr>
        </p:nvSpPr>
        <p:spPr>
          <a:xfrm>
            <a:off x="628650" y="1825625"/>
            <a:ext cx="8210550" cy="4351338"/>
          </a:xfrm>
        </p:spPr>
        <p:txBody>
          <a:bodyPr>
            <a:normAutofit/>
          </a:bodyPr>
          <a:lstStyle/>
          <a:p>
            <a:pPr marL="466725" indent="-466725">
              <a:lnSpc>
                <a:spcPct val="100000"/>
              </a:lnSpc>
              <a:spcAft>
                <a:spcPts val="1200"/>
              </a:spcAft>
              <a:buFont typeface="+mj-lt"/>
              <a:buAutoNum type="arabicPeriod"/>
            </a:pPr>
            <a:r>
              <a:rPr lang="en-PH" sz="3500" dirty="0"/>
              <a:t>Explain why LGUs need to put high priority to nutrition and make significant investments in nutrition </a:t>
            </a:r>
          </a:p>
          <a:p>
            <a:pPr marL="466725" indent="-466725">
              <a:lnSpc>
                <a:spcPct val="100000"/>
              </a:lnSpc>
              <a:spcAft>
                <a:spcPts val="1200"/>
              </a:spcAft>
              <a:buFont typeface="+mj-lt"/>
              <a:buAutoNum type="arabicPeriod"/>
            </a:pPr>
            <a:r>
              <a:rPr lang="en-PH" sz="3500" dirty="0"/>
              <a:t>Illustrate how LGUs can invest in nutrition with focus on the first 1000 days to effectively prevent stunting </a:t>
            </a:r>
          </a:p>
        </p:txBody>
      </p:sp>
    </p:spTree>
    <p:extLst>
      <p:ext uri="{BB962C8B-B14F-4D97-AF65-F5344CB8AC3E}">
        <p14:creationId xmlns:p14="http://schemas.microsoft.com/office/powerpoint/2010/main" val="1194237985"/>
      </p:ext>
    </p:extLst>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6E4BD0-F4C0-4C5A-8DE3-C8FCE13F15B1}"/>
              </a:ext>
            </a:extLst>
          </p:cNvPr>
          <p:cNvSpPr>
            <a:spLocks noGrp="1"/>
          </p:cNvSpPr>
          <p:nvPr>
            <p:ph type="title"/>
          </p:nvPr>
        </p:nvSpPr>
        <p:spPr>
          <a:xfrm>
            <a:off x="0" y="457200"/>
            <a:ext cx="9144000" cy="868363"/>
          </a:xfrm>
        </p:spPr>
        <p:txBody>
          <a:bodyPr>
            <a:noAutofit/>
          </a:bodyPr>
          <a:lstStyle/>
          <a:p>
            <a:pPr algn="ctr"/>
            <a:r>
              <a:rPr lang="en-US" b="1" spc="-150" dirty="0">
                <a:solidFill>
                  <a:srgbClr val="0A8C48"/>
                </a:solidFill>
                <a:latin typeface="Tahoma" panose="020B0604030504040204" pitchFamily="34" charset="0"/>
                <a:ea typeface="Tahoma" panose="020B0604030504040204" pitchFamily="34" charset="0"/>
                <a:cs typeface="Tahoma" panose="020B0604030504040204" pitchFamily="34" charset="0"/>
              </a:rPr>
              <a:t>Compelling Reasons in Investing in Nutrition</a:t>
            </a:r>
          </a:p>
        </p:txBody>
      </p:sp>
      <p:sp>
        <p:nvSpPr>
          <p:cNvPr id="3" name="Content Placeholder 2">
            <a:extLst>
              <a:ext uri="{FF2B5EF4-FFF2-40B4-BE49-F238E27FC236}">
                <a16:creationId xmlns:a16="http://schemas.microsoft.com/office/drawing/2014/main" id="{537D24B7-E5EA-455B-99B2-EC98604AA502}"/>
              </a:ext>
            </a:extLst>
          </p:cNvPr>
          <p:cNvSpPr>
            <a:spLocks noGrp="1"/>
          </p:cNvSpPr>
          <p:nvPr>
            <p:ph idx="1"/>
          </p:nvPr>
        </p:nvSpPr>
        <p:spPr>
          <a:xfrm>
            <a:off x="457200" y="1396835"/>
            <a:ext cx="8448677" cy="5328042"/>
          </a:xfrm>
        </p:spPr>
        <p:txBody>
          <a:bodyPr>
            <a:normAutofit fontScale="85000" lnSpcReduction="10000"/>
          </a:bodyPr>
          <a:lstStyle/>
          <a:p>
            <a:pPr marL="457200" indent="-457200">
              <a:buFont typeface="Arial" panose="020B0604020202020204" pitchFamily="34" charset="0"/>
              <a:buAutoNum type="arabicPeriod"/>
            </a:pPr>
            <a:r>
              <a:rPr lang="en-US" sz="3900" dirty="0"/>
              <a:t>Alarming nutrition problem</a:t>
            </a:r>
          </a:p>
          <a:p>
            <a:pPr marL="457200" indent="-457200">
              <a:buAutoNum type="arabicPeriod"/>
            </a:pPr>
            <a:r>
              <a:rPr lang="en-US" sz="3900" dirty="0"/>
              <a:t>Embarrassment for a middle income country</a:t>
            </a:r>
          </a:p>
          <a:p>
            <a:pPr marL="457200" indent="-457200">
              <a:buAutoNum type="arabicPeriod"/>
            </a:pPr>
            <a:r>
              <a:rPr lang="en-US" sz="3900" dirty="0"/>
              <a:t>Cost of malnutrition to the economy</a:t>
            </a:r>
          </a:p>
          <a:p>
            <a:pPr marL="457200" indent="-457200">
              <a:buAutoNum type="arabicPeriod"/>
            </a:pPr>
            <a:r>
              <a:rPr lang="en-US" sz="3900" dirty="0"/>
              <a:t>Negative impact of malnutrition on development</a:t>
            </a:r>
          </a:p>
          <a:p>
            <a:pPr marL="457200" indent="-457200">
              <a:buFont typeface="Arial" panose="020B0604020202020204" pitchFamily="34" charset="0"/>
              <a:buAutoNum type="arabicPeriod"/>
            </a:pPr>
            <a:r>
              <a:rPr lang="en-US" sz="3900" b="1" dirty="0">
                <a:solidFill>
                  <a:srgbClr val="0A8C48"/>
                </a:solidFill>
              </a:rPr>
              <a:t>Returns to investment in nutrition very high</a:t>
            </a:r>
          </a:p>
          <a:p>
            <a:pPr marL="457200" indent="-457200">
              <a:buAutoNum type="arabicPeriod"/>
            </a:pPr>
            <a:r>
              <a:rPr lang="en-US" sz="3900" dirty="0"/>
              <a:t>Intervention to address malnutrition exists</a:t>
            </a:r>
          </a:p>
          <a:p>
            <a:pPr marL="457200" indent="-457200">
              <a:buAutoNum type="arabicPeriod"/>
            </a:pPr>
            <a:r>
              <a:rPr lang="en-US" sz="3900" dirty="0"/>
              <a:t>Nutrition is a child right and an integral part of the UN SDGs and PDP. </a:t>
            </a:r>
            <a:r>
              <a:rPr lang="en-PH" sz="3900" dirty="0"/>
              <a:t>Supportive policies for LGUs to invest in nutrition exist</a:t>
            </a:r>
            <a:endParaRPr lang="en-US" sz="3900" dirty="0"/>
          </a:p>
          <a:p>
            <a:pPr marL="457200" indent="-457200">
              <a:buAutoNum type="arabicPeriod"/>
            </a:pPr>
            <a:endParaRPr lang="en-PH" sz="3900" dirty="0">
              <a:solidFill>
                <a:srgbClr val="0A8C48"/>
              </a:solidFill>
            </a:endParaRPr>
          </a:p>
        </p:txBody>
      </p:sp>
      <p:sp>
        <p:nvSpPr>
          <p:cNvPr id="5" name="Rectangle 4">
            <a:extLst>
              <a:ext uri="{FF2B5EF4-FFF2-40B4-BE49-F238E27FC236}">
                <a16:creationId xmlns:a16="http://schemas.microsoft.com/office/drawing/2014/main" id="{AE30ABFB-55E9-43FE-9D65-090B44A6D35B}"/>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411F2E2-2C75-4BAA-B414-5322BB80BAB8}"/>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07052479"/>
      </p:ext>
    </p:extLst>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3B0C48-14D2-46EF-9AF3-45F7B758CE27}"/>
              </a:ext>
            </a:extLst>
          </p:cNvPr>
          <p:cNvSpPr>
            <a:spLocks noGrp="1"/>
          </p:cNvSpPr>
          <p:nvPr>
            <p:ph type="title"/>
          </p:nvPr>
        </p:nvSpPr>
        <p:spPr>
          <a:xfrm>
            <a:off x="-5863" y="352868"/>
            <a:ext cx="9143999" cy="940696"/>
          </a:xfrm>
        </p:spPr>
        <p:txBody>
          <a:bodyPr>
            <a:noAutofit/>
          </a:bodyPr>
          <a:lstStyle/>
          <a:p>
            <a:pPr algn="ctr"/>
            <a:r>
              <a:rPr lang="en-US" sz="4200" b="1" dirty="0">
                <a:solidFill>
                  <a:srgbClr val="0A8C48"/>
                </a:solidFill>
                <a:latin typeface="Tahoma" panose="020B0604030504040204" pitchFamily="34" charset="0"/>
                <a:ea typeface="Tahoma" panose="020B0604030504040204" pitchFamily="34" charset="0"/>
                <a:cs typeface="Tahoma" panose="020B0604030504040204" pitchFamily="34" charset="0"/>
              </a:rPr>
              <a:t>THE COPENHAGEN CONSENSUS</a:t>
            </a:r>
          </a:p>
        </p:txBody>
      </p:sp>
      <p:sp>
        <p:nvSpPr>
          <p:cNvPr id="3" name="Content Placeholder 2">
            <a:extLst>
              <a:ext uri="{FF2B5EF4-FFF2-40B4-BE49-F238E27FC236}">
                <a16:creationId xmlns:a16="http://schemas.microsoft.com/office/drawing/2014/main" id="{B3ACCB76-3FA5-41D3-9430-3D6667A78CFD}"/>
              </a:ext>
            </a:extLst>
          </p:cNvPr>
          <p:cNvSpPr>
            <a:spLocks noGrp="1"/>
          </p:cNvSpPr>
          <p:nvPr>
            <p:ph idx="1"/>
          </p:nvPr>
        </p:nvSpPr>
        <p:spPr>
          <a:xfrm>
            <a:off x="347107" y="4522284"/>
            <a:ext cx="8575911" cy="1942855"/>
          </a:xfrm>
        </p:spPr>
        <p:txBody>
          <a:bodyPr>
            <a:normAutofit/>
          </a:bodyPr>
          <a:lstStyle/>
          <a:p>
            <a:pPr marL="0" indent="0" algn="just">
              <a:buNone/>
            </a:pPr>
            <a:r>
              <a:rPr lang="en-US" sz="3200" i="1" dirty="0">
                <a:solidFill>
                  <a:srgbClr val="0A8C48"/>
                </a:solidFill>
              </a:rPr>
              <a:t>“Economic models suggest that the returns to investments in nutrition have high benefit:/cost ratios, and that this should be </a:t>
            </a:r>
            <a:r>
              <a:rPr lang="en-US" sz="3200" b="1" i="1" dirty="0">
                <a:solidFill>
                  <a:schemeClr val="tx1">
                    <a:lumMod val="65000"/>
                    <a:lumOff val="35000"/>
                  </a:schemeClr>
                </a:solidFill>
              </a:rPr>
              <a:t>a top development priority.”</a:t>
            </a:r>
          </a:p>
        </p:txBody>
      </p:sp>
      <p:pic>
        <p:nvPicPr>
          <p:cNvPr id="1028" name="Picture 4" descr="https://i.ytimg.com/vi/Ga-P8rm9VmM/maxresdefault.jpg">
            <a:extLst>
              <a:ext uri="{FF2B5EF4-FFF2-40B4-BE49-F238E27FC236}">
                <a16:creationId xmlns:a16="http://schemas.microsoft.com/office/drawing/2014/main" id="{0B610008-4506-488B-9D9E-8DF54DA49FC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7207" b="6306"/>
          <a:stretch/>
        </p:blipFill>
        <p:spPr bwMode="auto">
          <a:xfrm>
            <a:off x="351118" y="1825328"/>
            <a:ext cx="4038600" cy="1964724"/>
          </a:xfrm>
          <a:prstGeom prst="rect">
            <a:avLst/>
          </a:prstGeom>
          <a:noFill/>
          <a:effectLst>
            <a:outerShdw blurRad="50800" dist="38100" dir="18900000" algn="bl" rotWithShape="0">
              <a:prstClr val="black">
                <a:alpha val="40000"/>
              </a:prstClr>
            </a:outerShdw>
          </a:effectLst>
          <a:scene3d>
            <a:camera prst="perspectiveRight"/>
            <a:lightRig rig="threePt" dir="t"/>
          </a:scene3d>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ED44479B-D0A3-45C8-B51B-44A66648C016}"/>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A1D6E23-2ACB-46F4-B26A-C7A81FCC5CE4}"/>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2" descr="Image result for copenhagen consensus 2008">
            <a:extLst>
              <a:ext uri="{FF2B5EF4-FFF2-40B4-BE49-F238E27FC236}">
                <a16:creationId xmlns:a16="http://schemas.microsoft.com/office/drawing/2014/main" id="{66DF502D-37EE-47BE-A5AE-0D4BD7A8BDC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5062" y="1630363"/>
            <a:ext cx="3943350" cy="26195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4213434"/>
      </p:ext>
    </p:extLst>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ACCB76-3FA5-41D3-9430-3D6667A78CFD}"/>
              </a:ext>
            </a:extLst>
          </p:cNvPr>
          <p:cNvSpPr>
            <a:spLocks noGrp="1"/>
          </p:cNvSpPr>
          <p:nvPr>
            <p:ph idx="1"/>
          </p:nvPr>
        </p:nvSpPr>
        <p:spPr>
          <a:xfrm>
            <a:off x="347107" y="1477964"/>
            <a:ext cx="8575911" cy="4987176"/>
          </a:xfrm>
        </p:spPr>
        <p:txBody>
          <a:bodyPr>
            <a:normAutofit lnSpcReduction="10000"/>
          </a:bodyPr>
          <a:lstStyle/>
          <a:p>
            <a:pPr algn="just">
              <a:spcBef>
                <a:spcPts val="1200"/>
              </a:spcBef>
              <a:spcAft>
                <a:spcPts val="1200"/>
              </a:spcAft>
            </a:pPr>
            <a:r>
              <a:rPr lang="en-US" sz="3200" b="1" i="1" dirty="0">
                <a:solidFill>
                  <a:schemeClr val="tx1">
                    <a:lumMod val="65000"/>
                    <a:lumOff val="35000"/>
                  </a:schemeClr>
                </a:solidFill>
              </a:rPr>
              <a:t>It is possible to put a monetary value on the benefits of increased vitamin A and zinc supplementation. </a:t>
            </a:r>
          </a:p>
          <a:p>
            <a:pPr algn="just">
              <a:spcAft>
                <a:spcPts val="1200"/>
              </a:spcAft>
            </a:pPr>
            <a:r>
              <a:rPr lang="en-US" sz="3200" b="1" i="1" dirty="0">
                <a:solidFill>
                  <a:schemeClr val="tx1">
                    <a:lumMod val="65000"/>
                    <a:lumOff val="35000"/>
                  </a:schemeClr>
                </a:solidFill>
              </a:rPr>
              <a:t>The Copenhagen Consensus Center research shows that the benefits are very large. For treatment of pre-school aged children, </a:t>
            </a:r>
            <a:r>
              <a:rPr lang="en-US" sz="3200" b="1" i="1" dirty="0">
                <a:solidFill>
                  <a:srgbClr val="FF0000"/>
                </a:solidFill>
              </a:rPr>
              <a:t>each dollar spent on these initiatives results in around $17 of benefits. </a:t>
            </a:r>
          </a:p>
          <a:p>
            <a:pPr algn="just"/>
            <a:r>
              <a:rPr lang="en-US" sz="3200" b="1" i="1" dirty="0">
                <a:solidFill>
                  <a:schemeClr val="tx1">
                    <a:lumMod val="65000"/>
                    <a:lumOff val="35000"/>
                  </a:schemeClr>
                </a:solidFill>
              </a:rPr>
              <a:t>In the worst-affected countries, the benefits of supplementation with vitamin A and zinc can be up to 100 times higher than the costs.</a:t>
            </a:r>
          </a:p>
        </p:txBody>
      </p:sp>
      <p:sp>
        <p:nvSpPr>
          <p:cNvPr id="8" name="Rectangle 7">
            <a:extLst>
              <a:ext uri="{FF2B5EF4-FFF2-40B4-BE49-F238E27FC236}">
                <a16:creationId xmlns:a16="http://schemas.microsoft.com/office/drawing/2014/main" id="{ED44479B-D0A3-45C8-B51B-44A66648C016}"/>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A1D6E23-2ACB-46F4-B26A-C7A81FCC5CE4}"/>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653C8C6F-BC40-4A0E-8749-1EF2CFD3EBD2}"/>
              </a:ext>
            </a:extLst>
          </p:cNvPr>
          <p:cNvSpPr txBox="1">
            <a:spLocks/>
          </p:cNvSpPr>
          <p:nvPr/>
        </p:nvSpPr>
        <p:spPr>
          <a:xfrm>
            <a:off x="-5863" y="352868"/>
            <a:ext cx="9143999" cy="940696"/>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en-US" sz="4200" b="1" dirty="0">
                <a:solidFill>
                  <a:srgbClr val="0A8C48"/>
                </a:solidFill>
                <a:latin typeface="Tahoma" panose="020B0604030504040204" pitchFamily="34" charset="0"/>
                <a:ea typeface="Tahoma" panose="020B0604030504040204" pitchFamily="34" charset="0"/>
                <a:cs typeface="Tahoma" panose="020B0604030504040204" pitchFamily="34" charset="0"/>
              </a:rPr>
              <a:t>THE COPENHAGEN CONSENSUS</a:t>
            </a:r>
          </a:p>
        </p:txBody>
      </p:sp>
    </p:spTree>
    <p:extLst>
      <p:ext uri="{BB962C8B-B14F-4D97-AF65-F5344CB8AC3E}">
        <p14:creationId xmlns:p14="http://schemas.microsoft.com/office/powerpoint/2010/main" val="272274485"/>
      </p:ext>
    </p:extLst>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FC38E9-D07F-4D69-B49E-DF3383ECEFE6}"/>
              </a:ext>
            </a:extLst>
          </p:cNvPr>
          <p:cNvSpPr>
            <a:spLocks noGrp="1"/>
          </p:cNvSpPr>
          <p:nvPr>
            <p:ph type="title"/>
          </p:nvPr>
        </p:nvSpPr>
        <p:spPr>
          <a:xfrm>
            <a:off x="-94807" y="1965801"/>
            <a:ext cx="3276600" cy="928689"/>
          </a:xfrm>
        </p:spPr>
        <p:txBody>
          <a:bodyPr>
            <a:noAutofit/>
          </a:bodyPr>
          <a:lstStyle/>
          <a:p>
            <a:pPr algn="ctr"/>
            <a:r>
              <a:rPr lang="en-US" sz="3600" b="1" spc="-150" dirty="0">
                <a:solidFill>
                  <a:srgbClr val="0A8C48"/>
                </a:solidFill>
                <a:latin typeface="Tahoma" panose="020B0604030504040204" pitchFamily="34" charset="0"/>
                <a:ea typeface="Tahoma" panose="020B0604030504040204" pitchFamily="34" charset="0"/>
                <a:cs typeface="Tahoma" panose="020B0604030504040204" pitchFamily="34" charset="0"/>
              </a:rPr>
              <a:t>COPENHAGEN </a:t>
            </a:r>
            <a:br>
              <a:rPr lang="en-US" sz="3600" b="1" spc="-150" dirty="0">
                <a:solidFill>
                  <a:srgbClr val="0A8C48"/>
                </a:solidFill>
                <a:latin typeface="Tahoma" panose="020B0604030504040204" pitchFamily="34" charset="0"/>
                <a:ea typeface="Tahoma" panose="020B0604030504040204" pitchFamily="34" charset="0"/>
                <a:cs typeface="Tahoma" panose="020B0604030504040204" pitchFamily="34" charset="0"/>
              </a:rPr>
            </a:br>
            <a:r>
              <a:rPr lang="en-US" sz="3600" b="1" spc="-150" dirty="0">
                <a:solidFill>
                  <a:srgbClr val="0A8C48"/>
                </a:solidFill>
                <a:latin typeface="Tahoma" panose="020B0604030504040204" pitchFamily="34" charset="0"/>
                <a:ea typeface="Tahoma" panose="020B0604030504040204" pitchFamily="34" charset="0"/>
                <a:cs typeface="Tahoma" panose="020B0604030504040204" pitchFamily="34" charset="0"/>
              </a:rPr>
              <a:t>CONSENSUS</a:t>
            </a:r>
            <a:endParaRPr lang="en-US" sz="1800" b="1" spc="-150" dirty="0">
              <a:solidFill>
                <a:srgbClr val="0A8C48"/>
              </a:solidFill>
              <a:latin typeface="Tahoma" panose="020B0604030504040204" pitchFamily="34" charset="0"/>
              <a:ea typeface="Tahoma" panose="020B0604030504040204" pitchFamily="34" charset="0"/>
              <a:cs typeface="Tahoma" panose="020B0604030504040204" pitchFamily="34" charset="0"/>
            </a:endParaRPr>
          </a:p>
        </p:txBody>
      </p:sp>
      <p:sp>
        <p:nvSpPr>
          <p:cNvPr id="6" name="Rectangle 5">
            <a:extLst>
              <a:ext uri="{FF2B5EF4-FFF2-40B4-BE49-F238E27FC236}">
                <a16:creationId xmlns:a16="http://schemas.microsoft.com/office/drawing/2014/main" id="{364A5EA5-160E-421F-A2B8-1614ED53F793}"/>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F35C0B9-D335-4039-B73B-8A5EE7086B44}"/>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Table 2">
            <a:extLst>
              <a:ext uri="{FF2B5EF4-FFF2-40B4-BE49-F238E27FC236}">
                <a16:creationId xmlns:a16="http://schemas.microsoft.com/office/drawing/2014/main" id="{B04CC261-5CA8-4453-9ED7-99EF2CF50223}"/>
              </a:ext>
            </a:extLst>
          </p:cNvPr>
          <p:cNvGraphicFramePr>
            <a:graphicFrameLocks noGrp="1"/>
          </p:cNvGraphicFramePr>
          <p:nvPr>
            <p:extLst/>
          </p:nvPr>
        </p:nvGraphicFramePr>
        <p:xfrm>
          <a:off x="3239386" y="288945"/>
          <a:ext cx="5638799" cy="6280109"/>
        </p:xfrm>
        <a:graphic>
          <a:graphicData uri="http://schemas.openxmlformats.org/drawingml/2006/table">
            <a:tbl>
              <a:tblPr firstRow="1" bandRow="1">
                <a:tableStyleId>{2A488322-F2BA-4B5B-9748-0D474271808F}</a:tableStyleId>
              </a:tblPr>
              <a:tblGrid>
                <a:gridCol w="762000">
                  <a:extLst>
                    <a:ext uri="{9D8B030D-6E8A-4147-A177-3AD203B41FA5}">
                      <a16:colId xmlns:a16="http://schemas.microsoft.com/office/drawing/2014/main" val="3810781957"/>
                    </a:ext>
                  </a:extLst>
                </a:gridCol>
                <a:gridCol w="3124200">
                  <a:extLst>
                    <a:ext uri="{9D8B030D-6E8A-4147-A177-3AD203B41FA5}">
                      <a16:colId xmlns:a16="http://schemas.microsoft.com/office/drawing/2014/main" val="3962310944"/>
                    </a:ext>
                  </a:extLst>
                </a:gridCol>
                <a:gridCol w="1752599">
                  <a:extLst>
                    <a:ext uri="{9D8B030D-6E8A-4147-A177-3AD203B41FA5}">
                      <a16:colId xmlns:a16="http://schemas.microsoft.com/office/drawing/2014/main" val="3144590351"/>
                    </a:ext>
                  </a:extLst>
                </a:gridCol>
              </a:tblGrid>
              <a:tr h="388374">
                <a:tc>
                  <a:txBody>
                    <a:bodyPr/>
                    <a:lstStyle/>
                    <a:p>
                      <a:pPr algn="ctr"/>
                      <a:r>
                        <a:rPr lang="en-US" sz="1800" dirty="0"/>
                        <a:t>Rank</a:t>
                      </a:r>
                      <a:endParaRPr lang="en-US" sz="1800" dirty="0">
                        <a:solidFill>
                          <a:schemeClr val="bg1"/>
                        </a:solidFill>
                      </a:endParaRPr>
                    </a:p>
                  </a:txBody>
                  <a:tcPr>
                    <a:lnR w="12700" cap="flat" cmpd="sng" algn="ctr">
                      <a:solidFill>
                        <a:schemeClr val="tx1"/>
                      </a:solidFill>
                      <a:prstDash val="solid"/>
                      <a:round/>
                      <a:headEnd type="none" w="med" len="med"/>
                      <a:tailEnd type="none" w="med" len="med"/>
                    </a:lnR>
                    <a:solidFill>
                      <a:srgbClr val="0A8C48"/>
                    </a:solidFill>
                  </a:tcPr>
                </a:tc>
                <a:tc>
                  <a:txBody>
                    <a:bodyPr/>
                    <a:lstStyle/>
                    <a:p>
                      <a:pPr algn="ctr"/>
                      <a:r>
                        <a:rPr lang="en-US" sz="1800" dirty="0"/>
                        <a:t>Solution</a:t>
                      </a:r>
                      <a:endParaRPr lang="en-US" sz="1800"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A8C48"/>
                    </a:solidFill>
                  </a:tcPr>
                </a:tc>
                <a:tc>
                  <a:txBody>
                    <a:bodyPr/>
                    <a:lstStyle/>
                    <a:p>
                      <a:pPr algn="ctr"/>
                      <a:r>
                        <a:rPr lang="en-US" sz="1800" dirty="0"/>
                        <a:t>Challenge</a:t>
                      </a:r>
                      <a:endParaRPr lang="en-US" sz="1800" dirty="0">
                        <a:solidFill>
                          <a:schemeClr val="bg1"/>
                        </a:solidFill>
                      </a:endParaRPr>
                    </a:p>
                  </a:txBody>
                  <a:tcPr>
                    <a:lnL w="12700" cap="flat" cmpd="sng" algn="ctr">
                      <a:solidFill>
                        <a:schemeClr val="tx1"/>
                      </a:solidFill>
                      <a:prstDash val="solid"/>
                      <a:round/>
                      <a:headEnd type="none" w="med" len="med"/>
                      <a:tailEnd type="none" w="med" len="med"/>
                    </a:lnL>
                    <a:solidFill>
                      <a:srgbClr val="0A8C48"/>
                    </a:solidFill>
                  </a:tcPr>
                </a:tc>
                <a:extLst>
                  <a:ext uri="{0D108BD9-81ED-4DB2-BD59-A6C34878D82A}">
                    <a16:rowId xmlns:a16="http://schemas.microsoft.com/office/drawing/2014/main" val="1023349533"/>
                  </a:ext>
                </a:extLst>
              </a:tr>
              <a:tr h="614926">
                <a:tc>
                  <a:txBody>
                    <a:bodyPr/>
                    <a:lstStyle/>
                    <a:p>
                      <a:pPr algn="ctr"/>
                      <a:r>
                        <a:rPr lang="en-US" sz="2400" b="1" dirty="0">
                          <a:solidFill>
                            <a:srgbClr val="096E43"/>
                          </a:solidFill>
                        </a:rPr>
                        <a:t>1</a:t>
                      </a:r>
                    </a:p>
                  </a:txBody>
                  <a:tcPr anchor="ctr">
                    <a:lnR w="12700" cap="flat" cmpd="sng" algn="ctr">
                      <a:solidFill>
                        <a:schemeClr val="tx1"/>
                      </a:solidFill>
                      <a:prstDash val="solid"/>
                      <a:round/>
                      <a:headEnd type="none" w="med" len="med"/>
                      <a:tailEnd type="none" w="med" len="med"/>
                    </a:lnR>
                    <a:solidFill>
                      <a:schemeClr val="accent6">
                        <a:lumMod val="20000"/>
                        <a:lumOff val="80000"/>
                      </a:schemeClr>
                    </a:solidFill>
                  </a:tcPr>
                </a:tc>
                <a:tc>
                  <a:txBody>
                    <a:bodyPr/>
                    <a:lstStyle/>
                    <a:p>
                      <a:r>
                        <a:rPr lang="en-US" sz="1800" b="1" dirty="0"/>
                        <a:t>Micronutrient supplements for children (Vitamin A and zinc)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6">
                        <a:lumMod val="20000"/>
                        <a:lumOff val="80000"/>
                      </a:schemeClr>
                    </a:solidFill>
                  </a:tcPr>
                </a:tc>
                <a:tc>
                  <a:txBody>
                    <a:bodyPr/>
                    <a:lstStyle/>
                    <a:p>
                      <a:pPr algn="ctr"/>
                      <a:r>
                        <a:rPr lang="en-US" sz="1800" b="1" dirty="0"/>
                        <a:t>Malnutrition</a:t>
                      </a:r>
                    </a:p>
                  </a:txBody>
                  <a:tcPr anchor="ctr">
                    <a:lnL w="12700" cap="flat" cmpd="sng" algn="ctr">
                      <a:solidFill>
                        <a:schemeClr val="tx1"/>
                      </a:solidFill>
                      <a:prstDash val="solid"/>
                      <a:round/>
                      <a:headEnd type="none" w="med" len="med"/>
                      <a:tailEnd type="none" w="med" len="med"/>
                    </a:lnL>
                    <a:solidFill>
                      <a:schemeClr val="accent6">
                        <a:lumMod val="20000"/>
                        <a:lumOff val="80000"/>
                      </a:schemeClr>
                    </a:solidFill>
                  </a:tcPr>
                </a:tc>
                <a:extLst>
                  <a:ext uri="{0D108BD9-81ED-4DB2-BD59-A6C34878D82A}">
                    <a16:rowId xmlns:a16="http://schemas.microsoft.com/office/drawing/2014/main" val="2381325095"/>
                  </a:ext>
                </a:extLst>
              </a:tr>
              <a:tr h="420738">
                <a:tc>
                  <a:txBody>
                    <a:bodyPr/>
                    <a:lstStyle/>
                    <a:p>
                      <a:pPr algn="ctr"/>
                      <a:r>
                        <a:rPr lang="en-US" sz="2400" dirty="0"/>
                        <a:t>2</a:t>
                      </a:r>
                      <a:endParaRPr lang="en-US" sz="2400" b="1" dirty="0"/>
                    </a:p>
                  </a:txBody>
                  <a:tcPr anchor="ctr">
                    <a:lnR w="12700" cap="flat" cmpd="sng" algn="ctr">
                      <a:solidFill>
                        <a:schemeClr val="tx1"/>
                      </a:solidFill>
                      <a:prstDash val="solid"/>
                      <a:round/>
                      <a:headEnd type="none" w="med" len="med"/>
                      <a:tailEnd type="none" w="med" len="med"/>
                    </a:lnR>
                  </a:tcPr>
                </a:tc>
                <a:tc>
                  <a:txBody>
                    <a:bodyPr/>
                    <a:lstStyle/>
                    <a:p>
                      <a:r>
                        <a:rPr lang="en-US" sz="1800" dirty="0"/>
                        <a:t>The Doha development agenda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sz="1800" dirty="0"/>
                        <a:t>Trade</a:t>
                      </a:r>
                    </a:p>
                  </a:txBody>
                  <a:tcPr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3515214232"/>
                  </a:ext>
                </a:extLst>
              </a:tr>
              <a:tr h="614926">
                <a:tc>
                  <a:txBody>
                    <a:bodyPr/>
                    <a:lstStyle/>
                    <a:p>
                      <a:pPr algn="ctr"/>
                      <a:r>
                        <a:rPr lang="en-US" sz="2400" b="1" dirty="0">
                          <a:solidFill>
                            <a:srgbClr val="096E43"/>
                          </a:solidFill>
                        </a:rPr>
                        <a:t>3</a:t>
                      </a:r>
                    </a:p>
                  </a:txBody>
                  <a:tcPr anchor="ctr">
                    <a:lnR w="12700" cap="flat" cmpd="sng" algn="ctr">
                      <a:solidFill>
                        <a:schemeClr val="tx1"/>
                      </a:solidFill>
                      <a:prstDash val="solid"/>
                      <a:round/>
                      <a:headEnd type="none" w="med" len="med"/>
                      <a:tailEnd type="none" w="med" len="med"/>
                    </a:lnR>
                    <a:solidFill>
                      <a:schemeClr val="accent6">
                        <a:lumMod val="20000"/>
                        <a:lumOff val="80000"/>
                      </a:schemeClr>
                    </a:solidFill>
                  </a:tcPr>
                </a:tc>
                <a:tc>
                  <a:txBody>
                    <a:bodyPr/>
                    <a:lstStyle/>
                    <a:p>
                      <a:r>
                        <a:rPr lang="en-US" sz="1800" b="1" dirty="0"/>
                        <a:t>Micronutrient fortification (iron and salt iodization)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6">
                        <a:lumMod val="20000"/>
                        <a:lumOff val="80000"/>
                      </a:schemeClr>
                    </a:solidFill>
                  </a:tcPr>
                </a:tc>
                <a:tc>
                  <a:txBody>
                    <a:bodyPr/>
                    <a:lstStyle/>
                    <a:p>
                      <a:pPr algn="ctr"/>
                      <a:r>
                        <a:rPr lang="en-US" sz="1800" b="1" dirty="0"/>
                        <a:t>Malnutrition</a:t>
                      </a:r>
                    </a:p>
                  </a:txBody>
                  <a:tcPr anchor="ctr">
                    <a:lnL w="12700" cap="flat" cmpd="sng" algn="ctr">
                      <a:solidFill>
                        <a:schemeClr val="tx1"/>
                      </a:solidFill>
                      <a:prstDash val="solid"/>
                      <a:round/>
                      <a:headEnd type="none" w="med" len="med"/>
                      <a:tailEnd type="none" w="med" len="med"/>
                    </a:lnL>
                    <a:solidFill>
                      <a:schemeClr val="accent6">
                        <a:lumMod val="20000"/>
                        <a:lumOff val="80000"/>
                      </a:schemeClr>
                    </a:solidFill>
                  </a:tcPr>
                </a:tc>
                <a:extLst>
                  <a:ext uri="{0D108BD9-81ED-4DB2-BD59-A6C34878D82A}">
                    <a16:rowId xmlns:a16="http://schemas.microsoft.com/office/drawing/2014/main" val="2650573154"/>
                  </a:ext>
                </a:extLst>
              </a:tr>
              <a:tr h="614926">
                <a:tc>
                  <a:txBody>
                    <a:bodyPr/>
                    <a:lstStyle/>
                    <a:p>
                      <a:pPr algn="ctr"/>
                      <a:r>
                        <a:rPr lang="en-US" sz="2400" dirty="0"/>
                        <a:t>4</a:t>
                      </a:r>
                      <a:endParaRPr lang="en-US" sz="2400" b="1" dirty="0"/>
                    </a:p>
                  </a:txBody>
                  <a:tcPr anchor="ctr">
                    <a:lnR w="12700" cap="flat" cmpd="sng" algn="ctr">
                      <a:solidFill>
                        <a:schemeClr val="tx1"/>
                      </a:solidFill>
                      <a:prstDash val="solid"/>
                      <a:round/>
                      <a:headEnd type="none" w="med" len="med"/>
                      <a:tailEnd type="none" w="med" len="med"/>
                    </a:lnR>
                  </a:tcPr>
                </a:tc>
                <a:tc>
                  <a:txBody>
                    <a:bodyPr/>
                    <a:lstStyle/>
                    <a:p>
                      <a:r>
                        <a:rPr lang="en-US" sz="1800" dirty="0"/>
                        <a:t>Expanded immunization coverage for children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sz="1800" dirty="0"/>
                        <a:t>Diseases</a:t>
                      </a:r>
                    </a:p>
                  </a:txBody>
                  <a:tcPr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3981658539"/>
                  </a:ext>
                </a:extLst>
              </a:tr>
              <a:tr h="420738">
                <a:tc>
                  <a:txBody>
                    <a:bodyPr/>
                    <a:lstStyle/>
                    <a:p>
                      <a:pPr algn="ctr"/>
                      <a:r>
                        <a:rPr lang="en-US" sz="2400" b="1" dirty="0">
                          <a:solidFill>
                            <a:srgbClr val="096E43"/>
                          </a:solidFill>
                        </a:rPr>
                        <a:t>5</a:t>
                      </a:r>
                    </a:p>
                  </a:txBody>
                  <a:tcPr anchor="ctr">
                    <a:lnR w="12700" cap="flat" cmpd="sng" algn="ctr">
                      <a:solidFill>
                        <a:schemeClr val="tx1"/>
                      </a:solidFill>
                      <a:prstDash val="solid"/>
                      <a:round/>
                      <a:headEnd type="none" w="med" len="med"/>
                      <a:tailEnd type="none" w="med" len="med"/>
                    </a:lnR>
                    <a:solidFill>
                      <a:schemeClr val="accent6">
                        <a:lumMod val="20000"/>
                        <a:lumOff val="80000"/>
                      </a:schemeClr>
                    </a:solidFill>
                  </a:tcPr>
                </a:tc>
                <a:tc>
                  <a:txBody>
                    <a:bodyPr/>
                    <a:lstStyle/>
                    <a:p>
                      <a:r>
                        <a:rPr lang="en-US" sz="1800" b="1" dirty="0"/>
                        <a:t>Biofortification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6">
                        <a:lumMod val="20000"/>
                        <a:lumOff val="80000"/>
                      </a:schemeClr>
                    </a:solidFill>
                  </a:tcPr>
                </a:tc>
                <a:tc>
                  <a:txBody>
                    <a:bodyPr/>
                    <a:lstStyle/>
                    <a:p>
                      <a:pPr algn="ctr"/>
                      <a:r>
                        <a:rPr lang="en-US" sz="1800" b="1" dirty="0"/>
                        <a:t>Malnutrition</a:t>
                      </a:r>
                    </a:p>
                  </a:txBody>
                  <a:tcPr anchor="ctr">
                    <a:lnL w="12700" cap="flat" cmpd="sng" algn="ctr">
                      <a:solidFill>
                        <a:schemeClr val="tx1"/>
                      </a:solidFill>
                      <a:prstDash val="solid"/>
                      <a:round/>
                      <a:headEnd type="none" w="med" len="med"/>
                      <a:tailEnd type="none" w="med" len="med"/>
                    </a:lnL>
                    <a:solidFill>
                      <a:schemeClr val="accent6">
                        <a:lumMod val="20000"/>
                        <a:lumOff val="80000"/>
                      </a:schemeClr>
                    </a:solidFill>
                  </a:tcPr>
                </a:tc>
                <a:extLst>
                  <a:ext uri="{0D108BD9-81ED-4DB2-BD59-A6C34878D82A}">
                    <a16:rowId xmlns:a16="http://schemas.microsoft.com/office/drawing/2014/main" val="471533273"/>
                  </a:ext>
                </a:extLst>
              </a:tr>
              <a:tr h="679655">
                <a:tc>
                  <a:txBody>
                    <a:bodyPr/>
                    <a:lstStyle/>
                    <a:p>
                      <a:pPr algn="ctr"/>
                      <a:r>
                        <a:rPr lang="en-US" sz="2400" b="1" dirty="0">
                          <a:solidFill>
                            <a:srgbClr val="096E43"/>
                          </a:solidFill>
                        </a:rPr>
                        <a:t>6</a:t>
                      </a:r>
                    </a:p>
                  </a:txBody>
                  <a:tcPr anchor="ctr">
                    <a:lnR w="12700" cap="flat" cmpd="sng" algn="ctr">
                      <a:solidFill>
                        <a:schemeClr val="tx1"/>
                      </a:solidFill>
                      <a:prstDash val="solid"/>
                      <a:round/>
                      <a:headEnd type="none" w="med" len="med"/>
                      <a:tailEnd type="none" w="med" len="med"/>
                    </a:lnR>
                    <a:solidFill>
                      <a:schemeClr val="accent6">
                        <a:lumMod val="20000"/>
                        <a:lumOff val="80000"/>
                      </a:schemeClr>
                    </a:solidFill>
                  </a:tcPr>
                </a:tc>
                <a:tc>
                  <a:txBody>
                    <a:bodyPr/>
                    <a:lstStyle/>
                    <a:p>
                      <a:r>
                        <a:rPr lang="en-US" sz="1800" b="1" dirty="0"/>
                        <a:t>Deworming and other nutrition programs at school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6">
                        <a:lumMod val="20000"/>
                        <a:lumOff val="80000"/>
                      </a:schemeClr>
                    </a:solidFill>
                  </a:tcPr>
                </a:tc>
                <a:tc>
                  <a:txBody>
                    <a:bodyPr/>
                    <a:lstStyle/>
                    <a:p>
                      <a:pPr algn="ctr"/>
                      <a:r>
                        <a:rPr lang="en-US" sz="1800" b="1" dirty="0"/>
                        <a:t>Malnutrition and Education</a:t>
                      </a:r>
                    </a:p>
                  </a:txBody>
                  <a:tcPr anchor="ctr">
                    <a:lnL w="12700" cap="flat" cmpd="sng" algn="ctr">
                      <a:solidFill>
                        <a:schemeClr val="tx1"/>
                      </a:solidFill>
                      <a:prstDash val="solid"/>
                      <a:round/>
                      <a:headEnd type="none" w="med" len="med"/>
                      <a:tailEnd type="none" w="med" len="med"/>
                    </a:lnL>
                    <a:solidFill>
                      <a:schemeClr val="accent6">
                        <a:lumMod val="20000"/>
                        <a:lumOff val="80000"/>
                      </a:schemeClr>
                    </a:solidFill>
                  </a:tcPr>
                </a:tc>
                <a:extLst>
                  <a:ext uri="{0D108BD9-81ED-4DB2-BD59-A6C34878D82A}">
                    <a16:rowId xmlns:a16="http://schemas.microsoft.com/office/drawing/2014/main" val="1429460173"/>
                  </a:ext>
                </a:extLst>
              </a:tr>
              <a:tr h="420738">
                <a:tc>
                  <a:txBody>
                    <a:bodyPr/>
                    <a:lstStyle/>
                    <a:p>
                      <a:pPr algn="ctr"/>
                      <a:r>
                        <a:rPr lang="en-US" sz="2400" dirty="0"/>
                        <a:t>7</a:t>
                      </a:r>
                      <a:endParaRPr lang="en-US" sz="2400" b="1" dirty="0"/>
                    </a:p>
                  </a:txBody>
                  <a:tcPr anchor="ctr">
                    <a:lnR w="12700" cap="flat" cmpd="sng" algn="ctr">
                      <a:solidFill>
                        <a:schemeClr val="tx1"/>
                      </a:solidFill>
                      <a:prstDash val="solid"/>
                      <a:round/>
                      <a:headEnd type="none" w="med" len="med"/>
                      <a:tailEnd type="none" w="med" len="med"/>
                    </a:lnR>
                    <a:noFill/>
                  </a:tcPr>
                </a:tc>
                <a:tc>
                  <a:txBody>
                    <a:bodyPr/>
                    <a:lstStyle/>
                    <a:p>
                      <a:r>
                        <a:rPr lang="en-US" sz="1800" dirty="0"/>
                        <a:t>Lowering the price of schooling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noFill/>
                  </a:tcPr>
                </a:tc>
                <a:tc>
                  <a:txBody>
                    <a:bodyPr/>
                    <a:lstStyle/>
                    <a:p>
                      <a:pPr algn="ctr"/>
                      <a:r>
                        <a:rPr lang="en-US" sz="1800" dirty="0"/>
                        <a:t>Education</a:t>
                      </a:r>
                    </a:p>
                  </a:txBody>
                  <a:tcPr anchor="ctr">
                    <a:lnL w="12700" cap="flat" cmpd="sng" algn="ctr">
                      <a:solidFill>
                        <a:schemeClr val="tx1"/>
                      </a:solidFill>
                      <a:prstDash val="solid"/>
                      <a:round/>
                      <a:headEnd type="none" w="med" len="med"/>
                      <a:tailEnd type="none" w="med" len="med"/>
                    </a:lnL>
                    <a:noFill/>
                  </a:tcPr>
                </a:tc>
                <a:extLst>
                  <a:ext uri="{0D108BD9-81ED-4DB2-BD59-A6C34878D82A}">
                    <a16:rowId xmlns:a16="http://schemas.microsoft.com/office/drawing/2014/main" val="300223940"/>
                  </a:ext>
                </a:extLst>
              </a:tr>
              <a:tr h="614926">
                <a:tc>
                  <a:txBody>
                    <a:bodyPr/>
                    <a:lstStyle/>
                    <a:p>
                      <a:pPr algn="ctr"/>
                      <a:r>
                        <a:rPr lang="en-US" sz="2400" b="1" dirty="0">
                          <a:solidFill>
                            <a:srgbClr val="096E43"/>
                          </a:solidFill>
                        </a:rPr>
                        <a:t>8</a:t>
                      </a:r>
                    </a:p>
                  </a:txBody>
                  <a:tcPr anchor="ctr">
                    <a:lnR w="12700" cap="flat" cmpd="sng" algn="ctr">
                      <a:solidFill>
                        <a:schemeClr val="tx1"/>
                      </a:solidFill>
                      <a:prstDash val="solid"/>
                      <a:round/>
                      <a:headEnd type="none" w="med" len="med"/>
                      <a:tailEnd type="none" w="med" len="med"/>
                    </a:lnR>
                    <a:solidFill>
                      <a:schemeClr val="accent6">
                        <a:lumMod val="20000"/>
                        <a:lumOff val="80000"/>
                      </a:schemeClr>
                    </a:solidFill>
                  </a:tcPr>
                </a:tc>
                <a:tc>
                  <a:txBody>
                    <a:bodyPr/>
                    <a:lstStyle/>
                    <a:p>
                      <a:r>
                        <a:rPr lang="en-US" sz="1800" b="1" dirty="0"/>
                        <a:t>Increase and improve girl’s schooling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6">
                        <a:lumMod val="20000"/>
                        <a:lumOff val="80000"/>
                      </a:schemeClr>
                    </a:solidFill>
                  </a:tcPr>
                </a:tc>
                <a:tc>
                  <a:txBody>
                    <a:bodyPr/>
                    <a:lstStyle/>
                    <a:p>
                      <a:pPr algn="ctr"/>
                      <a:r>
                        <a:rPr lang="en-US" sz="1800" b="1" dirty="0"/>
                        <a:t>Women</a:t>
                      </a:r>
                    </a:p>
                  </a:txBody>
                  <a:tcPr anchor="ctr">
                    <a:lnL w="12700" cap="flat" cmpd="sng" algn="ctr">
                      <a:solidFill>
                        <a:schemeClr val="tx1"/>
                      </a:solidFill>
                      <a:prstDash val="solid"/>
                      <a:round/>
                      <a:headEnd type="none" w="med" len="med"/>
                      <a:tailEnd type="none" w="med" len="med"/>
                    </a:lnL>
                    <a:solidFill>
                      <a:schemeClr val="accent6">
                        <a:lumMod val="20000"/>
                        <a:lumOff val="80000"/>
                      </a:schemeClr>
                    </a:solidFill>
                  </a:tcPr>
                </a:tc>
                <a:extLst>
                  <a:ext uri="{0D108BD9-81ED-4DB2-BD59-A6C34878D82A}">
                    <a16:rowId xmlns:a16="http://schemas.microsoft.com/office/drawing/2014/main" val="1962763635"/>
                  </a:ext>
                </a:extLst>
              </a:tr>
              <a:tr h="614926">
                <a:tc>
                  <a:txBody>
                    <a:bodyPr/>
                    <a:lstStyle/>
                    <a:p>
                      <a:pPr algn="ctr"/>
                      <a:r>
                        <a:rPr lang="en-US" sz="2400" b="1" dirty="0">
                          <a:solidFill>
                            <a:srgbClr val="096E43"/>
                          </a:solidFill>
                        </a:rPr>
                        <a:t>9</a:t>
                      </a:r>
                    </a:p>
                  </a:txBody>
                  <a:tcPr anchor="ctr">
                    <a:lnR w="12700" cap="flat" cmpd="sng" algn="ctr">
                      <a:solidFill>
                        <a:schemeClr val="tx1"/>
                      </a:solidFill>
                      <a:prstDash val="solid"/>
                      <a:round/>
                      <a:headEnd type="none" w="med" len="med"/>
                      <a:tailEnd type="none" w="med" len="med"/>
                    </a:lnR>
                    <a:solidFill>
                      <a:schemeClr val="accent6">
                        <a:lumMod val="20000"/>
                        <a:lumOff val="80000"/>
                      </a:schemeClr>
                    </a:solidFill>
                  </a:tcPr>
                </a:tc>
                <a:tc>
                  <a:txBody>
                    <a:bodyPr/>
                    <a:lstStyle/>
                    <a:p>
                      <a:r>
                        <a:rPr lang="en-US" sz="1800" b="1" dirty="0"/>
                        <a:t>Community-based nutrition promotion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6">
                        <a:lumMod val="20000"/>
                        <a:lumOff val="80000"/>
                      </a:schemeClr>
                    </a:solidFill>
                  </a:tcPr>
                </a:tc>
                <a:tc>
                  <a:txBody>
                    <a:bodyPr/>
                    <a:lstStyle/>
                    <a:p>
                      <a:pPr algn="ctr"/>
                      <a:r>
                        <a:rPr lang="en-US" sz="1800" b="1" dirty="0"/>
                        <a:t>Malnutrition</a:t>
                      </a:r>
                    </a:p>
                  </a:txBody>
                  <a:tcPr anchor="ctr">
                    <a:lnL w="12700" cap="flat" cmpd="sng" algn="ctr">
                      <a:solidFill>
                        <a:schemeClr val="tx1"/>
                      </a:solidFill>
                      <a:prstDash val="solid"/>
                      <a:round/>
                      <a:headEnd type="none" w="med" len="med"/>
                      <a:tailEnd type="none" w="med" len="med"/>
                    </a:lnL>
                    <a:solidFill>
                      <a:schemeClr val="accent6">
                        <a:lumMod val="20000"/>
                        <a:lumOff val="80000"/>
                      </a:schemeClr>
                    </a:solidFill>
                  </a:tcPr>
                </a:tc>
                <a:extLst>
                  <a:ext uri="{0D108BD9-81ED-4DB2-BD59-A6C34878D82A}">
                    <a16:rowId xmlns:a16="http://schemas.microsoft.com/office/drawing/2014/main" val="124712402"/>
                  </a:ext>
                </a:extLst>
              </a:tr>
              <a:tr h="614926">
                <a:tc>
                  <a:txBody>
                    <a:bodyPr/>
                    <a:lstStyle/>
                    <a:p>
                      <a:pPr algn="ctr"/>
                      <a:r>
                        <a:rPr lang="en-US" sz="2400" b="1" dirty="0">
                          <a:solidFill>
                            <a:srgbClr val="096E43"/>
                          </a:solidFill>
                        </a:rPr>
                        <a:t>10</a:t>
                      </a:r>
                    </a:p>
                  </a:txBody>
                  <a:tcPr anchor="ctr">
                    <a:lnR w="12700" cap="flat" cmpd="sng" algn="ctr">
                      <a:solidFill>
                        <a:schemeClr val="tx1"/>
                      </a:solidFill>
                      <a:prstDash val="solid"/>
                      <a:round/>
                      <a:headEnd type="none" w="med" len="med"/>
                      <a:tailEnd type="none" w="med" len="med"/>
                    </a:lnR>
                    <a:solidFill>
                      <a:schemeClr val="accent6">
                        <a:lumMod val="20000"/>
                        <a:lumOff val="80000"/>
                      </a:schemeClr>
                    </a:solidFill>
                  </a:tcPr>
                </a:tc>
                <a:tc>
                  <a:txBody>
                    <a:bodyPr/>
                    <a:lstStyle/>
                    <a:p>
                      <a:r>
                        <a:rPr lang="en-US" sz="1800" b="1" dirty="0"/>
                        <a:t>Provide support for women’s reproductive role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6">
                        <a:lumMod val="20000"/>
                        <a:lumOff val="80000"/>
                      </a:schemeClr>
                    </a:solidFill>
                  </a:tcPr>
                </a:tc>
                <a:tc>
                  <a:txBody>
                    <a:bodyPr/>
                    <a:lstStyle/>
                    <a:p>
                      <a:pPr algn="ctr"/>
                      <a:r>
                        <a:rPr lang="en-US" sz="1800" b="1" dirty="0"/>
                        <a:t>Women</a:t>
                      </a:r>
                    </a:p>
                  </a:txBody>
                  <a:tcPr anchor="ctr">
                    <a:lnL w="12700" cap="flat" cmpd="sng" algn="ctr">
                      <a:solidFill>
                        <a:schemeClr val="tx1"/>
                      </a:solidFill>
                      <a:prstDash val="solid"/>
                      <a:round/>
                      <a:headEnd type="none" w="med" len="med"/>
                      <a:tailEnd type="none" w="med" len="med"/>
                    </a:lnL>
                    <a:solidFill>
                      <a:schemeClr val="accent6">
                        <a:lumMod val="20000"/>
                        <a:lumOff val="80000"/>
                      </a:schemeClr>
                    </a:solidFill>
                  </a:tcPr>
                </a:tc>
                <a:extLst>
                  <a:ext uri="{0D108BD9-81ED-4DB2-BD59-A6C34878D82A}">
                    <a16:rowId xmlns:a16="http://schemas.microsoft.com/office/drawing/2014/main" val="2721435303"/>
                  </a:ext>
                </a:extLst>
              </a:tr>
            </a:tbl>
          </a:graphicData>
        </a:graphic>
      </p:graphicFrame>
      <p:sp>
        <p:nvSpPr>
          <p:cNvPr id="9" name="Title 1">
            <a:extLst>
              <a:ext uri="{FF2B5EF4-FFF2-40B4-BE49-F238E27FC236}">
                <a16:creationId xmlns:a16="http://schemas.microsoft.com/office/drawing/2014/main" id="{BBA0EABC-DFE5-48B5-A2DA-BC9FF418AD3A}"/>
              </a:ext>
            </a:extLst>
          </p:cNvPr>
          <p:cNvSpPr txBox="1">
            <a:spLocks/>
          </p:cNvSpPr>
          <p:nvPr/>
        </p:nvSpPr>
        <p:spPr>
          <a:xfrm>
            <a:off x="-37214" y="3115470"/>
            <a:ext cx="3276600" cy="2362200"/>
          </a:xfrm>
          <a:prstGeom prst="rect">
            <a:avLst/>
          </a:prstGeom>
        </p:spPr>
        <p:txBody>
          <a:bodyPr vert="horz" lIns="91440" tIns="45720" rIns="91440" bIns="45720" rtlCol="0" anchor="ctr">
            <a:normAutofit fontScale="67500" lnSpcReduction="20000"/>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en-US" sz="5400" dirty="0">
                <a:solidFill>
                  <a:srgbClr val="0A8C48"/>
                </a:solidFill>
                <a:latin typeface="+mn-lt"/>
              </a:rPr>
              <a:t>Priority actions for confronting the greatest global challenges</a:t>
            </a:r>
            <a:endParaRPr lang="en-US" dirty="0">
              <a:solidFill>
                <a:srgbClr val="0A8C48"/>
              </a:solidFill>
              <a:latin typeface="+mn-lt"/>
            </a:endParaRPr>
          </a:p>
        </p:txBody>
      </p:sp>
    </p:spTree>
    <p:extLst>
      <p:ext uri="{BB962C8B-B14F-4D97-AF65-F5344CB8AC3E}">
        <p14:creationId xmlns:p14="http://schemas.microsoft.com/office/powerpoint/2010/main" val="3344501129"/>
      </p:ext>
    </p:extLst>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6E4BD0-F4C0-4C5A-8DE3-C8FCE13F15B1}"/>
              </a:ext>
            </a:extLst>
          </p:cNvPr>
          <p:cNvSpPr>
            <a:spLocks noGrp="1"/>
          </p:cNvSpPr>
          <p:nvPr>
            <p:ph type="title"/>
          </p:nvPr>
        </p:nvSpPr>
        <p:spPr>
          <a:xfrm>
            <a:off x="0" y="457200"/>
            <a:ext cx="9144000" cy="868363"/>
          </a:xfrm>
        </p:spPr>
        <p:txBody>
          <a:bodyPr>
            <a:noAutofit/>
          </a:bodyPr>
          <a:lstStyle/>
          <a:p>
            <a:pPr algn="ctr"/>
            <a:r>
              <a:rPr lang="en-US" b="1" spc="-150" dirty="0">
                <a:solidFill>
                  <a:srgbClr val="0A8C48"/>
                </a:solidFill>
                <a:latin typeface="Tahoma" panose="020B0604030504040204" pitchFamily="34" charset="0"/>
                <a:ea typeface="Tahoma" panose="020B0604030504040204" pitchFamily="34" charset="0"/>
                <a:cs typeface="Tahoma" panose="020B0604030504040204" pitchFamily="34" charset="0"/>
              </a:rPr>
              <a:t>Compelling Reasons in Investing in Nutrition</a:t>
            </a:r>
          </a:p>
        </p:txBody>
      </p:sp>
      <p:sp>
        <p:nvSpPr>
          <p:cNvPr id="3" name="Content Placeholder 2">
            <a:extLst>
              <a:ext uri="{FF2B5EF4-FFF2-40B4-BE49-F238E27FC236}">
                <a16:creationId xmlns:a16="http://schemas.microsoft.com/office/drawing/2014/main" id="{537D24B7-E5EA-455B-99B2-EC98604AA502}"/>
              </a:ext>
            </a:extLst>
          </p:cNvPr>
          <p:cNvSpPr>
            <a:spLocks noGrp="1"/>
          </p:cNvSpPr>
          <p:nvPr>
            <p:ph idx="1"/>
          </p:nvPr>
        </p:nvSpPr>
        <p:spPr>
          <a:xfrm>
            <a:off x="457200" y="1396835"/>
            <a:ext cx="8448677" cy="5328042"/>
          </a:xfrm>
        </p:spPr>
        <p:txBody>
          <a:bodyPr>
            <a:normAutofit fontScale="85000" lnSpcReduction="10000"/>
          </a:bodyPr>
          <a:lstStyle/>
          <a:p>
            <a:pPr marL="457200" indent="-457200">
              <a:buFont typeface="Arial" panose="020B0604020202020204" pitchFamily="34" charset="0"/>
              <a:buAutoNum type="arabicPeriod"/>
            </a:pPr>
            <a:r>
              <a:rPr lang="en-US" sz="3900" dirty="0"/>
              <a:t>Alarming nutrition problem</a:t>
            </a:r>
          </a:p>
          <a:p>
            <a:pPr marL="457200" indent="-457200">
              <a:buAutoNum type="arabicPeriod"/>
            </a:pPr>
            <a:r>
              <a:rPr lang="en-US" sz="3900" dirty="0"/>
              <a:t>Embarrassment for a middle income country</a:t>
            </a:r>
          </a:p>
          <a:p>
            <a:pPr marL="457200" indent="-457200">
              <a:buAutoNum type="arabicPeriod"/>
            </a:pPr>
            <a:r>
              <a:rPr lang="en-US" sz="3900" dirty="0"/>
              <a:t>Cost of malnutrition to the economy</a:t>
            </a:r>
          </a:p>
          <a:p>
            <a:pPr marL="457200" indent="-457200">
              <a:buAutoNum type="arabicPeriod"/>
            </a:pPr>
            <a:r>
              <a:rPr lang="en-US" sz="3900" dirty="0"/>
              <a:t>Negative impact of malnutrition on development</a:t>
            </a:r>
          </a:p>
          <a:p>
            <a:pPr marL="457200" indent="-457200">
              <a:buFont typeface="Arial" panose="020B0604020202020204" pitchFamily="34" charset="0"/>
              <a:buAutoNum type="arabicPeriod"/>
            </a:pPr>
            <a:r>
              <a:rPr lang="en-US" sz="3900" dirty="0"/>
              <a:t>Returns to investment in nutrition very high</a:t>
            </a:r>
          </a:p>
          <a:p>
            <a:pPr marL="457200" indent="-457200">
              <a:buAutoNum type="arabicPeriod"/>
            </a:pPr>
            <a:r>
              <a:rPr lang="en-US" sz="3900" b="1" dirty="0">
                <a:solidFill>
                  <a:srgbClr val="0A8C48"/>
                </a:solidFill>
              </a:rPr>
              <a:t>Intervention to address malnutrition exists</a:t>
            </a:r>
          </a:p>
          <a:p>
            <a:pPr marL="457200" indent="-457200">
              <a:buAutoNum type="arabicPeriod"/>
            </a:pPr>
            <a:r>
              <a:rPr lang="en-US" sz="3900" dirty="0"/>
              <a:t>Nutrition is a child right and an integral part of the UN SDGs and PDP. </a:t>
            </a:r>
            <a:r>
              <a:rPr lang="en-PH" sz="3900" dirty="0"/>
              <a:t>Supportive policies for LGUs to invest in nutrition exist</a:t>
            </a:r>
            <a:endParaRPr lang="en-US" sz="3900" dirty="0"/>
          </a:p>
          <a:p>
            <a:pPr marL="457200" indent="-457200">
              <a:buAutoNum type="arabicPeriod"/>
            </a:pPr>
            <a:endParaRPr lang="en-PH" sz="3900" dirty="0">
              <a:solidFill>
                <a:srgbClr val="0A8C48"/>
              </a:solidFill>
            </a:endParaRPr>
          </a:p>
        </p:txBody>
      </p:sp>
      <p:sp>
        <p:nvSpPr>
          <p:cNvPr id="5" name="Rectangle 4">
            <a:extLst>
              <a:ext uri="{FF2B5EF4-FFF2-40B4-BE49-F238E27FC236}">
                <a16:creationId xmlns:a16="http://schemas.microsoft.com/office/drawing/2014/main" id="{AE30ABFB-55E9-43FE-9D65-090B44A6D35B}"/>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411F2E2-2C75-4BAA-B414-5322BB80BAB8}"/>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277260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PH"/>
          </a:p>
        </p:txBody>
      </p:sp>
      <p:sp>
        <p:nvSpPr>
          <p:cNvPr id="9" name="Title 1"/>
          <p:cNvSpPr txBox="1">
            <a:spLocks/>
          </p:cNvSpPr>
          <p:nvPr/>
        </p:nvSpPr>
        <p:spPr>
          <a:xfrm>
            <a:off x="0" y="0"/>
            <a:ext cx="91440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PH" sz="3800" b="1" i="0" u="none" strike="noStrike" kern="1200" cap="none" spc="-150" normalizeH="0" baseline="0" noProof="0" dirty="0">
                <a:ln>
                  <a:noFill/>
                </a:ln>
                <a:solidFill>
                  <a:srgbClr val="0A8C48"/>
                </a:solidFill>
                <a:effectLst/>
                <a:uLnTx/>
                <a:uFillTx/>
                <a:latin typeface="Tahoma" panose="020B0604030504040204" pitchFamily="34" charset="0"/>
                <a:ea typeface="Tahoma" panose="020B0604030504040204" pitchFamily="34" charset="0"/>
                <a:cs typeface="Tahoma" panose="020B0604030504040204" pitchFamily="34" charset="0"/>
              </a:rPr>
              <a:t>THE POWER OF THE</a:t>
            </a:r>
            <a:r>
              <a:rPr kumimoji="0" lang="en-PH" sz="3800" b="1" i="0" u="none" strike="noStrike" kern="1200" cap="none" spc="-150" normalizeH="0" noProof="0" dirty="0">
                <a:ln>
                  <a:noFill/>
                </a:ln>
                <a:solidFill>
                  <a:srgbClr val="0A8C48"/>
                </a:solidFill>
                <a:effectLst/>
                <a:uLnTx/>
                <a:uFillTx/>
                <a:latin typeface="Tahoma" panose="020B0604030504040204" pitchFamily="34" charset="0"/>
                <a:ea typeface="Tahoma" panose="020B0604030504040204" pitchFamily="34" charset="0"/>
                <a:cs typeface="Tahoma" panose="020B0604030504040204" pitchFamily="34" charset="0"/>
              </a:rPr>
              <a:t> FIRST 1000 DAYS</a:t>
            </a:r>
            <a:endParaRPr kumimoji="0" lang="en-PH" sz="3800" b="1" i="0" u="none" strike="noStrike" kern="1200" cap="none" spc="-150" normalizeH="0" baseline="0" noProof="0" dirty="0">
              <a:ln>
                <a:noFill/>
              </a:ln>
              <a:solidFill>
                <a:srgbClr val="0A8C48"/>
              </a:solidFill>
              <a:effectLst/>
              <a:uLnTx/>
              <a:uFillTx/>
              <a:latin typeface="Tahoma" panose="020B0604030504040204" pitchFamily="34" charset="0"/>
              <a:ea typeface="Tahoma" panose="020B0604030504040204" pitchFamily="34" charset="0"/>
              <a:cs typeface="Tahoma" panose="020B0604030504040204" pitchFamily="34" charset="0"/>
            </a:endParaRPr>
          </a:p>
        </p:txBody>
      </p:sp>
      <p:pic>
        <p:nvPicPr>
          <p:cNvPr id="6146" name="Picture 2" descr="D:\AL GORE PRESENTATION\SLIDE 11A\2.png"/>
          <p:cNvPicPr>
            <a:picLocks noChangeAspect="1" noChangeArrowheads="1"/>
          </p:cNvPicPr>
          <p:nvPr/>
        </p:nvPicPr>
        <p:blipFill>
          <a:blip r:embed="rId3" cstate="print"/>
          <a:srcRect/>
          <a:stretch>
            <a:fillRect/>
          </a:stretch>
        </p:blipFill>
        <p:spPr bwMode="auto">
          <a:xfrm>
            <a:off x="0" y="914400"/>
            <a:ext cx="9144000" cy="1993900"/>
          </a:xfrm>
          <a:prstGeom prst="rect">
            <a:avLst/>
          </a:prstGeom>
          <a:noFill/>
        </p:spPr>
      </p:pic>
      <p:sp>
        <p:nvSpPr>
          <p:cNvPr id="10" name="Content Placeholder 2"/>
          <p:cNvSpPr txBox="1">
            <a:spLocks/>
          </p:cNvSpPr>
          <p:nvPr/>
        </p:nvSpPr>
        <p:spPr>
          <a:xfrm>
            <a:off x="3657600" y="1066800"/>
            <a:ext cx="2667000" cy="381000"/>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2800" b="1" i="0" u="none" strike="noStrike" kern="1200" cap="none" spc="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rPr>
              <a:t>PREGNANCY </a:t>
            </a:r>
          </a:p>
        </p:txBody>
      </p:sp>
      <p:sp>
        <p:nvSpPr>
          <p:cNvPr id="11" name="Content Placeholder 2"/>
          <p:cNvSpPr txBox="1">
            <a:spLocks/>
          </p:cNvSpPr>
          <p:nvPr/>
        </p:nvSpPr>
        <p:spPr>
          <a:xfrm>
            <a:off x="3657600" y="1447800"/>
            <a:ext cx="2667000" cy="304800"/>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1600" b="1" i="1" u="none" strike="noStrike" kern="1200" cap="none" spc="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rPr>
              <a:t>Pre- pregnancy to birth</a:t>
            </a:r>
          </a:p>
        </p:txBody>
      </p:sp>
      <p:sp>
        <p:nvSpPr>
          <p:cNvPr id="12" name="Content Placeholder 2"/>
          <p:cNvSpPr txBox="1">
            <a:spLocks/>
          </p:cNvSpPr>
          <p:nvPr/>
        </p:nvSpPr>
        <p:spPr>
          <a:xfrm>
            <a:off x="3657600" y="1828800"/>
            <a:ext cx="5257800" cy="990600"/>
          </a:xfrm>
          <a:prstGeom prst="rect">
            <a:avLst/>
          </a:prstGeom>
        </p:spPr>
        <p:txBody>
          <a:bodyPr vert="horz" lIns="91440" tIns="45720" rIns="91440" bIns="45720" rtlCol="0">
            <a:normAutofit/>
          </a:bodyPr>
          <a:lstStyle/>
          <a:p>
            <a:pPr marL="342900" lvl="0" indent="-342900">
              <a:spcBef>
                <a:spcPct val="20000"/>
              </a:spcBef>
              <a:buFont typeface="Wingdings" panose="05000000000000000000" pitchFamily="2" charset="2"/>
              <a:buChar char="ü"/>
              <a:defRPr/>
            </a:pPr>
            <a:r>
              <a:rPr kumimoji="0" lang="en-PH" sz="1600" i="0" u="none" strike="noStrike" kern="1200" cap="none" spc="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rPr>
              <a:t>At least 4 </a:t>
            </a:r>
            <a:r>
              <a:rPr lang="en-PH" sz="1600" dirty="0">
                <a:solidFill>
                  <a:schemeClr val="bg1"/>
                </a:solidFill>
                <a:latin typeface="Tahoma" panose="020B0604030504040204" pitchFamily="34" charset="0"/>
                <a:ea typeface="Tahoma" panose="020B0604030504040204" pitchFamily="34" charset="0"/>
                <a:cs typeface="Tahoma" panose="020B0604030504040204" pitchFamily="34" charset="0"/>
              </a:rPr>
              <a:t>pre-natal visits in 3 trimesters (2-1-1)</a:t>
            </a:r>
          </a:p>
          <a:p>
            <a:pPr marL="342900" lvl="0" indent="-342900">
              <a:spcBef>
                <a:spcPct val="20000"/>
              </a:spcBef>
              <a:buFont typeface="Wingdings" panose="05000000000000000000" pitchFamily="2" charset="2"/>
              <a:buChar char="ü"/>
              <a:defRPr/>
            </a:pPr>
            <a:r>
              <a:rPr lang="en-PH" sz="1600" dirty="0">
                <a:solidFill>
                  <a:schemeClr val="bg1"/>
                </a:solidFill>
                <a:latin typeface="Tahoma" panose="020B0604030504040204" pitchFamily="34" charset="0"/>
                <a:ea typeface="Tahoma" panose="020B0604030504040204" pitchFamily="34" charset="0"/>
                <a:cs typeface="Tahoma" panose="020B0604030504040204" pitchFamily="34" charset="0"/>
              </a:rPr>
              <a:t>180 tablets of Iron-folic acid supplementation</a:t>
            </a:r>
          </a:p>
          <a:p>
            <a:pPr marL="342900" lvl="0" indent="-342900">
              <a:spcBef>
                <a:spcPct val="20000"/>
              </a:spcBef>
              <a:buFont typeface="Wingdings" panose="05000000000000000000" pitchFamily="2" charset="2"/>
              <a:buChar char="ü"/>
              <a:defRPr/>
            </a:pPr>
            <a:r>
              <a:rPr lang="en-PH" sz="1600" dirty="0">
                <a:solidFill>
                  <a:schemeClr val="bg1"/>
                </a:solidFill>
                <a:latin typeface="Tahoma" panose="020B0604030504040204" pitchFamily="34" charset="0"/>
                <a:ea typeface="Tahoma" panose="020B0604030504040204" pitchFamily="34" charset="0"/>
                <a:cs typeface="Tahoma" panose="020B0604030504040204" pitchFamily="34" charset="0"/>
              </a:rPr>
              <a:t>Balanced protein-energy dietary supplementation</a:t>
            </a:r>
          </a:p>
          <a:p>
            <a:pPr marL="342900" marR="0" lvl="0" indent="-342900" algn="l" defTabSz="914400" rtl="0" eaLnBrk="1" fontAlgn="auto" latinLnBrk="0" hangingPunct="1">
              <a:lnSpc>
                <a:spcPct val="100000"/>
              </a:lnSpc>
              <a:spcBef>
                <a:spcPct val="20000"/>
              </a:spcBef>
              <a:spcAft>
                <a:spcPts val="0"/>
              </a:spcAft>
              <a:buClrTx/>
              <a:buSzTx/>
              <a:buFont typeface="Wingdings" panose="05000000000000000000" pitchFamily="2" charset="2"/>
              <a:buChar char="ü"/>
              <a:tabLst/>
              <a:defRPr/>
            </a:pPr>
            <a:endParaRPr kumimoji="0" lang="en-PH" sz="1600" i="0" u="none" strike="noStrike" kern="1200" cap="none" spc="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endParaRPr>
          </a:p>
        </p:txBody>
      </p:sp>
      <p:pic>
        <p:nvPicPr>
          <p:cNvPr id="6147" name="Picture 3" descr="D:\AL GORE PRESENTATION\SLIDE 11A\3.png"/>
          <p:cNvPicPr>
            <a:picLocks noChangeAspect="1" noChangeArrowheads="1"/>
          </p:cNvPicPr>
          <p:nvPr/>
        </p:nvPicPr>
        <p:blipFill>
          <a:blip r:embed="rId4" cstate="print"/>
          <a:srcRect/>
          <a:stretch>
            <a:fillRect/>
          </a:stretch>
        </p:blipFill>
        <p:spPr bwMode="auto">
          <a:xfrm>
            <a:off x="-5862" y="2819400"/>
            <a:ext cx="9149862" cy="1974850"/>
          </a:xfrm>
          <a:prstGeom prst="rect">
            <a:avLst/>
          </a:prstGeom>
          <a:noFill/>
        </p:spPr>
      </p:pic>
      <p:sp>
        <p:nvSpPr>
          <p:cNvPr id="14" name="Content Placeholder 2"/>
          <p:cNvSpPr txBox="1">
            <a:spLocks/>
          </p:cNvSpPr>
          <p:nvPr/>
        </p:nvSpPr>
        <p:spPr>
          <a:xfrm>
            <a:off x="3657600" y="2895600"/>
            <a:ext cx="3581400" cy="381000"/>
          </a:xfrm>
          <a:prstGeom prst="rect">
            <a:avLst/>
          </a:prstGeom>
        </p:spPr>
        <p:txBody>
          <a:bodyPr vert="horz" lIns="91440" tIns="45720" rIns="91440" bIns="45720" rtlCol="0">
            <a:noAutofit/>
          </a:bodyPr>
          <a:lstStyle/>
          <a:p>
            <a:pPr marL="342900" lvl="0" indent="-342900">
              <a:spcBef>
                <a:spcPct val="20000"/>
              </a:spcBef>
            </a:pPr>
            <a:r>
              <a:rPr lang="en-PH" sz="2400" b="1" dirty="0">
                <a:solidFill>
                  <a:schemeClr val="bg1"/>
                </a:solidFill>
                <a:latin typeface="Tahoma" panose="020B0604030504040204" pitchFamily="34" charset="0"/>
                <a:ea typeface="Tahoma" panose="020B0604030504040204" pitchFamily="34" charset="0"/>
                <a:cs typeface="Tahoma" panose="020B0604030504040204" pitchFamily="34" charset="0"/>
              </a:rPr>
              <a:t>YOUNGER STAGE OF </a:t>
            </a:r>
          </a:p>
          <a:p>
            <a:pPr marL="342900" lvl="0" indent="-342900"/>
            <a:r>
              <a:rPr lang="en-PH" sz="2400" b="1" dirty="0">
                <a:solidFill>
                  <a:schemeClr val="bg1"/>
                </a:solidFill>
                <a:latin typeface="Tahoma" panose="020B0604030504040204" pitchFamily="34" charset="0"/>
                <a:ea typeface="Tahoma" panose="020B0604030504040204" pitchFamily="34" charset="0"/>
                <a:cs typeface="Tahoma" panose="020B0604030504040204" pitchFamily="34" charset="0"/>
              </a:rPr>
              <a:t>INFANCY</a:t>
            </a:r>
            <a:endParaRPr kumimoji="0" lang="en-PH" sz="2400" b="1" i="0" u="none" strike="noStrike" kern="1200" cap="none" spc="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5" name="Content Placeholder 2"/>
          <p:cNvSpPr txBox="1">
            <a:spLocks/>
          </p:cNvSpPr>
          <p:nvPr/>
        </p:nvSpPr>
        <p:spPr>
          <a:xfrm>
            <a:off x="3657600" y="3690144"/>
            <a:ext cx="2667000" cy="304800"/>
          </a:xfrm>
          <a:prstGeom prst="rect">
            <a:avLst/>
          </a:prstGeom>
        </p:spPr>
        <p:txBody>
          <a:bodyPr vert="horz" lIns="91440" tIns="45720" rIns="91440" bIns="45720" rtlCol="0">
            <a:noAutofit/>
          </a:bodyPr>
          <a:lstStyle/>
          <a:p>
            <a:pPr marL="342900" lvl="0" indent="-342900">
              <a:spcBef>
                <a:spcPct val="20000"/>
              </a:spcBef>
            </a:pPr>
            <a:r>
              <a:rPr lang="en-PH" sz="1600" b="1" i="1" dirty="0">
                <a:solidFill>
                  <a:schemeClr val="bg1"/>
                </a:solidFill>
                <a:latin typeface="Open Sans" pitchFamily="34" charset="0"/>
                <a:ea typeface="Open Sans" pitchFamily="34" charset="0"/>
                <a:cs typeface="Open Sans" pitchFamily="34" charset="0"/>
              </a:rPr>
              <a:t>Birth to 6 months</a:t>
            </a:r>
            <a:endParaRPr kumimoji="0" lang="en-PH" sz="1600" b="1" i="1" u="none" strike="noStrike" kern="1200" cap="none" spc="0" normalizeH="0" baseline="0" noProof="0" dirty="0">
              <a:ln>
                <a:noFill/>
              </a:ln>
              <a:solidFill>
                <a:schemeClr val="bg1"/>
              </a:solidFill>
              <a:effectLst/>
              <a:uLnTx/>
              <a:uFillTx/>
              <a:latin typeface="Open Sans" pitchFamily="34" charset="0"/>
              <a:ea typeface="Open Sans" pitchFamily="34" charset="0"/>
              <a:cs typeface="Open Sans" pitchFamily="34" charset="0"/>
            </a:endParaRPr>
          </a:p>
        </p:txBody>
      </p:sp>
      <p:sp>
        <p:nvSpPr>
          <p:cNvPr id="16" name="Content Placeholder 2"/>
          <p:cNvSpPr txBox="1">
            <a:spLocks/>
          </p:cNvSpPr>
          <p:nvPr/>
        </p:nvSpPr>
        <p:spPr>
          <a:xfrm>
            <a:off x="3657600" y="4081463"/>
            <a:ext cx="5257800" cy="729456"/>
          </a:xfrm>
          <a:prstGeom prst="rect">
            <a:avLst/>
          </a:prstGeom>
        </p:spPr>
        <p:txBody>
          <a:bodyPr vert="horz" lIns="91440" tIns="45720" rIns="91440" bIns="45720" rtlCol="0">
            <a:normAutofit/>
          </a:bodyPr>
          <a:lstStyle/>
          <a:p>
            <a:pPr marL="342900" lvl="0" indent="-342900">
              <a:spcBef>
                <a:spcPct val="20000"/>
              </a:spcBef>
              <a:buFont typeface="Wingdings" panose="05000000000000000000" pitchFamily="2" charset="2"/>
              <a:buChar char="ü"/>
            </a:pPr>
            <a:r>
              <a:rPr lang="en-PH" noProof="0" dirty="0">
                <a:solidFill>
                  <a:schemeClr val="bg1"/>
                </a:solidFill>
                <a:latin typeface="Tahoma" panose="020B0604030504040204" pitchFamily="34" charset="0"/>
                <a:ea typeface="Tahoma" panose="020B0604030504040204" pitchFamily="34" charset="0"/>
                <a:cs typeface="Tahoma" panose="020B0604030504040204" pitchFamily="34" charset="0"/>
              </a:rPr>
              <a:t>Exclusive breastfeeding for the first 6 months</a:t>
            </a:r>
            <a:endParaRPr kumimoji="0" lang="en-PH" i="0" u="none" strike="noStrike" kern="1200" cap="none" spc="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endParaRPr>
          </a:p>
        </p:txBody>
      </p:sp>
      <p:pic>
        <p:nvPicPr>
          <p:cNvPr id="6149" name="Picture 5" descr="D:\AL GORE PRESENTATION\SLIDE 11A\4.png"/>
          <p:cNvPicPr>
            <a:picLocks noChangeAspect="1" noChangeArrowheads="1"/>
          </p:cNvPicPr>
          <p:nvPr/>
        </p:nvPicPr>
        <p:blipFill>
          <a:blip r:embed="rId5" cstate="print"/>
          <a:srcRect/>
          <a:stretch>
            <a:fillRect/>
          </a:stretch>
        </p:blipFill>
        <p:spPr bwMode="auto">
          <a:xfrm>
            <a:off x="-152400" y="4648200"/>
            <a:ext cx="9296400" cy="2176462"/>
          </a:xfrm>
          <a:prstGeom prst="rect">
            <a:avLst/>
          </a:prstGeom>
          <a:noFill/>
        </p:spPr>
      </p:pic>
      <p:sp>
        <p:nvSpPr>
          <p:cNvPr id="20" name="Rectangle 19"/>
          <p:cNvSpPr/>
          <p:nvPr/>
        </p:nvSpPr>
        <p:spPr>
          <a:xfrm>
            <a:off x="7181522" y="4810919"/>
            <a:ext cx="1962478" cy="565943"/>
          </a:xfrm>
          <a:prstGeom prst="rect">
            <a:avLst/>
          </a:prstGeom>
          <a:solidFill>
            <a:srgbClr val="0851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2800" b="1" spc="-150" dirty="0">
                <a:latin typeface="Tahoma" panose="020B0604030504040204" pitchFamily="34" charset="0"/>
                <a:ea typeface="Tahoma" panose="020B0604030504040204" pitchFamily="34" charset="0"/>
                <a:cs typeface="Tahoma" panose="020B0604030504040204" pitchFamily="34" charset="0"/>
              </a:rPr>
              <a:t>550 DAYS </a:t>
            </a:r>
          </a:p>
        </p:txBody>
      </p:sp>
      <p:sp>
        <p:nvSpPr>
          <p:cNvPr id="31" name="Content Placeholder 2"/>
          <p:cNvSpPr txBox="1">
            <a:spLocks/>
          </p:cNvSpPr>
          <p:nvPr/>
        </p:nvSpPr>
        <p:spPr>
          <a:xfrm>
            <a:off x="3657600" y="4800600"/>
            <a:ext cx="5257800" cy="381000"/>
          </a:xfrm>
          <a:prstGeom prst="rect">
            <a:avLst/>
          </a:prstGeom>
        </p:spPr>
        <p:txBody>
          <a:bodyPr vert="horz" lIns="91440" tIns="45720" rIns="91440" bIns="45720" rtlCol="0">
            <a:noAutofit/>
          </a:bodyPr>
          <a:lstStyle/>
          <a:p>
            <a:pPr lvl="0"/>
            <a:r>
              <a:rPr lang="en-PH" sz="2000" b="1" dirty="0">
                <a:solidFill>
                  <a:schemeClr val="bg1"/>
                </a:solidFill>
                <a:latin typeface="Tahoma" panose="020B0604030504040204" pitchFamily="34" charset="0"/>
                <a:ea typeface="Tahoma" panose="020B0604030504040204" pitchFamily="34" charset="0"/>
                <a:cs typeface="Tahoma" panose="020B0604030504040204" pitchFamily="34" charset="0"/>
              </a:rPr>
              <a:t>OLDER STAGE OF INFANCY </a:t>
            </a:r>
          </a:p>
          <a:p>
            <a:pPr lvl="0"/>
            <a:r>
              <a:rPr lang="en-PH" sz="2000" b="1" dirty="0">
                <a:solidFill>
                  <a:schemeClr val="bg1"/>
                </a:solidFill>
                <a:latin typeface="Tahoma" panose="020B0604030504040204" pitchFamily="34" charset="0"/>
                <a:ea typeface="Tahoma" panose="020B0604030504040204" pitchFamily="34" charset="0"/>
                <a:cs typeface="Tahoma" panose="020B0604030504040204" pitchFamily="34" charset="0"/>
              </a:rPr>
              <a:t>AND TODDLERHOOD </a:t>
            </a:r>
            <a:endParaRPr kumimoji="0" lang="en-PH" sz="2000" b="1" i="0" u="none" strike="noStrike" kern="1200" cap="none" spc="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32" name="Content Placeholder 2"/>
          <p:cNvSpPr txBox="1">
            <a:spLocks/>
          </p:cNvSpPr>
          <p:nvPr/>
        </p:nvSpPr>
        <p:spPr>
          <a:xfrm>
            <a:off x="3657600" y="5410200"/>
            <a:ext cx="2667000" cy="304800"/>
          </a:xfrm>
          <a:prstGeom prst="rect">
            <a:avLst/>
          </a:prstGeom>
        </p:spPr>
        <p:txBody>
          <a:bodyPr vert="horz" lIns="91440" tIns="45720" rIns="91440" bIns="45720" rtlCol="0">
            <a:noAutofit/>
          </a:bodyPr>
          <a:lstStyle/>
          <a:p>
            <a:pPr marL="342900" lvl="0" indent="-342900">
              <a:spcBef>
                <a:spcPct val="20000"/>
              </a:spcBef>
            </a:pPr>
            <a:r>
              <a:rPr lang="en-PH" sz="1600" b="1" i="1" dirty="0">
                <a:solidFill>
                  <a:schemeClr val="bg1"/>
                </a:solidFill>
                <a:latin typeface="Tahoma" panose="020B0604030504040204" pitchFamily="34" charset="0"/>
                <a:ea typeface="Tahoma" panose="020B0604030504040204" pitchFamily="34" charset="0"/>
                <a:cs typeface="Tahoma" panose="020B0604030504040204" pitchFamily="34" charset="0"/>
              </a:rPr>
              <a:t>6 months to 2 years</a:t>
            </a:r>
            <a:endParaRPr kumimoji="0" lang="en-PH" sz="1600" b="1" i="1" u="none" strike="noStrike" kern="1200" cap="none" spc="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33" name="Content Placeholder 2"/>
          <p:cNvSpPr txBox="1">
            <a:spLocks/>
          </p:cNvSpPr>
          <p:nvPr/>
        </p:nvSpPr>
        <p:spPr>
          <a:xfrm>
            <a:off x="3657600" y="5727700"/>
            <a:ext cx="5257800" cy="825500"/>
          </a:xfrm>
          <a:prstGeom prst="rect">
            <a:avLst/>
          </a:prstGeom>
        </p:spPr>
        <p:txBody>
          <a:bodyPr vert="horz" lIns="91440" tIns="45720" rIns="91440" bIns="45720" rtlCol="0">
            <a:normAutofit fontScale="92500" lnSpcReduction="20000"/>
          </a:bodyPr>
          <a:lstStyle/>
          <a:p>
            <a:pPr marL="342900" lvl="0" indent="-342900">
              <a:spcBef>
                <a:spcPct val="20000"/>
              </a:spcBef>
              <a:buFont typeface="Wingdings" panose="05000000000000000000" pitchFamily="2" charset="2"/>
              <a:buChar char="ü"/>
            </a:pPr>
            <a:r>
              <a:rPr lang="en-PH" dirty="0">
                <a:solidFill>
                  <a:schemeClr val="bg1"/>
                </a:solidFill>
                <a:latin typeface="Tahoma" panose="020B0604030504040204" pitchFamily="34" charset="0"/>
                <a:ea typeface="Tahoma" panose="020B0604030504040204" pitchFamily="34" charset="0"/>
                <a:cs typeface="Tahoma" panose="020B0604030504040204" pitchFamily="34" charset="0"/>
              </a:rPr>
              <a:t>Age-appropriate complementary feeding with continued breastfeeding</a:t>
            </a:r>
          </a:p>
          <a:p>
            <a:pPr marL="342900" lvl="0" indent="-342900">
              <a:spcBef>
                <a:spcPct val="20000"/>
              </a:spcBef>
              <a:buFont typeface="Wingdings" panose="05000000000000000000" pitchFamily="2" charset="2"/>
              <a:buChar char="ü"/>
            </a:pPr>
            <a:r>
              <a:rPr lang="en-PH" dirty="0">
                <a:solidFill>
                  <a:schemeClr val="bg1"/>
                </a:solidFill>
                <a:latin typeface="Tahoma" panose="020B0604030504040204" pitchFamily="34" charset="0"/>
                <a:ea typeface="Tahoma" panose="020B0604030504040204" pitchFamily="34" charset="0"/>
                <a:cs typeface="Tahoma" panose="020B0604030504040204" pitchFamily="34" charset="0"/>
              </a:rPr>
              <a:t>Micronutrient supplementation (</a:t>
            </a:r>
            <a:r>
              <a:rPr lang="en-PH" dirty="0" err="1">
                <a:solidFill>
                  <a:schemeClr val="bg1"/>
                </a:solidFill>
                <a:latin typeface="Tahoma" panose="020B0604030504040204" pitchFamily="34" charset="0"/>
                <a:ea typeface="Tahoma" panose="020B0604030504040204" pitchFamily="34" charset="0"/>
                <a:cs typeface="Tahoma" panose="020B0604030504040204" pitchFamily="34" charset="0"/>
              </a:rPr>
              <a:t>Vit</a:t>
            </a:r>
            <a:r>
              <a:rPr lang="en-PH" dirty="0">
                <a:solidFill>
                  <a:schemeClr val="bg1"/>
                </a:solidFill>
                <a:latin typeface="Tahoma" panose="020B0604030504040204" pitchFamily="34" charset="0"/>
                <a:ea typeface="Tahoma" panose="020B0604030504040204" pitchFamily="34" charset="0"/>
                <a:cs typeface="Tahoma" panose="020B0604030504040204" pitchFamily="34" charset="0"/>
              </a:rPr>
              <a:t>. A, MNP)</a:t>
            </a:r>
          </a:p>
        </p:txBody>
      </p:sp>
      <p:sp>
        <p:nvSpPr>
          <p:cNvPr id="21" name="Rectangle 20"/>
          <p:cNvSpPr/>
          <p:nvPr/>
        </p:nvSpPr>
        <p:spPr>
          <a:xfrm>
            <a:off x="7019597" y="1013619"/>
            <a:ext cx="2124403" cy="715962"/>
          </a:xfrm>
          <a:prstGeom prst="rect">
            <a:avLst/>
          </a:prstGeom>
          <a:solidFill>
            <a:srgbClr val="C82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2800" b="1" spc="-150" dirty="0">
                <a:latin typeface="Tahoma" panose="020B0604030504040204" pitchFamily="34" charset="0"/>
                <a:ea typeface="Tahoma" panose="020B0604030504040204" pitchFamily="34" charset="0"/>
                <a:cs typeface="Tahoma" panose="020B0604030504040204" pitchFamily="34" charset="0"/>
              </a:rPr>
              <a:t>270 DAYS </a:t>
            </a:r>
          </a:p>
        </p:txBody>
      </p:sp>
      <p:sp>
        <p:nvSpPr>
          <p:cNvPr id="22" name="Rectangle 21"/>
          <p:cNvSpPr/>
          <p:nvPr/>
        </p:nvSpPr>
        <p:spPr>
          <a:xfrm>
            <a:off x="7095797" y="3200400"/>
            <a:ext cx="2048203" cy="492918"/>
          </a:xfrm>
          <a:prstGeom prst="rect">
            <a:avLst/>
          </a:prstGeom>
          <a:solidFill>
            <a:srgbClr val="8CC4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2800" b="1" spc="-150" dirty="0">
                <a:latin typeface="Tahoma" panose="020B0604030504040204" pitchFamily="34" charset="0"/>
                <a:ea typeface="Tahoma" panose="020B0604030504040204" pitchFamily="34" charset="0"/>
                <a:cs typeface="Tahoma" panose="020B0604030504040204" pitchFamily="34" charset="0"/>
              </a:rPr>
              <a:t>180 DAYS </a:t>
            </a:r>
          </a:p>
        </p:txBody>
      </p:sp>
      <p:sp>
        <p:nvSpPr>
          <p:cNvPr id="23" name="Rectangle 22">
            <a:extLst>
              <a:ext uri="{FF2B5EF4-FFF2-40B4-BE49-F238E27FC236}">
                <a16:creationId xmlns:a16="http://schemas.microsoft.com/office/drawing/2014/main" id="{2CFFE223-A57E-4154-8C7C-29092BD6C701}"/>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115DB38B-8D64-444F-9532-0EEB1B452EB7}"/>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695880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fill="hold"/>
                                        <p:tgtEl>
                                          <p:spTgt spid="6146"/>
                                        </p:tgtEl>
                                        <p:attrNameLst>
                                          <p:attrName>ppt_x</p:attrName>
                                        </p:attrNameLst>
                                      </p:cBhvr>
                                      <p:tavLst>
                                        <p:tav tm="0">
                                          <p:val>
                                            <p:strVal val="1+#ppt_w/2"/>
                                          </p:val>
                                        </p:tav>
                                        <p:tav tm="100000">
                                          <p:val>
                                            <p:strVal val="#ppt_x"/>
                                          </p:val>
                                        </p:tav>
                                      </p:tavLst>
                                    </p:anim>
                                    <p:anim calcmode="lin" valueType="num">
                                      <p:cBhvr additive="base">
                                        <p:cTn id="8" dur="500" fill="hold"/>
                                        <p:tgtEl>
                                          <p:spTgt spid="6146"/>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2000"/>
                                        <p:tgtEl>
                                          <p:spTgt spid="10">
                                            <p:txEl>
                                              <p:pRg st="0" end="0"/>
                                            </p:txEl>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1">
                                            <p:txEl>
                                              <p:pRg st="0" end="0"/>
                                            </p:txEl>
                                          </p:spTgt>
                                        </p:tgtEl>
                                        <p:attrNameLst>
                                          <p:attrName>style.visibility</p:attrName>
                                        </p:attrNameLst>
                                      </p:cBhvr>
                                      <p:to>
                                        <p:strVal val="visible"/>
                                      </p:to>
                                    </p:set>
                                    <p:animEffect transition="in" filter="fade">
                                      <p:cBhvr>
                                        <p:cTn id="14" dur="2000"/>
                                        <p:tgtEl>
                                          <p:spTgt spid="11">
                                            <p:txEl>
                                              <p:pRg st="0" end="0"/>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animEffect transition="in" filter="fade">
                                      <p:cBhvr>
                                        <p:cTn id="17" dur="2000"/>
                                        <p:tgtEl>
                                          <p:spTgt spid="12">
                                            <p:txEl>
                                              <p:pRg st="0" end="0"/>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2">
                                            <p:txEl>
                                              <p:pRg st="1" end="1"/>
                                            </p:txEl>
                                          </p:spTgt>
                                        </p:tgtEl>
                                        <p:attrNameLst>
                                          <p:attrName>style.visibility</p:attrName>
                                        </p:attrNameLst>
                                      </p:cBhvr>
                                      <p:to>
                                        <p:strVal val="visible"/>
                                      </p:to>
                                    </p:set>
                                    <p:animEffect transition="in" filter="fade">
                                      <p:cBhvr>
                                        <p:cTn id="20" dur="2000"/>
                                        <p:tgtEl>
                                          <p:spTgt spid="12">
                                            <p:txEl>
                                              <p:pRg st="1" end="1"/>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2">
                                            <p:txEl>
                                              <p:pRg st="2" end="2"/>
                                            </p:txEl>
                                          </p:spTgt>
                                        </p:tgtEl>
                                        <p:attrNameLst>
                                          <p:attrName>style.visibility</p:attrName>
                                        </p:attrNameLst>
                                      </p:cBhvr>
                                      <p:to>
                                        <p:strVal val="visible"/>
                                      </p:to>
                                    </p:set>
                                    <p:animEffect transition="in" filter="fade">
                                      <p:cBhvr>
                                        <p:cTn id="23" dur="2000"/>
                                        <p:tgtEl>
                                          <p:spTgt spid="12">
                                            <p:txEl>
                                              <p:pRg st="2" end="2"/>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6147"/>
                                        </p:tgtEl>
                                        <p:attrNameLst>
                                          <p:attrName>style.visibility</p:attrName>
                                        </p:attrNameLst>
                                      </p:cBhvr>
                                      <p:to>
                                        <p:strVal val="visible"/>
                                      </p:to>
                                    </p:set>
                                    <p:anim calcmode="lin" valueType="num">
                                      <p:cBhvr additive="base">
                                        <p:cTn id="31" dur="500" fill="hold"/>
                                        <p:tgtEl>
                                          <p:spTgt spid="6147"/>
                                        </p:tgtEl>
                                        <p:attrNameLst>
                                          <p:attrName>ppt_x</p:attrName>
                                        </p:attrNameLst>
                                      </p:cBhvr>
                                      <p:tavLst>
                                        <p:tav tm="0">
                                          <p:val>
                                            <p:strVal val="1+#ppt_w/2"/>
                                          </p:val>
                                        </p:tav>
                                        <p:tav tm="100000">
                                          <p:val>
                                            <p:strVal val="#ppt_x"/>
                                          </p:val>
                                        </p:tav>
                                      </p:tavLst>
                                    </p:anim>
                                    <p:anim calcmode="lin" valueType="num">
                                      <p:cBhvr additive="base">
                                        <p:cTn id="32" dur="500" fill="hold"/>
                                        <p:tgtEl>
                                          <p:spTgt spid="6147"/>
                                        </p:tgtEl>
                                        <p:attrNameLst>
                                          <p:attrName>ppt_y</p:attrName>
                                        </p:attrNameLst>
                                      </p:cBhvr>
                                      <p:tavLst>
                                        <p:tav tm="0">
                                          <p:val>
                                            <p:strVal val="#ppt_y"/>
                                          </p:val>
                                        </p:tav>
                                        <p:tav tm="100000">
                                          <p:val>
                                            <p:strVal val="#ppt_y"/>
                                          </p:val>
                                        </p:tav>
                                      </p:tavLst>
                                    </p:anim>
                                  </p:childTnLst>
                                </p:cTn>
                              </p:par>
                              <p:par>
                                <p:cTn id="33" presetID="10" presetClass="entr" presetSubtype="0" fill="hold" grpId="0" nodeType="withEffect">
                                  <p:stCondLst>
                                    <p:cond delay="0"/>
                                  </p:stCondLst>
                                  <p:childTnLst>
                                    <p:set>
                                      <p:cBhvr>
                                        <p:cTn id="34" dur="1" fill="hold">
                                          <p:stCondLst>
                                            <p:cond delay="0"/>
                                          </p:stCondLst>
                                        </p:cTn>
                                        <p:tgtEl>
                                          <p:spTgt spid="14">
                                            <p:txEl>
                                              <p:pRg st="0" end="0"/>
                                            </p:txEl>
                                          </p:spTgt>
                                        </p:tgtEl>
                                        <p:attrNameLst>
                                          <p:attrName>style.visibility</p:attrName>
                                        </p:attrNameLst>
                                      </p:cBhvr>
                                      <p:to>
                                        <p:strVal val="visible"/>
                                      </p:to>
                                    </p:set>
                                    <p:animEffect transition="in" filter="fade">
                                      <p:cBhvr>
                                        <p:cTn id="35" dur="2000"/>
                                        <p:tgtEl>
                                          <p:spTgt spid="14">
                                            <p:txEl>
                                              <p:pRg st="0" end="0"/>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4">
                                            <p:txEl>
                                              <p:pRg st="1" end="1"/>
                                            </p:txEl>
                                          </p:spTgt>
                                        </p:tgtEl>
                                        <p:attrNameLst>
                                          <p:attrName>style.visibility</p:attrName>
                                        </p:attrNameLst>
                                      </p:cBhvr>
                                      <p:to>
                                        <p:strVal val="visible"/>
                                      </p:to>
                                    </p:set>
                                    <p:animEffect transition="in" filter="fade">
                                      <p:cBhvr>
                                        <p:cTn id="38" dur="2000"/>
                                        <p:tgtEl>
                                          <p:spTgt spid="14">
                                            <p:txEl>
                                              <p:pRg st="1" end="1"/>
                                            </p:txEl>
                                          </p:spTgt>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5">
                                            <p:txEl>
                                              <p:pRg st="0" end="0"/>
                                            </p:txEl>
                                          </p:spTgt>
                                        </p:tgtEl>
                                        <p:attrNameLst>
                                          <p:attrName>style.visibility</p:attrName>
                                        </p:attrNameLst>
                                      </p:cBhvr>
                                      <p:to>
                                        <p:strVal val="visible"/>
                                      </p:to>
                                    </p:set>
                                    <p:animEffect transition="in" filter="fade">
                                      <p:cBhvr>
                                        <p:cTn id="41" dur="2000"/>
                                        <p:tgtEl>
                                          <p:spTgt spid="15">
                                            <p:txEl>
                                              <p:pRg st="0" end="0"/>
                                            </p:txEl>
                                          </p:spTgt>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6">
                                            <p:txEl>
                                              <p:pRg st="0" end="0"/>
                                            </p:txEl>
                                          </p:spTgt>
                                        </p:tgtEl>
                                        <p:attrNameLst>
                                          <p:attrName>style.visibility</p:attrName>
                                        </p:attrNameLst>
                                      </p:cBhvr>
                                      <p:to>
                                        <p:strVal val="visible"/>
                                      </p:to>
                                    </p:set>
                                    <p:animEffect transition="in" filter="fade">
                                      <p:cBhvr>
                                        <p:cTn id="44" dur="2000"/>
                                        <p:tgtEl>
                                          <p:spTgt spid="16">
                                            <p:txEl>
                                              <p:pRg st="0" end="0"/>
                                            </p:tx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2" fill="hold" nodeType="clickEffect">
                                  <p:stCondLst>
                                    <p:cond delay="0"/>
                                  </p:stCondLst>
                                  <p:childTnLst>
                                    <p:set>
                                      <p:cBhvr>
                                        <p:cTn id="51" dur="1" fill="hold">
                                          <p:stCondLst>
                                            <p:cond delay="0"/>
                                          </p:stCondLst>
                                        </p:cTn>
                                        <p:tgtEl>
                                          <p:spTgt spid="6149"/>
                                        </p:tgtEl>
                                        <p:attrNameLst>
                                          <p:attrName>style.visibility</p:attrName>
                                        </p:attrNameLst>
                                      </p:cBhvr>
                                      <p:to>
                                        <p:strVal val="visible"/>
                                      </p:to>
                                    </p:set>
                                    <p:anim calcmode="lin" valueType="num">
                                      <p:cBhvr additive="base">
                                        <p:cTn id="52" dur="500" fill="hold"/>
                                        <p:tgtEl>
                                          <p:spTgt spid="6149"/>
                                        </p:tgtEl>
                                        <p:attrNameLst>
                                          <p:attrName>ppt_x</p:attrName>
                                        </p:attrNameLst>
                                      </p:cBhvr>
                                      <p:tavLst>
                                        <p:tav tm="0">
                                          <p:val>
                                            <p:strVal val="1+#ppt_w/2"/>
                                          </p:val>
                                        </p:tav>
                                        <p:tav tm="100000">
                                          <p:val>
                                            <p:strVal val="#ppt_x"/>
                                          </p:val>
                                        </p:tav>
                                      </p:tavLst>
                                    </p:anim>
                                    <p:anim calcmode="lin" valueType="num">
                                      <p:cBhvr additive="base">
                                        <p:cTn id="53" dur="500" fill="hold"/>
                                        <p:tgtEl>
                                          <p:spTgt spid="6149"/>
                                        </p:tgtEl>
                                        <p:attrNameLst>
                                          <p:attrName>ppt_y</p:attrName>
                                        </p:attrNameLst>
                                      </p:cBhvr>
                                      <p:tavLst>
                                        <p:tav tm="0">
                                          <p:val>
                                            <p:strVal val="#ppt_y"/>
                                          </p:val>
                                        </p:tav>
                                        <p:tav tm="100000">
                                          <p:val>
                                            <p:strVal val="#ppt_y"/>
                                          </p:val>
                                        </p:tav>
                                      </p:tavLst>
                                    </p:anim>
                                  </p:childTnLst>
                                </p:cTn>
                              </p:par>
                              <p:par>
                                <p:cTn id="54" presetID="10" presetClass="entr" presetSubtype="0" fill="hold" grpId="0" nodeType="withEffect">
                                  <p:stCondLst>
                                    <p:cond delay="0"/>
                                  </p:stCondLst>
                                  <p:childTnLst>
                                    <p:set>
                                      <p:cBhvr>
                                        <p:cTn id="55" dur="1" fill="hold">
                                          <p:stCondLst>
                                            <p:cond delay="0"/>
                                          </p:stCondLst>
                                        </p:cTn>
                                        <p:tgtEl>
                                          <p:spTgt spid="31">
                                            <p:txEl>
                                              <p:pRg st="0" end="0"/>
                                            </p:txEl>
                                          </p:spTgt>
                                        </p:tgtEl>
                                        <p:attrNameLst>
                                          <p:attrName>style.visibility</p:attrName>
                                        </p:attrNameLst>
                                      </p:cBhvr>
                                      <p:to>
                                        <p:strVal val="visible"/>
                                      </p:to>
                                    </p:set>
                                    <p:animEffect transition="in" filter="fade">
                                      <p:cBhvr>
                                        <p:cTn id="56" dur="2000"/>
                                        <p:tgtEl>
                                          <p:spTgt spid="31">
                                            <p:txEl>
                                              <p:pRg st="0" end="0"/>
                                            </p:txEl>
                                          </p:spTgt>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1">
                                            <p:txEl>
                                              <p:pRg st="1" end="1"/>
                                            </p:txEl>
                                          </p:spTgt>
                                        </p:tgtEl>
                                        <p:attrNameLst>
                                          <p:attrName>style.visibility</p:attrName>
                                        </p:attrNameLst>
                                      </p:cBhvr>
                                      <p:to>
                                        <p:strVal val="visible"/>
                                      </p:to>
                                    </p:set>
                                    <p:animEffect transition="in" filter="fade">
                                      <p:cBhvr>
                                        <p:cTn id="59" dur="2000"/>
                                        <p:tgtEl>
                                          <p:spTgt spid="31">
                                            <p:txEl>
                                              <p:pRg st="1" end="1"/>
                                            </p:txEl>
                                          </p:spTgt>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2">
                                            <p:txEl>
                                              <p:pRg st="0" end="0"/>
                                            </p:txEl>
                                          </p:spTgt>
                                        </p:tgtEl>
                                        <p:attrNameLst>
                                          <p:attrName>style.visibility</p:attrName>
                                        </p:attrNameLst>
                                      </p:cBhvr>
                                      <p:to>
                                        <p:strVal val="visible"/>
                                      </p:to>
                                    </p:set>
                                    <p:animEffect transition="in" filter="fade">
                                      <p:cBhvr>
                                        <p:cTn id="62" dur="2000"/>
                                        <p:tgtEl>
                                          <p:spTgt spid="32">
                                            <p:txEl>
                                              <p:pRg st="0" end="0"/>
                                            </p:txEl>
                                          </p:spTgt>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3">
                                            <p:txEl>
                                              <p:pRg st="0" end="0"/>
                                            </p:txEl>
                                          </p:spTgt>
                                        </p:tgtEl>
                                        <p:attrNameLst>
                                          <p:attrName>style.visibility</p:attrName>
                                        </p:attrNameLst>
                                      </p:cBhvr>
                                      <p:to>
                                        <p:strVal val="visible"/>
                                      </p:to>
                                    </p:set>
                                    <p:animEffect transition="in" filter="fade">
                                      <p:cBhvr>
                                        <p:cTn id="65" dur="2000"/>
                                        <p:tgtEl>
                                          <p:spTgt spid="33">
                                            <p:txEl>
                                              <p:pRg st="0" end="0"/>
                                            </p:txEl>
                                          </p:spTgt>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3">
                                            <p:txEl>
                                              <p:pRg st="1" end="1"/>
                                            </p:txEl>
                                          </p:spTgt>
                                        </p:tgtEl>
                                        <p:attrNameLst>
                                          <p:attrName>style.visibility</p:attrName>
                                        </p:attrNameLst>
                                      </p:cBhvr>
                                      <p:to>
                                        <p:strVal val="visible"/>
                                      </p:to>
                                    </p:set>
                                    <p:animEffect transition="in" filter="fade">
                                      <p:cBhvr>
                                        <p:cTn id="68" dur="2000"/>
                                        <p:tgtEl>
                                          <p:spTgt spid="33">
                                            <p:txEl>
                                              <p:pRg st="1" end="1"/>
                                            </p:txEl>
                                          </p:spTgt>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p:bldP spid="11" grpId="0" build="allAtOnce"/>
      <p:bldP spid="12" grpId="0" uiExpand="1" build="allAtOnce"/>
      <p:bldP spid="14" grpId="0" uiExpand="1" build="allAtOnce"/>
      <p:bldP spid="15" grpId="0" build="allAtOnce"/>
      <p:bldP spid="16" grpId="0" build="allAtOnce"/>
      <p:bldP spid="20" grpId="0" animBg="1"/>
      <p:bldP spid="31" grpId="0" uiExpand="1" build="allAtOnce"/>
      <p:bldP spid="32" grpId="0" build="allAtOnce"/>
      <p:bldP spid="33" grpId="0" build="allAtOnce"/>
      <p:bldP spid="21" grpId="0" animBg="1"/>
      <p:bldP spid="2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64050"/>
          </a:xfrm>
        </p:spPr>
        <p:txBody>
          <a:bodyPr>
            <a:noAutofit/>
          </a:bodyPr>
          <a:lstStyle/>
          <a:p>
            <a:pPr lvl="0" algn="ctr">
              <a:defRPr/>
            </a:pPr>
            <a:r>
              <a:rPr lang="en-PH" sz="3600" b="1" spc="-150" dirty="0">
                <a:solidFill>
                  <a:srgbClr val="0A8C48"/>
                </a:solidFill>
                <a:latin typeface="Tahoma" panose="020B0604030504040204" pitchFamily="34" charset="0"/>
                <a:ea typeface="Tahoma" panose="020B0604030504040204" pitchFamily="34" charset="0"/>
                <a:cs typeface="Tahoma" panose="020B0604030504040204" pitchFamily="34" charset="0"/>
              </a:rPr>
              <a:t>Successful Countries in Reducing Stunting</a:t>
            </a:r>
          </a:p>
        </p:txBody>
      </p:sp>
      <p:sp>
        <p:nvSpPr>
          <p:cNvPr id="3" name="Content Placeholder 2"/>
          <p:cNvSpPr>
            <a:spLocks noGrp="1"/>
          </p:cNvSpPr>
          <p:nvPr>
            <p:ph idx="1"/>
          </p:nvPr>
        </p:nvSpPr>
        <p:spPr>
          <a:xfrm>
            <a:off x="400493" y="1078688"/>
            <a:ext cx="1905000" cy="685800"/>
          </a:xfrm>
        </p:spPr>
        <p:txBody>
          <a:bodyPr>
            <a:noAutofit/>
          </a:bodyPr>
          <a:lstStyle/>
          <a:p>
            <a:pPr marL="0" indent="0">
              <a:buNone/>
            </a:pPr>
            <a:r>
              <a:rPr lang="en-PH" sz="3600" b="1" dirty="0">
                <a:solidFill>
                  <a:schemeClr val="tx2"/>
                </a:solidFill>
                <a:latin typeface="Tahoma" panose="020B0604030504040204" pitchFamily="34" charset="0"/>
                <a:ea typeface="Tahoma" panose="020B0604030504040204" pitchFamily="34" charset="0"/>
                <a:cs typeface="Tahoma" panose="020B0604030504040204" pitchFamily="34" charset="0"/>
              </a:rPr>
              <a:t>Brazil</a:t>
            </a:r>
          </a:p>
        </p:txBody>
      </p:sp>
      <p:sp>
        <p:nvSpPr>
          <p:cNvPr id="6" name="Content Placeholder 2"/>
          <p:cNvSpPr txBox="1">
            <a:spLocks/>
          </p:cNvSpPr>
          <p:nvPr/>
        </p:nvSpPr>
        <p:spPr>
          <a:xfrm>
            <a:off x="6165407" y="914400"/>
            <a:ext cx="2895600" cy="9906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PH" sz="2400" b="1" dirty="0">
                <a:latin typeface="Tahoma" panose="020B0604030504040204" pitchFamily="34" charset="0"/>
                <a:ea typeface="Tahoma" panose="020B0604030504040204" pitchFamily="34" charset="0"/>
                <a:cs typeface="Tahoma" panose="020B0604030504040204" pitchFamily="34" charset="0"/>
              </a:rPr>
              <a:t>7.1% </a:t>
            </a:r>
          </a:p>
          <a:p>
            <a:pPr marL="0" indent="0" algn="ctr">
              <a:buFont typeface="Arial" pitchFamily="34" charset="0"/>
              <a:buNone/>
            </a:pPr>
            <a:r>
              <a:rPr lang="en-PH" sz="2000" b="1" dirty="0">
                <a:latin typeface="Tahoma" panose="020B0604030504040204" pitchFamily="34" charset="0"/>
                <a:ea typeface="Tahoma" panose="020B0604030504040204" pitchFamily="34" charset="0"/>
                <a:cs typeface="Tahoma" panose="020B0604030504040204" pitchFamily="34" charset="0"/>
              </a:rPr>
              <a:t>(Year 2006/2007)</a:t>
            </a:r>
          </a:p>
        </p:txBody>
      </p:sp>
      <p:sp>
        <p:nvSpPr>
          <p:cNvPr id="7" name="Content Placeholder 2"/>
          <p:cNvSpPr txBox="1">
            <a:spLocks/>
          </p:cNvSpPr>
          <p:nvPr/>
        </p:nvSpPr>
        <p:spPr>
          <a:xfrm>
            <a:off x="2229293" y="948532"/>
            <a:ext cx="2971800" cy="9906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PH" sz="2400" b="1" dirty="0">
                <a:latin typeface="Tahoma" panose="020B0604030504040204" pitchFamily="34" charset="0"/>
                <a:ea typeface="Tahoma" panose="020B0604030504040204" pitchFamily="34" charset="0"/>
                <a:cs typeface="Tahoma" panose="020B0604030504040204" pitchFamily="34" charset="0"/>
              </a:rPr>
              <a:t>37.1% </a:t>
            </a:r>
          </a:p>
          <a:p>
            <a:pPr marL="0" indent="0" algn="ctr">
              <a:buFont typeface="Arial" pitchFamily="34" charset="0"/>
              <a:buNone/>
            </a:pPr>
            <a:r>
              <a:rPr lang="en-PH" sz="1600" b="1" dirty="0">
                <a:latin typeface="Tahoma" panose="020B0604030504040204" pitchFamily="34" charset="0"/>
                <a:ea typeface="Tahoma" panose="020B0604030504040204" pitchFamily="34" charset="0"/>
                <a:cs typeface="Tahoma" panose="020B0604030504040204" pitchFamily="34" charset="0"/>
              </a:rPr>
              <a:t>(Year 1974/1975)</a:t>
            </a:r>
          </a:p>
        </p:txBody>
      </p:sp>
      <p:sp>
        <p:nvSpPr>
          <p:cNvPr id="8" name="Right Arrow 7"/>
          <p:cNvSpPr/>
          <p:nvPr/>
        </p:nvSpPr>
        <p:spPr>
          <a:xfrm>
            <a:off x="5067300" y="1104421"/>
            <a:ext cx="1257300" cy="442118"/>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9" name="Content Placeholder 2"/>
          <p:cNvSpPr txBox="1">
            <a:spLocks/>
          </p:cNvSpPr>
          <p:nvPr/>
        </p:nvSpPr>
        <p:spPr>
          <a:xfrm>
            <a:off x="400493" y="1753546"/>
            <a:ext cx="1905000" cy="6858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PH" sz="3600" b="1" dirty="0">
                <a:solidFill>
                  <a:schemeClr val="tx2"/>
                </a:solidFill>
                <a:latin typeface="Tahoma" panose="020B0604030504040204" pitchFamily="34" charset="0"/>
                <a:ea typeface="Tahoma" panose="020B0604030504040204" pitchFamily="34" charset="0"/>
                <a:cs typeface="Tahoma" panose="020B0604030504040204" pitchFamily="34" charset="0"/>
              </a:rPr>
              <a:t>Peru</a:t>
            </a:r>
          </a:p>
        </p:txBody>
      </p:sp>
      <p:sp>
        <p:nvSpPr>
          <p:cNvPr id="10" name="Content Placeholder 2"/>
          <p:cNvSpPr txBox="1">
            <a:spLocks/>
          </p:cNvSpPr>
          <p:nvPr/>
        </p:nvSpPr>
        <p:spPr>
          <a:xfrm>
            <a:off x="6134837" y="1688288"/>
            <a:ext cx="2895600" cy="9906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PH" sz="2400" b="1" dirty="0">
                <a:latin typeface="Tahoma" panose="020B0604030504040204" pitchFamily="34" charset="0"/>
                <a:ea typeface="Tahoma" panose="020B0604030504040204" pitchFamily="34" charset="0"/>
                <a:cs typeface="Tahoma" panose="020B0604030504040204" pitchFamily="34" charset="0"/>
              </a:rPr>
              <a:t>13% </a:t>
            </a:r>
          </a:p>
          <a:p>
            <a:pPr marL="0" indent="0" algn="ctr">
              <a:buFont typeface="Arial" pitchFamily="34" charset="0"/>
              <a:buNone/>
            </a:pPr>
            <a:r>
              <a:rPr lang="en-PH" sz="2000" b="1" dirty="0">
                <a:latin typeface="Tahoma" panose="020B0604030504040204" pitchFamily="34" charset="0"/>
                <a:ea typeface="Tahoma" panose="020B0604030504040204" pitchFamily="34" charset="0"/>
                <a:cs typeface="Tahoma" panose="020B0604030504040204" pitchFamily="34" charset="0"/>
              </a:rPr>
              <a:t>(Year 2016)</a:t>
            </a:r>
          </a:p>
        </p:txBody>
      </p:sp>
      <p:sp>
        <p:nvSpPr>
          <p:cNvPr id="11" name="Content Placeholder 2"/>
          <p:cNvSpPr txBox="1">
            <a:spLocks/>
          </p:cNvSpPr>
          <p:nvPr/>
        </p:nvSpPr>
        <p:spPr>
          <a:xfrm>
            <a:off x="2200497" y="1688288"/>
            <a:ext cx="2971800" cy="9906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PH" sz="2400" b="1" dirty="0">
                <a:latin typeface="Tahoma" panose="020B0604030504040204" pitchFamily="34" charset="0"/>
                <a:ea typeface="Tahoma" panose="020B0604030504040204" pitchFamily="34" charset="0"/>
                <a:cs typeface="Tahoma" panose="020B0604030504040204" pitchFamily="34" charset="0"/>
              </a:rPr>
              <a:t>28% </a:t>
            </a:r>
          </a:p>
          <a:p>
            <a:pPr marL="0" indent="0" algn="ctr">
              <a:buFont typeface="Arial" pitchFamily="34" charset="0"/>
              <a:buNone/>
            </a:pPr>
            <a:r>
              <a:rPr lang="en-PH" sz="2000" b="1" dirty="0">
                <a:latin typeface="Tahoma" panose="020B0604030504040204" pitchFamily="34" charset="0"/>
                <a:ea typeface="Tahoma" panose="020B0604030504040204" pitchFamily="34" charset="0"/>
                <a:cs typeface="Tahoma" panose="020B0604030504040204" pitchFamily="34" charset="0"/>
              </a:rPr>
              <a:t>(Year 2008)</a:t>
            </a:r>
          </a:p>
        </p:txBody>
      </p:sp>
      <p:sp>
        <p:nvSpPr>
          <p:cNvPr id="12" name="Right Arrow 11"/>
          <p:cNvSpPr/>
          <p:nvPr/>
        </p:nvSpPr>
        <p:spPr>
          <a:xfrm>
            <a:off x="5039315" y="1916888"/>
            <a:ext cx="1257300" cy="442118"/>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13" name="Content Placeholder 2"/>
          <p:cNvSpPr txBox="1">
            <a:spLocks/>
          </p:cNvSpPr>
          <p:nvPr/>
        </p:nvSpPr>
        <p:spPr>
          <a:xfrm>
            <a:off x="403004" y="2547446"/>
            <a:ext cx="2209800" cy="6858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PH" sz="3600" b="1" dirty="0">
                <a:solidFill>
                  <a:schemeClr val="tx2"/>
                </a:solidFill>
                <a:latin typeface="Tahoma" panose="020B0604030504040204" pitchFamily="34" charset="0"/>
                <a:ea typeface="Tahoma" panose="020B0604030504040204" pitchFamily="34" charset="0"/>
                <a:cs typeface="Tahoma" panose="020B0604030504040204" pitchFamily="34" charset="0"/>
              </a:rPr>
              <a:t>Thailand	</a:t>
            </a:r>
          </a:p>
        </p:txBody>
      </p:sp>
      <p:sp>
        <p:nvSpPr>
          <p:cNvPr id="14" name="Content Placeholder 2"/>
          <p:cNvSpPr txBox="1">
            <a:spLocks/>
          </p:cNvSpPr>
          <p:nvPr/>
        </p:nvSpPr>
        <p:spPr>
          <a:xfrm>
            <a:off x="6142367" y="2570145"/>
            <a:ext cx="2895600" cy="9906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PH" sz="2400" b="1" dirty="0">
                <a:latin typeface="Tahoma" panose="020B0604030504040204" pitchFamily="34" charset="0"/>
                <a:ea typeface="Tahoma" panose="020B0604030504040204" pitchFamily="34" charset="0"/>
                <a:cs typeface="Tahoma" panose="020B0604030504040204" pitchFamily="34" charset="0"/>
              </a:rPr>
              <a:t>12% </a:t>
            </a:r>
          </a:p>
          <a:p>
            <a:pPr marL="0" indent="0" algn="ctr">
              <a:buFont typeface="Arial" pitchFamily="34" charset="0"/>
              <a:buNone/>
            </a:pPr>
            <a:r>
              <a:rPr lang="en-PH" sz="2000" b="1" dirty="0">
                <a:latin typeface="Tahoma" panose="020B0604030504040204" pitchFamily="34" charset="0"/>
                <a:ea typeface="Tahoma" panose="020B0604030504040204" pitchFamily="34" charset="0"/>
                <a:cs typeface="Tahoma" panose="020B0604030504040204" pitchFamily="34" charset="0"/>
              </a:rPr>
              <a:t>(Year 1995)</a:t>
            </a:r>
          </a:p>
        </p:txBody>
      </p:sp>
      <p:sp>
        <p:nvSpPr>
          <p:cNvPr id="15" name="Content Placeholder 2"/>
          <p:cNvSpPr txBox="1">
            <a:spLocks/>
          </p:cNvSpPr>
          <p:nvPr/>
        </p:nvSpPr>
        <p:spPr>
          <a:xfrm>
            <a:off x="2208027" y="2583550"/>
            <a:ext cx="2971800" cy="9906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PH" sz="2400" b="1" dirty="0">
                <a:latin typeface="Tahoma" panose="020B0604030504040204" pitchFamily="34" charset="0"/>
                <a:ea typeface="Tahoma" panose="020B0604030504040204" pitchFamily="34" charset="0"/>
                <a:cs typeface="Tahoma" panose="020B0604030504040204" pitchFamily="34" charset="0"/>
              </a:rPr>
              <a:t>22% </a:t>
            </a:r>
          </a:p>
          <a:p>
            <a:pPr marL="0" indent="0" algn="ctr">
              <a:buFont typeface="Arial" pitchFamily="34" charset="0"/>
              <a:buNone/>
            </a:pPr>
            <a:r>
              <a:rPr lang="en-PH" sz="2000" b="1" dirty="0">
                <a:latin typeface="Tahoma" panose="020B0604030504040204" pitchFamily="34" charset="0"/>
                <a:ea typeface="Tahoma" panose="020B0604030504040204" pitchFamily="34" charset="0"/>
                <a:cs typeface="Tahoma" panose="020B0604030504040204" pitchFamily="34" charset="0"/>
              </a:rPr>
              <a:t>(Year 1987)</a:t>
            </a:r>
          </a:p>
        </p:txBody>
      </p:sp>
      <p:sp>
        <p:nvSpPr>
          <p:cNvPr id="16" name="Right Arrow 15"/>
          <p:cNvSpPr/>
          <p:nvPr/>
        </p:nvSpPr>
        <p:spPr>
          <a:xfrm>
            <a:off x="5039315" y="2755088"/>
            <a:ext cx="1257300" cy="442118"/>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17" name="Rectangle 16">
            <a:extLst>
              <a:ext uri="{FF2B5EF4-FFF2-40B4-BE49-F238E27FC236}">
                <a16:creationId xmlns:a16="http://schemas.microsoft.com/office/drawing/2014/main" id="{9D2240EB-195E-4DA2-B5BC-3E5D5923DC44}"/>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E9DA7FE6-8B4F-404B-BB4E-14B30ECFCF8A}"/>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ontent Placeholder 2">
            <a:extLst>
              <a:ext uri="{FF2B5EF4-FFF2-40B4-BE49-F238E27FC236}">
                <a16:creationId xmlns:a16="http://schemas.microsoft.com/office/drawing/2014/main" id="{29565E80-C776-4980-B3B8-83002408A633}"/>
              </a:ext>
            </a:extLst>
          </p:cNvPr>
          <p:cNvSpPr txBox="1">
            <a:spLocks/>
          </p:cNvSpPr>
          <p:nvPr/>
        </p:nvSpPr>
        <p:spPr>
          <a:xfrm>
            <a:off x="403004" y="3363128"/>
            <a:ext cx="2209800" cy="6858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PH" sz="3600" b="1" dirty="0">
                <a:solidFill>
                  <a:schemeClr val="tx2"/>
                </a:solidFill>
                <a:latin typeface="Tahoma" panose="020B0604030504040204" pitchFamily="34" charset="0"/>
                <a:ea typeface="Tahoma" panose="020B0604030504040204" pitchFamily="34" charset="0"/>
                <a:cs typeface="Tahoma" panose="020B0604030504040204" pitchFamily="34" charset="0"/>
              </a:rPr>
              <a:t>China	</a:t>
            </a:r>
          </a:p>
        </p:txBody>
      </p:sp>
      <p:sp>
        <p:nvSpPr>
          <p:cNvPr id="20" name="Content Placeholder 2">
            <a:extLst>
              <a:ext uri="{FF2B5EF4-FFF2-40B4-BE49-F238E27FC236}">
                <a16:creationId xmlns:a16="http://schemas.microsoft.com/office/drawing/2014/main" id="{C0F2FA53-845A-479A-A5A4-D4977E24C1F4}"/>
              </a:ext>
            </a:extLst>
          </p:cNvPr>
          <p:cNvSpPr txBox="1">
            <a:spLocks/>
          </p:cNvSpPr>
          <p:nvPr/>
        </p:nvSpPr>
        <p:spPr>
          <a:xfrm>
            <a:off x="2229293" y="3378188"/>
            <a:ext cx="2971800" cy="9906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PH" sz="2400" b="1" dirty="0">
                <a:latin typeface="Tahoma" panose="020B0604030504040204" pitchFamily="34" charset="0"/>
                <a:ea typeface="Tahoma" panose="020B0604030504040204" pitchFamily="34" charset="0"/>
                <a:cs typeface="Tahoma" panose="020B0604030504040204" pitchFamily="34" charset="0"/>
              </a:rPr>
              <a:t>31.2% </a:t>
            </a:r>
          </a:p>
          <a:p>
            <a:pPr marL="0" indent="0" algn="ctr">
              <a:buFont typeface="Arial" pitchFamily="34" charset="0"/>
              <a:buNone/>
            </a:pPr>
            <a:r>
              <a:rPr lang="en-PH" sz="2000" b="1" dirty="0">
                <a:latin typeface="Tahoma" panose="020B0604030504040204" pitchFamily="34" charset="0"/>
                <a:ea typeface="Tahoma" panose="020B0604030504040204" pitchFamily="34" charset="0"/>
                <a:cs typeface="Tahoma" panose="020B0604030504040204" pitchFamily="34" charset="0"/>
              </a:rPr>
              <a:t>(Year 1995</a:t>
            </a:r>
            <a:r>
              <a:rPr lang="en-PH" sz="2000" b="1" dirty="0">
                <a:latin typeface="Open Sans" panose="020B0606030504020204" pitchFamily="34" charset="0"/>
                <a:ea typeface="Open Sans" panose="020B0606030504020204" pitchFamily="34" charset="0"/>
                <a:cs typeface="Open Sans" panose="020B0606030504020204" pitchFamily="34" charset="0"/>
              </a:rPr>
              <a:t>)</a:t>
            </a:r>
          </a:p>
        </p:txBody>
      </p:sp>
      <p:sp>
        <p:nvSpPr>
          <p:cNvPr id="21" name="Content Placeholder 2">
            <a:extLst>
              <a:ext uri="{FF2B5EF4-FFF2-40B4-BE49-F238E27FC236}">
                <a16:creationId xmlns:a16="http://schemas.microsoft.com/office/drawing/2014/main" id="{CE4381FB-F1EA-4A7E-99FC-D5687F1D98CC}"/>
              </a:ext>
            </a:extLst>
          </p:cNvPr>
          <p:cNvSpPr txBox="1">
            <a:spLocks/>
          </p:cNvSpPr>
          <p:nvPr/>
        </p:nvSpPr>
        <p:spPr>
          <a:xfrm>
            <a:off x="6185637" y="3384338"/>
            <a:ext cx="2895600" cy="76300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PH" sz="2400" b="1" dirty="0">
                <a:latin typeface="Tahoma" panose="020B0604030504040204" pitchFamily="34" charset="0"/>
                <a:ea typeface="Tahoma" panose="020B0604030504040204" pitchFamily="34" charset="0"/>
                <a:cs typeface="Tahoma" panose="020B0604030504040204" pitchFamily="34" charset="0"/>
              </a:rPr>
              <a:t>8.1% </a:t>
            </a:r>
          </a:p>
          <a:p>
            <a:pPr marL="0" indent="0" algn="ctr">
              <a:buFont typeface="Arial" pitchFamily="34" charset="0"/>
              <a:buNone/>
            </a:pPr>
            <a:r>
              <a:rPr lang="en-PH" sz="2000" b="1" dirty="0">
                <a:latin typeface="Tahoma" panose="020B0604030504040204" pitchFamily="34" charset="0"/>
                <a:ea typeface="Tahoma" panose="020B0604030504040204" pitchFamily="34" charset="0"/>
                <a:cs typeface="Tahoma" panose="020B0604030504040204" pitchFamily="34" charset="0"/>
              </a:rPr>
              <a:t>(Year 2013)</a:t>
            </a:r>
          </a:p>
        </p:txBody>
      </p:sp>
      <p:sp>
        <p:nvSpPr>
          <p:cNvPr id="22" name="Content Placeholder 2">
            <a:extLst>
              <a:ext uri="{FF2B5EF4-FFF2-40B4-BE49-F238E27FC236}">
                <a16:creationId xmlns:a16="http://schemas.microsoft.com/office/drawing/2014/main" id="{ABE97081-6EB9-46D8-A607-7A6FEB68F004}"/>
              </a:ext>
            </a:extLst>
          </p:cNvPr>
          <p:cNvSpPr txBox="1">
            <a:spLocks/>
          </p:cNvSpPr>
          <p:nvPr/>
        </p:nvSpPr>
        <p:spPr>
          <a:xfrm>
            <a:off x="403004" y="4163035"/>
            <a:ext cx="2340196" cy="6858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PH" sz="3600" b="1" dirty="0">
                <a:solidFill>
                  <a:schemeClr val="tx2"/>
                </a:solidFill>
                <a:latin typeface="Tahoma" panose="020B0604030504040204" pitchFamily="34" charset="0"/>
                <a:ea typeface="Tahoma" panose="020B0604030504040204" pitchFamily="34" charset="0"/>
                <a:cs typeface="Tahoma" panose="020B0604030504040204" pitchFamily="34" charset="0"/>
              </a:rPr>
              <a:t>Mongolia	</a:t>
            </a:r>
          </a:p>
        </p:txBody>
      </p:sp>
      <p:sp>
        <p:nvSpPr>
          <p:cNvPr id="23" name="Content Placeholder 2">
            <a:extLst>
              <a:ext uri="{FF2B5EF4-FFF2-40B4-BE49-F238E27FC236}">
                <a16:creationId xmlns:a16="http://schemas.microsoft.com/office/drawing/2014/main" id="{7961D6A3-423D-40EB-8920-0B97C32AD459}"/>
              </a:ext>
            </a:extLst>
          </p:cNvPr>
          <p:cNvSpPr txBox="1">
            <a:spLocks/>
          </p:cNvSpPr>
          <p:nvPr/>
        </p:nvSpPr>
        <p:spPr>
          <a:xfrm>
            <a:off x="403004" y="5041088"/>
            <a:ext cx="2492596" cy="6858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PH" sz="3600" b="1" dirty="0">
                <a:solidFill>
                  <a:schemeClr val="tx2"/>
                </a:solidFill>
                <a:latin typeface="Tahoma" panose="020B0604030504040204" pitchFamily="34" charset="0"/>
                <a:ea typeface="Tahoma" panose="020B0604030504040204" pitchFamily="34" charset="0"/>
                <a:cs typeface="Tahoma" panose="020B0604030504040204" pitchFamily="34" charset="0"/>
              </a:rPr>
              <a:t>Tajikistan	</a:t>
            </a:r>
          </a:p>
        </p:txBody>
      </p:sp>
      <p:sp>
        <p:nvSpPr>
          <p:cNvPr id="24" name="Right Arrow 15">
            <a:extLst>
              <a:ext uri="{FF2B5EF4-FFF2-40B4-BE49-F238E27FC236}">
                <a16:creationId xmlns:a16="http://schemas.microsoft.com/office/drawing/2014/main" id="{C4490EDE-34FC-45FC-A29B-233B34FD28F2}"/>
              </a:ext>
            </a:extLst>
          </p:cNvPr>
          <p:cNvSpPr/>
          <p:nvPr/>
        </p:nvSpPr>
        <p:spPr>
          <a:xfrm>
            <a:off x="5039315" y="3517088"/>
            <a:ext cx="1257300" cy="442118"/>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25" name="Content Placeholder 2">
            <a:extLst>
              <a:ext uri="{FF2B5EF4-FFF2-40B4-BE49-F238E27FC236}">
                <a16:creationId xmlns:a16="http://schemas.microsoft.com/office/drawing/2014/main" id="{16CE9122-C9A8-4C25-8081-9F89ACF35281}"/>
              </a:ext>
            </a:extLst>
          </p:cNvPr>
          <p:cNvSpPr txBox="1">
            <a:spLocks/>
          </p:cNvSpPr>
          <p:nvPr/>
        </p:nvSpPr>
        <p:spPr>
          <a:xfrm>
            <a:off x="2200497" y="4225504"/>
            <a:ext cx="2971800" cy="8076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PH" sz="2400" b="1" dirty="0">
                <a:latin typeface="Tahoma" panose="020B0604030504040204" pitchFamily="34" charset="0"/>
                <a:ea typeface="Tahoma" panose="020B0604030504040204" pitchFamily="34" charset="0"/>
                <a:cs typeface="Tahoma" panose="020B0604030504040204" pitchFamily="34" charset="0"/>
              </a:rPr>
              <a:t>29.8% </a:t>
            </a:r>
          </a:p>
          <a:p>
            <a:pPr marL="0" indent="0" algn="ctr">
              <a:buFont typeface="Arial" pitchFamily="34" charset="0"/>
              <a:buNone/>
            </a:pPr>
            <a:r>
              <a:rPr lang="en-PH" sz="2000" b="1" dirty="0">
                <a:latin typeface="Tahoma" panose="020B0604030504040204" pitchFamily="34" charset="0"/>
                <a:ea typeface="Tahoma" panose="020B0604030504040204" pitchFamily="34" charset="0"/>
                <a:cs typeface="Tahoma" panose="020B0604030504040204" pitchFamily="34" charset="0"/>
              </a:rPr>
              <a:t>(Year 2000)</a:t>
            </a:r>
          </a:p>
        </p:txBody>
      </p:sp>
      <p:sp>
        <p:nvSpPr>
          <p:cNvPr id="26" name="Content Placeholder 2">
            <a:extLst>
              <a:ext uri="{FF2B5EF4-FFF2-40B4-BE49-F238E27FC236}">
                <a16:creationId xmlns:a16="http://schemas.microsoft.com/office/drawing/2014/main" id="{32C2DBB3-A249-4946-B150-B9919324B360}"/>
              </a:ext>
            </a:extLst>
          </p:cNvPr>
          <p:cNvSpPr txBox="1">
            <a:spLocks/>
          </p:cNvSpPr>
          <p:nvPr/>
        </p:nvSpPr>
        <p:spPr>
          <a:xfrm>
            <a:off x="6149776" y="4175028"/>
            <a:ext cx="2971800" cy="9906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PH" sz="2400" b="1" dirty="0">
                <a:latin typeface="Tahoma" panose="020B0604030504040204" pitchFamily="34" charset="0"/>
                <a:ea typeface="Tahoma" panose="020B0604030504040204" pitchFamily="34" charset="0"/>
                <a:cs typeface="Tahoma" panose="020B0604030504040204" pitchFamily="34" charset="0"/>
              </a:rPr>
              <a:t>7.3% </a:t>
            </a:r>
          </a:p>
          <a:p>
            <a:pPr marL="0" indent="0" algn="ctr">
              <a:buFont typeface="Arial" pitchFamily="34" charset="0"/>
              <a:buNone/>
            </a:pPr>
            <a:r>
              <a:rPr lang="en-PH" sz="2000" b="1" dirty="0">
                <a:latin typeface="Tahoma" panose="020B0604030504040204" pitchFamily="34" charset="0"/>
                <a:ea typeface="Tahoma" panose="020B0604030504040204" pitchFamily="34" charset="0"/>
                <a:cs typeface="Tahoma" panose="020B0604030504040204" pitchFamily="34" charset="0"/>
              </a:rPr>
              <a:t>(Year 2016)</a:t>
            </a:r>
          </a:p>
        </p:txBody>
      </p:sp>
      <p:sp>
        <p:nvSpPr>
          <p:cNvPr id="27" name="Right Arrow 15">
            <a:extLst>
              <a:ext uri="{FF2B5EF4-FFF2-40B4-BE49-F238E27FC236}">
                <a16:creationId xmlns:a16="http://schemas.microsoft.com/office/drawing/2014/main" id="{E30708A2-1066-4079-8475-26D03948CAFE}"/>
              </a:ext>
            </a:extLst>
          </p:cNvPr>
          <p:cNvSpPr/>
          <p:nvPr/>
        </p:nvSpPr>
        <p:spPr>
          <a:xfrm>
            <a:off x="5021311" y="4355006"/>
            <a:ext cx="1257300" cy="442118"/>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28" name="Right Arrow 15">
            <a:extLst>
              <a:ext uri="{FF2B5EF4-FFF2-40B4-BE49-F238E27FC236}">
                <a16:creationId xmlns:a16="http://schemas.microsoft.com/office/drawing/2014/main" id="{7E36B407-1AA4-4207-88D2-A77B637720EB}"/>
              </a:ext>
            </a:extLst>
          </p:cNvPr>
          <p:cNvSpPr/>
          <p:nvPr/>
        </p:nvSpPr>
        <p:spPr>
          <a:xfrm>
            <a:off x="4995837" y="5093846"/>
            <a:ext cx="1257300" cy="442118"/>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29" name="Content Placeholder 2">
            <a:extLst>
              <a:ext uri="{FF2B5EF4-FFF2-40B4-BE49-F238E27FC236}">
                <a16:creationId xmlns:a16="http://schemas.microsoft.com/office/drawing/2014/main" id="{0F3AF852-D220-4737-A898-93DEBA5F8A94}"/>
              </a:ext>
            </a:extLst>
          </p:cNvPr>
          <p:cNvSpPr txBox="1">
            <a:spLocks/>
          </p:cNvSpPr>
          <p:nvPr/>
        </p:nvSpPr>
        <p:spPr>
          <a:xfrm>
            <a:off x="2229293" y="4977102"/>
            <a:ext cx="2971800" cy="8076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PH" sz="2400" b="1" dirty="0">
                <a:latin typeface="Tahoma" panose="020B0604030504040204" pitchFamily="34" charset="0"/>
                <a:ea typeface="Tahoma" panose="020B0604030504040204" pitchFamily="34" charset="0"/>
                <a:cs typeface="Tahoma" panose="020B0604030504040204" pitchFamily="34" charset="0"/>
              </a:rPr>
              <a:t>42.1% </a:t>
            </a:r>
          </a:p>
          <a:p>
            <a:pPr marL="0" indent="0" algn="ctr">
              <a:buFont typeface="Arial" pitchFamily="34" charset="0"/>
              <a:buNone/>
            </a:pPr>
            <a:r>
              <a:rPr lang="en-PH" sz="2000" b="1" dirty="0">
                <a:latin typeface="Tahoma" panose="020B0604030504040204" pitchFamily="34" charset="0"/>
                <a:ea typeface="Tahoma" panose="020B0604030504040204" pitchFamily="34" charset="0"/>
                <a:cs typeface="Tahoma" panose="020B0604030504040204" pitchFamily="34" charset="0"/>
              </a:rPr>
              <a:t>(Year 2000)</a:t>
            </a:r>
          </a:p>
        </p:txBody>
      </p:sp>
      <p:sp>
        <p:nvSpPr>
          <p:cNvPr id="30" name="Content Placeholder 2">
            <a:extLst>
              <a:ext uri="{FF2B5EF4-FFF2-40B4-BE49-F238E27FC236}">
                <a16:creationId xmlns:a16="http://schemas.microsoft.com/office/drawing/2014/main" id="{73B81746-E36D-4D70-84A9-961B14BF06CD}"/>
              </a:ext>
            </a:extLst>
          </p:cNvPr>
          <p:cNvSpPr txBox="1">
            <a:spLocks/>
          </p:cNvSpPr>
          <p:nvPr/>
        </p:nvSpPr>
        <p:spPr>
          <a:xfrm>
            <a:off x="6142367" y="4977102"/>
            <a:ext cx="2971800" cy="8076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PH" sz="2400" b="1" dirty="0">
                <a:latin typeface="Tahoma" panose="020B0604030504040204" pitchFamily="34" charset="0"/>
                <a:ea typeface="Tahoma" panose="020B0604030504040204" pitchFamily="34" charset="0"/>
                <a:cs typeface="Tahoma" panose="020B0604030504040204" pitchFamily="34" charset="0"/>
              </a:rPr>
              <a:t>17.5% </a:t>
            </a:r>
          </a:p>
          <a:p>
            <a:pPr marL="0" indent="0" algn="ctr">
              <a:buFont typeface="Arial" pitchFamily="34" charset="0"/>
              <a:buNone/>
            </a:pPr>
            <a:r>
              <a:rPr lang="en-PH" sz="2000" b="1" dirty="0">
                <a:latin typeface="Tahoma" panose="020B0604030504040204" pitchFamily="34" charset="0"/>
                <a:ea typeface="Tahoma" panose="020B0604030504040204" pitchFamily="34" charset="0"/>
                <a:cs typeface="Tahoma" panose="020B0604030504040204" pitchFamily="34" charset="0"/>
              </a:rPr>
              <a:t>(Year 2017)</a:t>
            </a:r>
          </a:p>
        </p:txBody>
      </p:sp>
      <p:sp>
        <p:nvSpPr>
          <p:cNvPr id="31" name="Content Placeholder 2">
            <a:extLst>
              <a:ext uri="{FF2B5EF4-FFF2-40B4-BE49-F238E27FC236}">
                <a16:creationId xmlns:a16="http://schemas.microsoft.com/office/drawing/2014/main" id="{EACF6AF9-33A4-4BED-A108-EF5D99EF80D9}"/>
              </a:ext>
            </a:extLst>
          </p:cNvPr>
          <p:cNvSpPr txBox="1">
            <a:spLocks/>
          </p:cNvSpPr>
          <p:nvPr/>
        </p:nvSpPr>
        <p:spPr>
          <a:xfrm>
            <a:off x="400493" y="5854418"/>
            <a:ext cx="2492596" cy="6858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PH" sz="3600" b="1" dirty="0">
                <a:solidFill>
                  <a:schemeClr val="tx2"/>
                </a:solidFill>
                <a:latin typeface="Tahoma" panose="020B0604030504040204" pitchFamily="34" charset="0"/>
                <a:ea typeface="Tahoma" panose="020B0604030504040204" pitchFamily="34" charset="0"/>
                <a:cs typeface="Tahoma" panose="020B0604030504040204" pitchFamily="34" charset="0"/>
              </a:rPr>
              <a:t>Senegal	</a:t>
            </a:r>
          </a:p>
        </p:txBody>
      </p:sp>
      <p:sp>
        <p:nvSpPr>
          <p:cNvPr id="32" name="Content Placeholder 2">
            <a:extLst>
              <a:ext uri="{FF2B5EF4-FFF2-40B4-BE49-F238E27FC236}">
                <a16:creationId xmlns:a16="http://schemas.microsoft.com/office/drawing/2014/main" id="{61C648E3-7BE2-46BC-B6C1-BFD221EABE8D}"/>
              </a:ext>
            </a:extLst>
          </p:cNvPr>
          <p:cNvSpPr txBox="1">
            <a:spLocks/>
          </p:cNvSpPr>
          <p:nvPr/>
        </p:nvSpPr>
        <p:spPr>
          <a:xfrm>
            <a:off x="2200497" y="5821753"/>
            <a:ext cx="2971800" cy="8076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PH" sz="2400" b="1" dirty="0">
                <a:latin typeface="Tahoma" panose="020B0604030504040204" pitchFamily="34" charset="0"/>
                <a:ea typeface="Tahoma" panose="020B0604030504040204" pitchFamily="34" charset="0"/>
                <a:cs typeface="Tahoma" panose="020B0604030504040204" pitchFamily="34" charset="0"/>
              </a:rPr>
              <a:t>33% </a:t>
            </a:r>
          </a:p>
          <a:p>
            <a:pPr marL="0" indent="0" algn="ctr">
              <a:buFont typeface="Arial" pitchFamily="34" charset="0"/>
              <a:buNone/>
            </a:pPr>
            <a:r>
              <a:rPr lang="en-PH" sz="2000" b="1" dirty="0">
                <a:latin typeface="Tahoma" panose="020B0604030504040204" pitchFamily="34" charset="0"/>
                <a:ea typeface="Tahoma" panose="020B0604030504040204" pitchFamily="34" charset="0"/>
                <a:cs typeface="Tahoma" panose="020B0604030504040204" pitchFamily="34" charset="0"/>
              </a:rPr>
              <a:t>(Year 1993)</a:t>
            </a:r>
          </a:p>
        </p:txBody>
      </p:sp>
      <p:sp>
        <p:nvSpPr>
          <p:cNvPr id="34" name="Content Placeholder 2">
            <a:extLst>
              <a:ext uri="{FF2B5EF4-FFF2-40B4-BE49-F238E27FC236}">
                <a16:creationId xmlns:a16="http://schemas.microsoft.com/office/drawing/2014/main" id="{4A696EFD-670E-4320-8AA6-41C4D1D3B1C2}"/>
              </a:ext>
            </a:extLst>
          </p:cNvPr>
          <p:cNvSpPr txBox="1">
            <a:spLocks/>
          </p:cNvSpPr>
          <p:nvPr/>
        </p:nvSpPr>
        <p:spPr>
          <a:xfrm>
            <a:off x="6142367" y="5793494"/>
            <a:ext cx="2971800" cy="8076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PH" sz="2400" b="1" dirty="0">
                <a:latin typeface="Tahoma" panose="020B0604030504040204" pitchFamily="34" charset="0"/>
                <a:ea typeface="Tahoma" panose="020B0604030504040204" pitchFamily="34" charset="0"/>
                <a:cs typeface="Tahoma" panose="020B0604030504040204" pitchFamily="34" charset="0"/>
              </a:rPr>
              <a:t>19% </a:t>
            </a:r>
          </a:p>
          <a:p>
            <a:pPr marL="0" indent="0" algn="ctr">
              <a:buFont typeface="Arial" pitchFamily="34" charset="0"/>
              <a:buNone/>
            </a:pPr>
            <a:r>
              <a:rPr lang="en-PH" sz="2000" b="1" dirty="0">
                <a:latin typeface="Tahoma" panose="020B0604030504040204" pitchFamily="34" charset="0"/>
                <a:ea typeface="Tahoma" panose="020B0604030504040204" pitchFamily="34" charset="0"/>
                <a:cs typeface="Tahoma" panose="020B0604030504040204" pitchFamily="34" charset="0"/>
              </a:rPr>
              <a:t>(Year 2014)</a:t>
            </a:r>
          </a:p>
        </p:txBody>
      </p:sp>
      <p:sp>
        <p:nvSpPr>
          <p:cNvPr id="35" name="Right Arrow 15">
            <a:extLst>
              <a:ext uri="{FF2B5EF4-FFF2-40B4-BE49-F238E27FC236}">
                <a16:creationId xmlns:a16="http://schemas.microsoft.com/office/drawing/2014/main" id="{BE0D85B3-7789-48C5-AA09-0A91D56BCCC5}"/>
              </a:ext>
            </a:extLst>
          </p:cNvPr>
          <p:cNvSpPr/>
          <p:nvPr/>
        </p:nvSpPr>
        <p:spPr>
          <a:xfrm>
            <a:off x="5021311" y="5950945"/>
            <a:ext cx="1257300" cy="442118"/>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Tree>
    <p:extLst>
      <p:ext uri="{BB962C8B-B14F-4D97-AF65-F5344CB8AC3E}">
        <p14:creationId xmlns:p14="http://schemas.microsoft.com/office/powerpoint/2010/main" val="374989655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500"/>
                                        <p:tgtEl>
                                          <p:spTgt spid="3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500"/>
                                        <p:tgtEl>
                                          <p:spTgt spid="29"/>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500"/>
                                        <p:tgtEl>
                                          <p:spTgt spid="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fade">
                                      <p:cBhvr>
                                        <p:cTn id="54" dur="500"/>
                                        <p:tgtEl>
                                          <p:spTgt spid="6"/>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500"/>
                                        <p:tgtEl>
                                          <p:spTgt spid="1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fade">
                                      <p:cBhvr>
                                        <p:cTn id="60" dur="500"/>
                                        <p:tgtEl>
                                          <p:spTgt spid="10"/>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500"/>
                                        <p:tgtEl>
                                          <p:spTgt spid="14"/>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500"/>
                                        <p:tgtEl>
                                          <p:spTgt spid="1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fade">
                                      <p:cBhvr>
                                        <p:cTn id="69" dur="500"/>
                                        <p:tgtEl>
                                          <p:spTgt spid="24"/>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fade">
                                      <p:cBhvr>
                                        <p:cTn id="72" dur="500"/>
                                        <p:tgtEl>
                                          <p:spTgt spid="21"/>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fade">
                                      <p:cBhvr>
                                        <p:cTn id="75" dur="500"/>
                                        <p:tgtEl>
                                          <p:spTgt spid="26"/>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27"/>
                                        </p:tgtEl>
                                        <p:attrNameLst>
                                          <p:attrName>style.visibility</p:attrName>
                                        </p:attrNameLst>
                                      </p:cBhvr>
                                      <p:to>
                                        <p:strVal val="visible"/>
                                      </p:to>
                                    </p:set>
                                    <p:animEffect transition="in" filter="fade">
                                      <p:cBhvr>
                                        <p:cTn id="78" dur="500"/>
                                        <p:tgtEl>
                                          <p:spTgt spid="27"/>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28"/>
                                        </p:tgtEl>
                                        <p:attrNameLst>
                                          <p:attrName>style.visibility</p:attrName>
                                        </p:attrNameLst>
                                      </p:cBhvr>
                                      <p:to>
                                        <p:strVal val="visible"/>
                                      </p:to>
                                    </p:set>
                                    <p:animEffect transition="in" filter="fade">
                                      <p:cBhvr>
                                        <p:cTn id="81" dur="500"/>
                                        <p:tgtEl>
                                          <p:spTgt spid="28"/>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30"/>
                                        </p:tgtEl>
                                        <p:attrNameLst>
                                          <p:attrName>style.visibility</p:attrName>
                                        </p:attrNameLst>
                                      </p:cBhvr>
                                      <p:to>
                                        <p:strVal val="visible"/>
                                      </p:to>
                                    </p:set>
                                    <p:animEffect transition="in" filter="fade">
                                      <p:cBhvr>
                                        <p:cTn id="84" dur="500"/>
                                        <p:tgtEl>
                                          <p:spTgt spid="30"/>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fade">
                                      <p:cBhvr>
                                        <p:cTn id="87" dur="500"/>
                                        <p:tgtEl>
                                          <p:spTgt spid="34"/>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35"/>
                                        </p:tgtEl>
                                        <p:attrNameLst>
                                          <p:attrName>style.visibility</p:attrName>
                                        </p:attrNameLst>
                                      </p:cBhvr>
                                      <p:to>
                                        <p:strVal val="visible"/>
                                      </p:to>
                                    </p:set>
                                    <p:animEffect transition="in" filter="fade">
                                      <p:cBhvr>
                                        <p:cTn id="9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P spid="7" grpId="0"/>
      <p:bldP spid="8" grpId="0" animBg="1"/>
      <p:bldP spid="9" grpId="0"/>
      <p:bldP spid="10" grpId="0"/>
      <p:bldP spid="11" grpId="0"/>
      <p:bldP spid="12" grpId="0" animBg="1"/>
      <p:bldP spid="13" grpId="0"/>
      <p:bldP spid="14" grpId="0"/>
      <p:bldP spid="15" grpId="0"/>
      <p:bldP spid="16" grpId="0" animBg="1"/>
      <p:bldP spid="19" grpId="0"/>
      <p:bldP spid="20" grpId="0"/>
      <p:bldP spid="21" grpId="0"/>
      <p:bldP spid="22" grpId="0"/>
      <p:bldP spid="23" grpId="0"/>
      <p:bldP spid="24" grpId="0" animBg="1"/>
      <p:bldP spid="25" grpId="0"/>
      <p:bldP spid="26" grpId="0"/>
      <p:bldP spid="27" grpId="0" animBg="1"/>
      <p:bldP spid="28" grpId="0" animBg="1"/>
      <p:bldP spid="29" grpId="0"/>
      <p:bldP spid="30" grpId="0"/>
      <p:bldP spid="31" grpId="0"/>
      <p:bldP spid="32" grpId="0"/>
      <p:bldP spid="34" grpId="0"/>
      <p:bldP spid="3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PH"/>
          </a:p>
        </p:txBody>
      </p:sp>
      <p:sp>
        <p:nvSpPr>
          <p:cNvPr id="3" name="Content Placeholder 2"/>
          <p:cNvSpPr>
            <a:spLocks noGrp="1"/>
          </p:cNvSpPr>
          <p:nvPr>
            <p:ph idx="1"/>
          </p:nvPr>
        </p:nvSpPr>
        <p:spPr/>
        <p:txBody>
          <a:bodyPr/>
          <a:lstStyle/>
          <a:p>
            <a:endParaRPr lang="en-PH"/>
          </a:p>
        </p:txBody>
      </p:sp>
      <p:pic>
        <p:nvPicPr>
          <p:cNvPr id="5" name="Picture 4"/>
          <p:cNvPicPr>
            <a:picLocks noChangeAspect="1"/>
          </p:cNvPicPr>
          <p:nvPr/>
        </p:nvPicPr>
        <p:blipFill rotWithShape="1">
          <a:blip r:embed="rId3"/>
          <a:srcRect l="21667" t="14428" r="20000" b="9980"/>
          <a:stretch/>
        </p:blipFill>
        <p:spPr>
          <a:xfrm>
            <a:off x="32873" y="133350"/>
            <a:ext cx="9073027" cy="6610350"/>
          </a:xfrm>
          <a:prstGeom prst="rect">
            <a:avLst/>
          </a:prstGeom>
        </p:spPr>
      </p:pic>
    </p:spTree>
    <p:extLst>
      <p:ext uri="{BB962C8B-B14F-4D97-AF65-F5344CB8AC3E}">
        <p14:creationId xmlns:p14="http://schemas.microsoft.com/office/powerpoint/2010/main" val="1063432488"/>
      </p:ext>
    </p:extLst>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58468F-9A5F-4E1A-A563-F2D5D3D8FEB4}"/>
              </a:ext>
            </a:extLst>
          </p:cNvPr>
          <p:cNvSpPr>
            <a:spLocks noGrp="1"/>
          </p:cNvSpPr>
          <p:nvPr>
            <p:ph type="title"/>
          </p:nvPr>
        </p:nvSpPr>
        <p:spPr>
          <a:xfrm>
            <a:off x="-5862" y="335755"/>
            <a:ext cx="9149862" cy="852489"/>
          </a:xfrm>
        </p:spPr>
        <p:txBody>
          <a:bodyPr>
            <a:noAutofit/>
          </a:bodyPr>
          <a:lstStyle/>
          <a:p>
            <a:pPr algn="ctr"/>
            <a:r>
              <a:rPr lang="en-US" sz="3400" b="1" spc="-150" dirty="0">
                <a:solidFill>
                  <a:srgbClr val="0A8C48"/>
                </a:solidFill>
                <a:latin typeface="Tahoma" panose="020B0604030504040204" pitchFamily="34" charset="0"/>
                <a:ea typeface="Tahoma" panose="020B0604030504040204" pitchFamily="34" charset="0"/>
                <a:cs typeface="Tahoma" panose="020B0604030504040204" pitchFamily="34" charset="0"/>
              </a:rPr>
              <a:t>THE QUEZON’S FIRST 1000 DAYS PROGRAM</a:t>
            </a:r>
          </a:p>
        </p:txBody>
      </p:sp>
      <p:sp>
        <p:nvSpPr>
          <p:cNvPr id="3" name="Content Placeholder 2">
            <a:extLst>
              <a:ext uri="{FF2B5EF4-FFF2-40B4-BE49-F238E27FC236}">
                <a16:creationId xmlns:a16="http://schemas.microsoft.com/office/drawing/2014/main" id="{7F36A09A-2E1D-4032-B11A-B251A5BA78AB}"/>
              </a:ext>
            </a:extLst>
          </p:cNvPr>
          <p:cNvSpPr>
            <a:spLocks noGrp="1"/>
          </p:cNvSpPr>
          <p:nvPr>
            <p:ph idx="1"/>
          </p:nvPr>
        </p:nvSpPr>
        <p:spPr>
          <a:xfrm>
            <a:off x="1633903" y="1220891"/>
            <a:ext cx="5870331" cy="455509"/>
          </a:xfrm>
        </p:spPr>
        <p:txBody>
          <a:bodyPr anchor="ctr">
            <a:noAutofit/>
          </a:bodyPr>
          <a:lstStyle/>
          <a:p>
            <a:pPr marL="0" indent="0" algn="ctr">
              <a:buNone/>
            </a:pPr>
            <a:r>
              <a:rPr lang="en-US" sz="2000" b="1" dirty="0">
                <a:latin typeface="Tahoma" panose="020B0604030504040204" pitchFamily="34" charset="0"/>
                <a:ea typeface="Tahoma" panose="020B0604030504040204" pitchFamily="34" charset="0"/>
                <a:cs typeface="Tahoma" panose="020B0604030504040204" pitchFamily="34" charset="0"/>
              </a:rPr>
              <a:t>KEY COMPONENTS OF THE PROGRAM</a:t>
            </a:r>
          </a:p>
        </p:txBody>
      </p:sp>
      <p:sp>
        <p:nvSpPr>
          <p:cNvPr id="4" name="Rectangle 3">
            <a:extLst>
              <a:ext uri="{FF2B5EF4-FFF2-40B4-BE49-F238E27FC236}">
                <a16:creationId xmlns:a16="http://schemas.microsoft.com/office/drawing/2014/main" id="{B5E98D67-8BF0-4DA5-92FA-2612E1DD63DC}"/>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86AAA380-FCAC-4986-951D-467612BB2B3E}"/>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2">
            <a:extLst>
              <a:ext uri="{FF2B5EF4-FFF2-40B4-BE49-F238E27FC236}">
                <a16:creationId xmlns:a16="http://schemas.microsoft.com/office/drawing/2014/main" id="{48D2DA9E-3F68-4666-9706-5EB37CCFCC62}"/>
              </a:ext>
            </a:extLst>
          </p:cNvPr>
          <p:cNvSpPr txBox="1">
            <a:spLocks/>
          </p:cNvSpPr>
          <p:nvPr/>
        </p:nvSpPr>
        <p:spPr>
          <a:xfrm>
            <a:off x="389133" y="1828800"/>
            <a:ext cx="8610600" cy="4701467"/>
          </a:xfrm>
          <a:prstGeom prst="rect">
            <a:avLst/>
          </a:prstGeom>
        </p:spPr>
        <p:txBody>
          <a:bodyPr vert="horz" lIns="91440" tIns="45720" rIns="91440" bIns="45720" rtlCol="0">
            <a:normAutofit lnSpcReduction="10000"/>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00000"/>
              </a:lnSpc>
            </a:pPr>
            <a:r>
              <a:rPr lang="en-US" sz="2800" b="1" dirty="0">
                <a:ea typeface="Open Sans" panose="020B0606030504020204" pitchFamily="34" charset="0"/>
                <a:cs typeface="Open Sans" panose="020B0606030504020204" pitchFamily="34" charset="0"/>
              </a:rPr>
              <a:t>Assignment of Q1K Coordinators in each town</a:t>
            </a:r>
          </a:p>
          <a:p>
            <a:pPr>
              <a:lnSpc>
                <a:spcPct val="100000"/>
              </a:lnSpc>
            </a:pPr>
            <a:r>
              <a:rPr lang="en-US" sz="2800" b="1" dirty="0">
                <a:ea typeface="Open Sans" panose="020B0606030504020204" pitchFamily="34" charset="0"/>
                <a:cs typeface="Open Sans" panose="020B0606030504020204" pitchFamily="34" charset="0"/>
              </a:rPr>
              <a:t>Conduct of free baseline ultrasound and laboratory workup among mothers in their first pre-natal check-up</a:t>
            </a:r>
          </a:p>
          <a:p>
            <a:pPr>
              <a:lnSpc>
                <a:spcPct val="100000"/>
              </a:lnSpc>
            </a:pPr>
            <a:r>
              <a:rPr lang="en-US" sz="2800" b="1" dirty="0">
                <a:ea typeface="Open Sans" panose="020B0606030504020204" pitchFamily="34" charset="0"/>
                <a:cs typeface="Open Sans" panose="020B0606030504020204" pitchFamily="34" charset="0"/>
              </a:rPr>
              <a:t>Conduct of Parent Effectiveness Sessions (PES)</a:t>
            </a:r>
          </a:p>
          <a:p>
            <a:pPr>
              <a:lnSpc>
                <a:spcPct val="100000"/>
              </a:lnSpc>
            </a:pPr>
            <a:r>
              <a:rPr lang="en-US" sz="2800" b="1" dirty="0">
                <a:ea typeface="Open Sans" panose="020B0606030504020204" pitchFamily="34" charset="0"/>
                <a:cs typeface="Open Sans" panose="020B0606030504020204" pitchFamily="34" charset="0"/>
              </a:rPr>
              <a:t>Activities on maintaining environmental and water sanitation</a:t>
            </a:r>
          </a:p>
          <a:p>
            <a:pPr>
              <a:lnSpc>
                <a:spcPct val="100000"/>
              </a:lnSpc>
            </a:pPr>
            <a:r>
              <a:rPr lang="en-US" sz="2800" b="1" dirty="0">
                <a:ea typeface="Open Sans" panose="020B0606030504020204" pitchFamily="34" charset="0"/>
                <a:cs typeface="Open Sans" panose="020B0606030504020204" pitchFamily="34" charset="0"/>
              </a:rPr>
              <a:t>Procurement and provision of complementary food in sachet (</a:t>
            </a:r>
            <a:r>
              <a:rPr lang="en-US" sz="2800" b="1" dirty="0" err="1">
                <a:ea typeface="Open Sans" panose="020B0606030504020204" pitchFamily="34" charset="0"/>
                <a:cs typeface="Open Sans" panose="020B0606030504020204" pitchFamily="34" charset="0"/>
              </a:rPr>
              <a:t>Momsie</a:t>
            </a:r>
            <a:r>
              <a:rPr lang="en-US" sz="2800" b="1" dirty="0">
                <a:ea typeface="Open Sans" panose="020B0606030504020204" pitchFamily="34" charset="0"/>
                <a:cs typeface="Open Sans" panose="020B0606030504020204" pitchFamily="34" charset="0"/>
              </a:rPr>
              <a:t>) for children 6-23 months old</a:t>
            </a:r>
          </a:p>
          <a:p>
            <a:pPr>
              <a:lnSpc>
                <a:spcPct val="100000"/>
              </a:lnSpc>
            </a:pPr>
            <a:r>
              <a:rPr lang="en-US" sz="2800" b="1" dirty="0">
                <a:ea typeface="Open Sans" panose="020B0606030504020204" pitchFamily="34" charset="0"/>
                <a:cs typeface="Open Sans" panose="020B0606030504020204" pitchFamily="34" charset="0"/>
              </a:rPr>
              <a:t>Provision of Mama Book and Baby Book with “</a:t>
            </a:r>
            <a:r>
              <a:rPr lang="en-US" sz="2800" b="1" dirty="0" err="1">
                <a:ea typeface="Open Sans" panose="020B0606030504020204" pitchFamily="34" charset="0"/>
                <a:cs typeface="Open Sans" panose="020B0606030504020204" pitchFamily="34" charset="0"/>
              </a:rPr>
              <a:t>Tatay</a:t>
            </a:r>
            <a:r>
              <a:rPr lang="en-US" sz="2800" b="1" dirty="0">
                <a:ea typeface="Open Sans" panose="020B0606030504020204" pitchFamily="34" charset="0"/>
                <a:cs typeface="Open Sans" panose="020B0606030504020204" pitchFamily="34" charset="0"/>
              </a:rPr>
              <a:t> and </a:t>
            </a:r>
            <a:r>
              <a:rPr lang="en-US" sz="2800" b="1" dirty="0" err="1">
                <a:ea typeface="Open Sans" panose="020B0606030504020204" pitchFamily="34" charset="0"/>
                <a:cs typeface="Open Sans" panose="020B0606030504020204" pitchFamily="34" charset="0"/>
              </a:rPr>
              <a:t>Nanay</a:t>
            </a:r>
            <a:r>
              <a:rPr lang="en-US" sz="2800" b="1" dirty="0">
                <a:ea typeface="Open Sans" panose="020B0606030504020204" pitchFamily="34" charset="0"/>
                <a:cs typeface="Open Sans" panose="020B0606030504020204" pitchFamily="34" charset="0"/>
              </a:rPr>
              <a:t> Tips” to guide parents on child rearing</a:t>
            </a:r>
          </a:p>
        </p:txBody>
      </p:sp>
    </p:spTree>
    <p:extLst>
      <p:ext uri="{BB962C8B-B14F-4D97-AF65-F5344CB8AC3E}">
        <p14:creationId xmlns:p14="http://schemas.microsoft.com/office/powerpoint/2010/main" val="405778590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304800"/>
            <a:ext cx="9144000" cy="990600"/>
          </a:xfrm>
          <a:prstGeom prst="rect">
            <a:avLst/>
          </a:prstGeom>
        </p:spPr>
        <p:txBody>
          <a:bodyPr vert="horz" lIns="91440" tIns="45720" rIns="91440" bIns="45720" rtlCol="0" anchor="ctr">
            <a:noAutofit/>
          </a:bodyPr>
          <a:lstStyle/>
          <a:p>
            <a:pPr lvl="0" algn="ctr">
              <a:spcBef>
                <a:spcPct val="0"/>
              </a:spcBef>
              <a:defRPr/>
            </a:pPr>
            <a:r>
              <a:rPr lang="en-PH" sz="4000" b="1" spc="-150" dirty="0">
                <a:solidFill>
                  <a:srgbClr val="0A8C48"/>
                </a:solidFill>
                <a:latin typeface="Tahoma" panose="020B0604030504040204" pitchFamily="34" charset="0"/>
                <a:ea typeface="Tahoma" panose="020B0604030504040204" pitchFamily="34" charset="0"/>
                <a:cs typeface="Tahoma" panose="020B0604030504040204" pitchFamily="34" charset="0"/>
              </a:rPr>
              <a:t>Quezon Province</a:t>
            </a:r>
          </a:p>
          <a:p>
            <a:pPr lvl="0" algn="ctr">
              <a:spcBef>
                <a:spcPct val="0"/>
              </a:spcBef>
              <a:defRPr/>
            </a:pPr>
            <a:r>
              <a:rPr lang="en-PH" sz="3100" b="1" spc="-150" dirty="0">
                <a:solidFill>
                  <a:srgbClr val="0A8C48"/>
                </a:solidFill>
                <a:latin typeface="Tahoma" panose="020B0604030504040204" pitchFamily="34" charset="0"/>
                <a:ea typeface="Tahoma" panose="020B0604030504040204" pitchFamily="34" charset="0"/>
                <a:cs typeface="Tahoma" panose="020B0604030504040204" pitchFamily="34" charset="0"/>
              </a:rPr>
              <a:t>Shining Example Of Effective Stunting Reduction</a:t>
            </a:r>
            <a:endParaRPr kumimoji="0" lang="en-PH" sz="3100" b="1" i="0" u="none" strike="noStrike" kern="1200" cap="none" spc="-150" normalizeH="0" baseline="0" noProof="0" dirty="0">
              <a:ln>
                <a:noFill/>
              </a:ln>
              <a:solidFill>
                <a:srgbClr val="0A8C48"/>
              </a:solidFill>
              <a:effectLst/>
              <a:uLnTx/>
              <a:uFillTx/>
              <a:latin typeface="Tahoma" panose="020B0604030504040204" pitchFamily="34" charset="0"/>
              <a:ea typeface="Tahoma" panose="020B0604030504040204" pitchFamily="34" charset="0"/>
              <a:cs typeface="Tahoma" panose="020B0604030504040204" pitchFamily="34" charset="0"/>
            </a:endParaRPr>
          </a:p>
        </p:txBody>
      </p:sp>
      <p:grpSp>
        <p:nvGrpSpPr>
          <p:cNvPr id="20" name="Group 19"/>
          <p:cNvGrpSpPr/>
          <p:nvPr/>
        </p:nvGrpSpPr>
        <p:grpSpPr>
          <a:xfrm>
            <a:off x="167407" y="1656280"/>
            <a:ext cx="3058641" cy="1372509"/>
            <a:chOff x="167407" y="1656280"/>
            <a:chExt cx="3058641" cy="1372509"/>
          </a:xfrm>
        </p:grpSpPr>
        <p:sp>
          <p:nvSpPr>
            <p:cNvPr id="8" name="Title 1"/>
            <p:cNvSpPr txBox="1">
              <a:spLocks/>
            </p:cNvSpPr>
            <p:nvPr/>
          </p:nvSpPr>
          <p:spPr>
            <a:xfrm>
              <a:off x="239356" y="1656280"/>
              <a:ext cx="2986692" cy="563562"/>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PH" sz="1600" b="1" i="0" u="none" strike="noStrike" kern="12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At least 4 prenatal visits</a:t>
              </a:r>
              <a:endParaRPr kumimoji="0" lang="en-PH" sz="2000" b="1" i="0" u="none" strike="noStrike" kern="12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endParaRPr>
            </a:p>
          </p:txBody>
        </p:sp>
        <p:grpSp>
          <p:nvGrpSpPr>
            <p:cNvPr id="4" name="Group 3"/>
            <p:cNvGrpSpPr/>
            <p:nvPr/>
          </p:nvGrpSpPr>
          <p:grpSpPr>
            <a:xfrm>
              <a:off x="167407" y="2004852"/>
              <a:ext cx="2977431" cy="1023937"/>
              <a:chOff x="167407" y="2004852"/>
              <a:chExt cx="2977431" cy="1023937"/>
            </a:xfrm>
          </p:grpSpPr>
          <p:pic>
            <p:nvPicPr>
              <p:cNvPr id="7" name="Picture 2" descr="D:\AL GORE PRESENTATION\slide 11A\2.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600200" y="2004852"/>
                <a:ext cx="1544638" cy="1023937"/>
              </a:xfrm>
              <a:prstGeom prst="rect">
                <a:avLst/>
              </a:prstGeom>
              <a:noFill/>
            </p:spPr>
          </p:pic>
          <p:sp>
            <p:nvSpPr>
              <p:cNvPr id="2" name="Rectangle 1"/>
              <p:cNvSpPr/>
              <p:nvPr/>
            </p:nvSpPr>
            <p:spPr>
              <a:xfrm>
                <a:off x="239356" y="2243167"/>
                <a:ext cx="1371480" cy="271433"/>
              </a:xfrm>
              <a:prstGeom prst="rect">
                <a:avLst/>
              </a:prstGeom>
              <a:solidFill>
                <a:srgbClr val="E9E4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PH" sz="1400" b="1" dirty="0">
                    <a:solidFill>
                      <a:schemeClr val="tx2"/>
                    </a:solidFill>
                    <a:latin typeface="Tahoma" panose="020B0604030504040204" pitchFamily="34" charset="0"/>
                    <a:ea typeface="Tahoma" panose="020B0604030504040204" pitchFamily="34" charset="0"/>
                    <a:cs typeface="Tahoma" panose="020B0604030504040204" pitchFamily="34" charset="0"/>
                  </a:rPr>
                  <a:t>FHSIS 2017</a:t>
                </a:r>
              </a:p>
            </p:txBody>
          </p:sp>
          <p:sp>
            <p:nvSpPr>
              <p:cNvPr id="22" name="Rectangle 21"/>
              <p:cNvSpPr/>
              <p:nvPr/>
            </p:nvSpPr>
            <p:spPr>
              <a:xfrm>
                <a:off x="167407" y="2590800"/>
                <a:ext cx="1443429" cy="411028"/>
              </a:xfrm>
              <a:prstGeom prst="rect">
                <a:avLst/>
              </a:prstGeom>
              <a:solidFill>
                <a:srgbClr val="E9E4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PH" sz="1200" b="1" dirty="0">
                    <a:solidFill>
                      <a:schemeClr val="tx2"/>
                    </a:solidFill>
                    <a:latin typeface="Tahoma" panose="020B0604030504040204" pitchFamily="34" charset="0"/>
                    <a:ea typeface="Tahoma" panose="020B0604030504040204" pitchFamily="34" charset="0"/>
                    <a:cs typeface="Tahoma" panose="020B0604030504040204" pitchFamily="34" charset="0"/>
                  </a:rPr>
                  <a:t>Q1K RESULTS 2018</a:t>
                </a:r>
              </a:p>
            </p:txBody>
          </p:sp>
        </p:grpSp>
      </p:grpSp>
      <p:grpSp>
        <p:nvGrpSpPr>
          <p:cNvPr id="37" name="Group 36"/>
          <p:cNvGrpSpPr/>
          <p:nvPr/>
        </p:nvGrpSpPr>
        <p:grpSpPr>
          <a:xfrm>
            <a:off x="3509042" y="1692823"/>
            <a:ext cx="2363914" cy="1424409"/>
            <a:chOff x="197984" y="4854963"/>
            <a:chExt cx="2363914" cy="1424409"/>
          </a:xfrm>
        </p:grpSpPr>
        <p:sp>
          <p:nvSpPr>
            <p:cNvPr id="12" name="Title 1"/>
            <p:cNvSpPr txBox="1">
              <a:spLocks/>
            </p:cNvSpPr>
            <p:nvPr/>
          </p:nvSpPr>
          <p:spPr>
            <a:xfrm>
              <a:off x="394137" y="4854963"/>
              <a:ext cx="1968064" cy="592407"/>
            </a:xfrm>
            <a:prstGeom prst="rect">
              <a:avLst/>
            </a:prstGeom>
          </p:spPr>
          <p:txBody>
            <a:bodyPr vert="horz" lIns="91440" tIns="45720" rIns="91440" bIns="45720" rtlCol="0" anchor="ctr">
              <a:noAutofit/>
            </a:bodyPr>
            <a:lstStyle/>
            <a:p>
              <a:r>
                <a:rPr lang="en-PH" sz="1600" b="1" dirty="0">
                  <a:latin typeface="Tahoma" panose="020B0604030504040204" pitchFamily="34" charset="0"/>
                  <a:ea typeface="Tahoma" panose="020B0604030504040204" pitchFamily="34" charset="0"/>
                  <a:cs typeface="Tahoma" panose="020B0604030504040204" pitchFamily="34" charset="0"/>
                </a:rPr>
                <a:t>Low </a:t>
              </a:r>
              <a:r>
                <a:rPr lang="en-PH" sz="1600" b="1" dirty="0" err="1">
                  <a:latin typeface="Tahoma" panose="020B0604030504040204" pitchFamily="34" charset="0"/>
                  <a:ea typeface="Tahoma" panose="020B0604030504040204" pitchFamily="34" charset="0"/>
                  <a:cs typeface="Tahoma" panose="020B0604030504040204" pitchFamily="34" charset="0"/>
                </a:rPr>
                <a:t>Birthweight</a:t>
              </a:r>
              <a:endParaRPr lang="en-PH" sz="1600" b="1" dirty="0">
                <a:latin typeface="Tahoma" panose="020B0604030504040204" pitchFamily="34" charset="0"/>
                <a:ea typeface="Tahoma" panose="020B0604030504040204" pitchFamily="34" charset="0"/>
                <a:cs typeface="Tahoma" panose="020B0604030504040204" pitchFamily="34" charset="0"/>
              </a:endParaRPr>
            </a:p>
          </p:txBody>
        </p:sp>
        <p:grpSp>
          <p:nvGrpSpPr>
            <p:cNvPr id="9" name="Group 8"/>
            <p:cNvGrpSpPr/>
            <p:nvPr/>
          </p:nvGrpSpPr>
          <p:grpSpPr>
            <a:xfrm>
              <a:off x="197984" y="5214971"/>
              <a:ext cx="2363914" cy="1064401"/>
              <a:chOff x="197984" y="5232898"/>
              <a:chExt cx="2363914" cy="1064401"/>
            </a:xfrm>
          </p:grpSpPr>
          <p:pic>
            <p:nvPicPr>
              <p:cNvPr id="11267" name="Picture 3" descr="D:\AL GORE PRESENTATION\slide 11A\4.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1676400" y="5232898"/>
                <a:ext cx="885498" cy="1042988"/>
              </a:xfrm>
              <a:prstGeom prst="rect">
                <a:avLst/>
              </a:prstGeom>
              <a:noFill/>
            </p:spPr>
          </p:pic>
          <p:sp>
            <p:nvSpPr>
              <p:cNvPr id="30" name="Rectangle 29"/>
              <p:cNvSpPr/>
              <p:nvPr/>
            </p:nvSpPr>
            <p:spPr>
              <a:xfrm>
                <a:off x="197984" y="5389867"/>
                <a:ext cx="1489052" cy="432673"/>
              </a:xfrm>
              <a:prstGeom prst="rect">
                <a:avLst/>
              </a:prstGeom>
              <a:solidFill>
                <a:srgbClr val="E9E4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PH" sz="1300" b="1" dirty="0">
                    <a:solidFill>
                      <a:schemeClr val="tx2"/>
                    </a:solidFill>
                    <a:latin typeface="Tahoma" panose="020B0604030504040204" pitchFamily="34" charset="0"/>
                    <a:ea typeface="Tahoma" panose="020B0604030504040204" pitchFamily="34" charset="0"/>
                    <a:cs typeface="Tahoma" panose="020B0604030504040204" pitchFamily="34" charset="0"/>
                  </a:rPr>
                  <a:t>NDHS 2013 (CALABARZON)</a:t>
                </a:r>
              </a:p>
            </p:txBody>
          </p:sp>
          <p:sp>
            <p:nvSpPr>
              <p:cNvPr id="31" name="Rectangle 30"/>
              <p:cNvSpPr/>
              <p:nvPr/>
            </p:nvSpPr>
            <p:spPr>
              <a:xfrm>
                <a:off x="312420" y="5880447"/>
                <a:ext cx="1382236" cy="416852"/>
              </a:xfrm>
              <a:prstGeom prst="rect">
                <a:avLst/>
              </a:prstGeom>
              <a:solidFill>
                <a:srgbClr val="E9E4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PH" sz="1200" b="1" dirty="0">
                    <a:solidFill>
                      <a:schemeClr val="tx2"/>
                    </a:solidFill>
                    <a:latin typeface="Tahoma" panose="020B0604030504040204" pitchFamily="34" charset="0"/>
                    <a:ea typeface="Tahoma" panose="020B0604030504040204" pitchFamily="34" charset="0"/>
                    <a:cs typeface="Tahoma" panose="020B0604030504040204" pitchFamily="34" charset="0"/>
                  </a:rPr>
                  <a:t>Q1K RESULTS 2018</a:t>
                </a:r>
              </a:p>
            </p:txBody>
          </p:sp>
        </p:grpSp>
      </p:grpSp>
      <p:grpSp>
        <p:nvGrpSpPr>
          <p:cNvPr id="43" name="Group 42"/>
          <p:cNvGrpSpPr/>
          <p:nvPr/>
        </p:nvGrpSpPr>
        <p:grpSpPr>
          <a:xfrm>
            <a:off x="762000" y="3207680"/>
            <a:ext cx="3440082" cy="1393631"/>
            <a:chOff x="2808318" y="4765869"/>
            <a:chExt cx="3440082" cy="1393631"/>
          </a:xfrm>
        </p:grpSpPr>
        <p:sp>
          <p:nvSpPr>
            <p:cNvPr id="21" name="Title 1"/>
            <p:cNvSpPr txBox="1">
              <a:spLocks/>
            </p:cNvSpPr>
            <p:nvPr/>
          </p:nvSpPr>
          <p:spPr>
            <a:xfrm>
              <a:off x="4315859" y="4765869"/>
              <a:ext cx="1143000" cy="639762"/>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PH" sz="1600" b="1" i="0" u="none" strike="noStrike" kern="12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Stunting</a:t>
              </a:r>
              <a:endParaRPr kumimoji="0" lang="en-PH" sz="2000" b="1" i="0" u="none" strike="noStrike" kern="12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endParaRPr>
            </a:p>
          </p:txBody>
        </p:sp>
        <p:grpSp>
          <p:nvGrpSpPr>
            <p:cNvPr id="16" name="Group 15"/>
            <p:cNvGrpSpPr/>
            <p:nvPr/>
          </p:nvGrpSpPr>
          <p:grpSpPr>
            <a:xfrm>
              <a:off x="2808318" y="5257800"/>
              <a:ext cx="3440082" cy="901700"/>
              <a:chOff x="2808318" y="5257800"/>
              <a:chExt cx="3440082" cy="901700"/>
            </a:xfrm>
          </p:grpSpPr>
          <p:pic>
            <p:nvPicPr>
              <p:cNvPr id="11271" name="Picture 7" descr="D:\AL GORE PRESENTATION\slide 11A\6.png"/>
              <p:cNvPicPr>
                <a:picLocks noChangeAspect="1" noChangeArrowheads="1"/>
              </p:cNvPicPr>
              <p:nvPr/>
            </p:nvPicPr>
            <p:blipFill rotWithShape="1">
              <a:blip r:embed="rId5" cstate="print"/>
              <a:srcRect l="42205"/>
              <a:stretch/>
            </p:blipFill>
            <p:spPr bwMode="auto">
              <a:xfrm>
                <a:off x="4800600" y="5257800"/>
                <a:ext cx="1447800" cy="901700"/>
              </a:xfrm>
              <a:prstGeom prst="rect">
                <a:avLst/>
              </a:prstGeom>
              <a:noFill/>
            </p:spPr>
          </p:pic>
          <p:sp>
            <p:nvSpPr>
              <p:cNvPr id="38" name="Rectangle 37"/>
              <p:cNvSpPr/>
              <p:nvPr/>
            </p:nvSpPr>
            <p:spPr>
              <a:xfrm>
                <a:off x="2808318" y="5762656"/>
                <a:ext cx="1982757" cy="368505"/>
              </a:xfrm>
              <a:prstGeom prst="rect">
                <a:avLst/>
              </a:prstGeom>
              <a:solidFill>
                <a:srgbClr val="E9E4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PH" sz="1400" b="1" dirty="0">
                    <a:solidFill>
                      <a:schemeClr val="tx2"/>
                    </a:solidFill>
                    <a:latin typeface="Tahoma" panose="020B0604030504040204" pitchFamily="34" charset="0"/>
                    <a:ea typeface="Tahoma" panose="020B0604030504040204" pitchFamily="34" charset="0"/>
                    <a:cs typeface="Tahoma" panose="020B0604030504040204" pitchFamily="34" charset="0"/>
                  </a:rPr>
                  <a:t>Q1K RESULTS 2018</a:t>
                </a:r>
              </a:p>
            </p:txBody>
          </p:sp>
          <p:sp>
            <p:nvSpPr>
              <p:cNvPr id="39" name="Rectangle 38"/>
              <p:cNvSpPr/>
              <p:nvPr/>
            </p:nvSpPr>
            <p:spPr>
              <a:xfrm>
                <a:off x="2808318" y="5288862"/>
                <a:ext cx="1981496" cy="391813"/>
              </a:xfrm>
              <a:prstGeom prst="rect">
                <a:avLst/>
              </a:prstGeom>
              <a:solidFill>
                <a:srgbClr val="E9E4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PH" sz="1400" b="1" dirty="0">
                    <a:solidFill>
                      <a:schemeClr val="tx2"/>
                    </a:solidFill>
                    <a:latin typeface="Tahoma" panose="020B0604030504040204" pitchFamily="34" charset="0"/>
                    <a:ea typeface="Tahoma" panose="020B0604030504040204" pitchFamily="34" charset="0"/>
                    <a:cs typeface="Tahoma" panose="020B0604030504040204" pitchFamily="34" charset="0"/>
                  </a:rPr>
                  <a:t>NNS 2015 </a:t>
                </a:r>
              </a:p>
              <a:p>
                <a:pPr algn="r"/>
                <a:r>
                  <a:rPr lang="en-PH" sz="1100" b="1" dirty="0">
                    <a:solidFill>
                      <a:schemeClr val="tx2"/>
                    </a:solidFill>
                    <a:latin typeface="Tahoma" panose="020B0604030504040204" pitchFamily="34" charset="0"/>
                    <a:ea typeface="Tahoma" panose="020B0604030504040204" pitchFamily="34" charset="0"/>
                    <a:cs typeface="Tahoma" panose="020B0604030504040204" pitchFamily="34" charset="0"/>
                  </a:rPr>
                  <a:t>(12-23 </a:t>
                </a:r>
                <a:r>
                  <a:rPr lang="en-PH" sz="1100" b="1" dirty="0" err="1">
                    <a:solidFill>
                      <a:schemeClr val="tx2"/>
                    </a:solidFill>
                    <a:latin typeface="Tahoma" panose="020B0604030504040204" pitchFamily="34" charset="0"/>
                    <a:ea typeface="Tahoma" panose="020B0604030504040204" pitchFamily="34" charset="0"/>
                    <a:cs typeface="Tahoma" panose="020B0604030504040204" pitchFamily="34" charset="0"/>
                  </a:rPr>
                  <a:t>mos</a:t>
                </a:r>
                <a:r>
                  <a:rPr lang="en-PH" sz="1100" b="1" dirty="0">
                    <a:solidFill>
                      <a:schemeClr val="tx2"/>
                    </a:solidFill>
                    <a:latin typeface="Tahoma" panose="020B0604030504040204" pitchFamily="34" charset="0"/>
                    <a:ea typeface="Tahoma" panose="020B0604030504040204" pitchFamily="34" charset="0"/>
                    <a:cs typeface="Tahoma" panose="020B0604030504040204" pitchFamily="34" charset="0"/>
                  </a:rPr>
                  <a:t>, 24-35 </a:t>
                </a:r>
                <a:r>
                  <a:rPr lang="en-PH" sz="1100" b="1" dirty="0" err="1">
                    <a:solidFill>
                      <a:schemeClr val="tx2"/>
                    </a:solidFill>
                    <a:latin typeface="Tahoma" panose="020B0604030504040204" pitchFamily="34" charset="0"/>
                    <a:ea typeface="Tahoma" panose="020B0604030504040204" pitchFamily="34" charset="0"/>
                    <a:cs typeface="Tahoma" panose="020B0604030504040204" pitchFamily="34" charset="0"/>
                  </a:rPr>
                  <a:t>mos</a:t>
                </a:r>
                <a:r>
                  <a:rPr lang="en-PH" sz="1100" b="1" dirty="0">
                    <a:solidFill>
                      <a:schemeClr val="tx2"/>
                    </a:solidFill>
                    <a:latin typeface="Tahoma" panose="020B0604030504040204" pitchFamily="34" charset="0"/>
                    <a:ea typeface="Tahoma" panose="020B0604030504040204" pitchFamily="34" charset="0"/>
                    <a:cs typeface="Tahoma" panose="020B0604030504040204" pitchFamily="34" charset="0"/>
                  </a:rPr>
                  <a:t>)</a:t>
                </a:r>
              </a:p>
            </p:txBody>
          </p:sp>
        </p:grpSp>
      </p:grpSp>
      <p:grpSp>
        <p:nvGrpSpPr>
          <p:cNvPr id="49" name="Group 48"/>
          <p:cNvGrpSpPr/>
          <p:nvPr/>
        </p:nvGrpSpPr>
        <p:grpSpPr>
          <a:xfrm>
            <a:off x="930288" y="4913483"/>
            <a:ext cx="3072227" cy="1334917"/>
            <a:chOff x="5919373" y="3313283"/>
            <a:chExt cx="3072227" cy="1334917"/>
          </a:xfrm>
        </p:grpSpPr>
        <p:sp>
          <p:nvSpPr>
            <p:cNvPr id="25" name="Title 1"/>
            <p:cNvSpPr txBox="1">
              <a:spLocks/>
            </p:cNvSpPr>
            <p:nvPr/>
          </p:nvSpPr>
          <p:spPr>
            <a:xfrm>
              <a:off x="7036673" y="3313283"/>
              <a:ext cx="1828800" cy="639762"/>
            </a:xfrm>
            <a:prstGeom prst="rect">
              <a:avLst/>
            </a:prstGeom>
          </p:spPr>
          <p:txBody>
            <a:bodyPr vert="horz" lIns="91440" tIns="45720" rIns="91440" bIns="45720" rtlCol="0" anchor="ctr">
              <a:noAutofit/>
            </a:bodyPr>
            <a:lstStyle/>
            <a:p>
              <a:pPr algn="ctr"/>
              <a:r>
                <a:rPr lang="en-PH" sz="1600" b="1" dirty="0">
                  <a:latin typeface="Tahoma" panose="020B0604030504040204" pitchFamily="34" charset="0"/>
                  <a:ea typeface="Tahoma" panose="020B0604030504040204" pitchFamily="34" charset="0"/>
                  <a:cs typeface="Tahoma" panose="020B0604030504040204" pitchFamily="34" charset="0"/>
                </a:rPr>
                <a:t>Overweight</a:t>
              </a:r>
            </a:p>
          </p:txBody>
        </p:sp>
        <p:grpSp>
          <p:nvGrpSpPr>
            <p:cNvPr id="18" name="Group 17"/>
            <p:cNvGrpSpPr/>
            <p:nvPr/>
          </p:nvGrpSpPr>
          <p:grpSpPr>
            <a:xfrm>
              <a:off x="5919373" y="3794125"/>
              <a:ext cx="3072227" cy="854075"/>
              <a:chOff x="5919373" y="3794125"/>
              <a:chExt cx="3072227" cy="854075"/>
            </a:xfrm>
          </p:grpSpPr>
          <p:pic>
            <p:nvPicPr>
              <p:cNvPr id="11273" name="Picture 9" descr="D:\AL GORE PRESENTATION\slide 11A\8.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7848600" y="3794125"/>
                <a:ext cx="1143000" cy="854075"/>
              </a:xfrm>
              <a:prstGeom prst="rect">
                <a:avLst/>
              </a:prstGeom>
              <a:noFill/>
            </p:spPr>
          </p:pic>
          <p:sp>
            <p:nvSpPr>
              <p:cNvPr id="44" name="Rectangle 43"/>
              <p:cNvSpPr/>
              <p:nvPr/>
            </p:nvSpPr>
            <p:spPr>
              <a:xfrm>
                <a:off x="5919373" y="4315092"/>
                <a:ext cx="1959258" cy="271433"/>
              </a:xfrm>
              <a:prstGeom prst="rect">
                <a:avLst/>
              </a:prstGeom>
              <a:solidFill>
                <a:srgbClr val="E9E4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PH" sz="1400" b="1" dirty="0">
                    <a:solidFill>
                      <a:schemeClr val="tx2"/>
                    </a:solidFill>
                    <a:latin typeface="Tahoma" panose="020B0604030504040204" pitchFamily="34" charset="0"/>
                    <a:ea typeface="Tahoma" panose="020B0604030504040204" pitchFamily="34" charset="0"/>
                    <a:cs typeface="Tahoma" panose="020B0604030504040204" pitchFamily="34" charset="0"/>
                  </a:rPr>
                  <a:t>Q1K RESULTS 2018</a:t>
                </a:r>
              </a:p>
            </p:txBody>
          </p:sp>
          <p:sp>
            <p:nvSpPr>
              <p:cNvPr id="45" name="Rectangle 44"/>
              <p:cNvSpPr/>
              <p:nvPr/>
            </p:nvSpPr>
            <p:spPr>
              <a:xfrm>
                <a:off x="5919373" y="3841298"/>
                <a:ext cx="1957997" cy="391813"/>
              </a:xfrm>
              <a:prstGeom prst="rect">
                <a:avLst/>
              </a:prstGeom>
              <a:solidFill>
                <a:srgbClr val="E9E4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PH" sz="1400" b="1" dirty="0">
                    <a:solidFill>
                      <a:schemeClr val="tx2"/>
                    </a:solidFill>
                    <a:latin typeface="Tahoma" panose="020B0604030504040204" pitchFamily="34" charset="0"/>
                    <a:ea typeface="Tahoma" panose="020B0604030504040204" pitchFamily="34" charset="0"/>
                    <a:cs typeface="Tahoma" panose="020B0604030504040204" pitchFamily="34" charset="0"/>
                  </a:rPr>
                  <a:t>NNS 2015 </a:t>
                </a:r>
              </a:p>
              <a:p>
                <a:pPr algn="r"/>
                <a:r>
                  <a:rPr lang="en-PH" sz="1100" b="1" dirty="0">
                    <a:solidFill>
                      <a:schemeClr val="tx2"/>
                    </a:solidFill>
                    <a:latin typeface="Tahoma" panose="020B0604030504040204" pitchFamily="34" charset="0"/>
                    <a:ea typeface="Tahoma" panose="020B0604030504040204" pitchFamily="34" charset="0"/>
                    <a:cs typeface="Tahoma" panose="020B0604030504040204" pitchFamily="34" charset="0"/>
                  </a:rPr>
                  <a:t>(12-23 </a:t>
                </a:r>
                <a:r>
                  <a:rPr lang="en-PH" sz="1100" b="1" dirty="0" err="1">
                    <a:solidFill>
                      <a:schemeClr val="tx2"/>
                    </a:solidFill>
                    <a:latin typeface="Tahoma" panose="020B0604030504040204" pitchFamily="34" charset="0"/>
                    <a:ea typeface="Tahoma" panose="020B0604030504040204" pitchFamily="34" charset="0"/>
                    <a:cs typeface="Tahoma" panose="020B0604030504040204" pitchFamily="34" charset="0"/>
                  </a:rPr>
                  <a:t>mos</a:t>
                </a:r>
                <a:r>
                  <a:rPr lang="en-PH" sz="1100" b="1" dirty="0">
                    <a:solidFill>
                      <a:schemeClr val="tx2"/>
                    </a:solidFill>
                    <a:latin typeface="Tahoma" panose="020B0604030504040204" pitchFamily="34" charset="0"/>
                    <a:ea typeface="Tahoma" panose="020B0604030504040204" pitchFamily="34" charset="0"/>
                    <a:cs typeface="Tahoma" panose="020B0604030504040204" pitchFamily="34" charset="0"/>
                  </a:rPr>
                  <a:t>, 24-35 </a:t>
                </a:r>
                <a:r>
                  <a:rPr lang="en-PH" sz="1100" b="1" dirty="0" err="1">
                    <a:solidFill>
                      <a:schemeClr val="tx2"/>
                    </a:solidFill>
                    <a:latin typeface="Tahoma" panose="020B0604030504040204" pitchFamily="34" charset="0"/>
                    <a:ea typeface="Tahoma" panose="020B0604030504040204" pitchFamily="34" charset="0"/>
                    <a:cs typeface="Tahoma" panose="020B0604030504040204" pitchFamily="34" charset="0"/>
                  </a:rPr>
                  <a:t>mos</a:t>
                </a:r>
                <a:r>
                  <a:rPr lang="en-PH" sz="1100" b="1" dirty="0">
                    <a:solidFill>
                      <a:schemeClr val="tx2"/>
                    </a:solidFill>
                    <a:latin typeface="Tahoma" panose="020B0604030504040204" pitchFamily="34" charset="0"/>
                    <a:ea typeface="Tahoma" panose="020B0604030504040204" pitchFamily="34" charset="0"/>
                    <a:cs typeface="Tahoma" panose="020B0604030504040204" pitchFamily="34" charset="0"/>
                  </a:rPr>
                  <a:t>)</a:t>
                </a:r>
              </a:p>
            </p:txBody>
          </p:sp>
        </p:grpSp>
      </p:grpSp>
      <p:grpSp>
        <p:nvGrpSpPr>
          <p:cNvPr id="46" name="Group 45"/>
          <p:cNvGrpSpPr/>
          <p:nvPr/>
        </p:nvGrpSpPr>
        <p:grpSpPr>
          <a:xfrm>
            <a:off x="4800600" y="3236204"/>
            <a:ext cx="2952911" cy="1335796"/>
            <a:chOff x="6064195" y="1615440"/>
            <a:chExt cx="2952911" cy="1335796"/>
          </a:xfrm>
        </p:grpSpPr>
        <p:sp>
          <p:nvSpPr>
            <p:cNvPr id="23" name="Title 1"/>
            <p:cNvSpPr txBox="1">
              <a:spLocks/>
            </p:cNvSpPr>
            <p:nvPr/>
          </p:nvSpPr>
          <p:spPr>
            <a:xfrm>
              <a:off x="6963102" y="1615440"/>
              <a:ext cx="1828800" cy="643759"/>
            </a:xfrm>
            <a:prstGeom prst="rect">
              <a:avLst/>
            </a:prstGeom>
          </p:spPr>
          <p:txBody>
            <a:bodyPr vert="horz" lIns="91440" tIns="45720" rIns="91440" bIns="45720" rtlCol="0" anchor="ctr">
              <a:noAutofit/>
            </a:bodyPr>
            <a:lstStyle/>
            <a:p>
              <a:pPr algn="ctr"/>
              <a:r>
                <a:rPr lang="en-PH" sz="1600" b="1" dirty="0">
                  <a:latin typeface="Tahoma" panose="020B0604030504040204" pitchFamily="34" charset="0"/>
                  <a:ea typeface="Tahoma" panose="020B0604030504040204" pitchFamily="34" charset="0"/>
                  <a:cs typeface="Tahoma" panose="020B0604030504040204" pitchFamily="34" charset="0"/>
                </a:rPr>
                <a:t>Wasting</a:t>
              </a:r>
            </a:p>
          </p:txBody>
        </p:sp>
        <p:sp>
          <p:nvSpPr>
            <p:cNvPr id="41" name="Rectangle 40"/>
            <p:cNvSpPr/>
            <p:nvPr/>
          </p:nvSpPr>
          <p:spPr>
            <a:xfrm>
              <a:off x="6064195" y="2626032"/>
              <a:ext cx="1676400" cy="271433"/>
            </a:xfrm>
            <a:prstGeom prst="rect">
              <a:avLst/>
            </a:prstGeom>
            <a:solidFill>
              <a:srgbClr val="E9E4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PH" sz="1200" b="1" dirty="0">
                  <a:solidFill>
                    <a:schemeClr val="tx2"/>
                  </a:solidFill>
                  <a:latin typeface="Tahoma" panose="020B0604030504040204" pitchFamily="34" charset="0"/>
                  <a:ea typeface="Tahoma" panose="020B0604030504040204" pitchFamily="34" charset="0"/>
                  <a:cs typeface="Tahoma" panose="020B0604030504040204" pitchFamily="34" charset="0"/>
                </a:rPr>
                <a:t>Q1K RESULTS 2018</a:t>
              </a:r>
            </a:p>
          </p:txBody>
        </p:sp>
        <p:sp>
          <p:nvSpPr>
            <p:cNvPr id="42" name="Rectangle 41"/>
            <p:cNvSpPr/>
            <p:nvPr/>
          </p:nvSpPr>
          <p:spPr>
            <a:xfrm>
              <a:off x="6064195" y="2152238"/>
              <a:ext cx="1697545" cy="391813"/>
            </a:xfrm>
            <a:prstGeom prst="rect">
              <a:avLst/>
            </a:prstGeom>
            <a:solidFill>
              <a:srgbClr val="E9E4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PH" sz="1400" b="1" dirty="0">
                  <a:solidFill>
                    <a:schemeClr val="tx2"/>
                  </a:solidFill>
                  <a:latin typeface="Tahoma" panose="020B0604030504040204" pitchFamily="34" charset="0"/>
                  <a:ea typeface="Tahoma" panose="020B0604030504040204" pitchFamily="34" charset="0"/>
                  <a:cs typeface="Tahoma" panose="020B0604030504040204" pitchFamily="34" charset="0"/>
                </a:rPr>
                <a:t>NNS 2015 </a:t>
              </a:r>
            </a:p>
            <a:p>
              <a:pPr algn="r"/>
              <a:r>
                <a:rPr lang="en-PH" sz="1050" b="1" dirty="0">
                  <a:solidFill>
                    <a:schemeClr val="tx2"/>
                  </a:solidFill>
                  <a:latin typeface="Tahoma" panose="020B0604030504040204" pitchFamily="34" charset="0"/>
                  <a:ea typeface="Tahoma" panose="020B0604030504040204" pitchFamily="34" charset="0"/>
                  <a:cs typeface="Tahoma" panose="020B0604030504040204" pitchFamily="34" charset="0"/>
                </a:rPr>
                <a:t>(12-23 </a:t>
              </a:r>
              <a:r>
                <a:rPr lang="en-PH" sz="1050" b="1" dirty="0" err="1">
                  <a:solidFill>
                    <a:schemeClr val="tx2"/>
                  </a:solidFill>
                  <a:latin typeface="Tahoma" panose="020B0604030504040204" pitchFamily="34" charset="0"/>
                  <a:ea typeface="Tahoma" panose="020B0604030504040204" pitchFamily="34" charset="0"/>
                  <a:cs typeface="Tahoma" panose="020B0604030504040204" pitchFamily="34" charset="0"/>
                </a:rPr>
                <a:t>mos</a:t>
              </a:r>
              <a:r>
                <a:rPr lang="en-PH" sz="1050" b="1" dirty="0">
                  <a:solidFill>
                    <a:schemeClr val="tx2"/>
                  </a:solidFill>
                  <a:latin typeface="Tahoma" panose="020B0604030504040204" pitchFamily="34" charset="0"/>
                  <a:ea typeface="Tahoma" panose="020B0604030504040204" pitchFamily="34" charset="0"/>
                  <a:cs typeface="Tahoma" panose="020B0604030504040204" pitchFamily="34" charset="0"/>
                </a:rPr>
                <a:t>, 24-35 </a:t>
              </a:r>
              <a:r>
                <a:rPr lang="en-PH" sz="1050" b="1" dirty="0" err="1">
                  <a:solidFill>
                    <a:schemeClr val="tx2"/>
                  </a:solidFill>
                  <a:latin typeface="Tahoma" panose="020B0604030504040204" pitchFamily="34" charset="0"/>
                  <a:ea typeface="Tahoma" panose="020B0604030504040204" pitchFamily="34" charset="0"/>
                  <a:cs typeface="Tahoma" panose="020B0604030504040204" pitchFamily="34" charset="0"/>
                </a:rPr>
                <a:t>mos</a:t>
              </a:r>
              <a:r>
                <a:rPr lang="en-PH" sz="1050" b="1" dirty="0">
                  <a:solidFill>
                    <a:schemeClr val="tx2"/>
                  </a:solidFill>
                  <a:latin typeface="Tahoma" panose="020B0604030504040204" pitchFamily="34" charset="0"/>
                  <a:ea typeface="Tahoma" panose="020B0604030504040204" pitchFamily="34" charset="0"/>
                  <a:cs typeface="Tahoma" panose="020B0604030504040204" pitchFamily="34" charset="0"/>
                </a:rPr>
                <a:t>)</a:t>
              </a:r>
            </a:p>
          </p:txBody>
        </p:sp>
        <p:pic>
          <p:nvPicPr>
            <p:cNvPr id="5" name="Picture 4"/>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7810695" y="2055044"/>
              <a:ext cx="1206411" cy="896192"/>
            </a:xfrm>
            <a:prstGeom prst="rect">
              <a:avLst/>
            </a:prstGeom>
          </p:spPr>
        </p:pic>
      </p:grpSp>
      <p:grpSp>
        <p:nvGrpSpPr>
          <p:cNvPr id="50" name="Group 49"/>
          <p:cNvGrpSpPr/>
          <p:nvPr/>
        </p:nvGrpSpPr>
        <p:grpSpPr>
          <a:xfrm>
            <a:off x="4592200" y="4883768"/>
            <a:ext cx="3332600" cy="1345131"/>
            <a:chOff x="2794660" y="3303070"/>
            <a:chExt cx="3332600" cy="1345131"/>
          </a:xfrm>
        </p:grpSpPr>
        <p:sp>
          <p:nvSpPr>
            <p:cNvPr id="19" name="Title 1"/>
            <p:cNvSpPr txBox="1">
              <a:spLocks/>
            </p:cNvSpPr>
            <p:nvPr/>
          </p:nvSpPr>
          <p:spPr>
            <a:xfrm>
              <a:off x="4127989" y="3303070"/>
              <a:ext cx="1676400" cy="639762"/>
            </a:xfrm>
            <a:prstGeom prst="rect">
              <a:avLst/>
            </a:prstGeom>
          </p:spPr>
          <p:txBody>
            <a:bodyPr vert="horz" lIns="91440" tIns="45720" rIns="91440" bIns="45720" rtlCol="0" anchor="ctr">
              <a:noAutofit/>
            </a:bodyPr>
            <a:lstStyle/>
            <a:p>
              <a:r>
                <a:rPr lang="en-PH" sz="1600" b="1" dirty="0">
                  <a:latin typeface="Tahoma" panose="020B0604030504040204" pitchFamily="34" charset="0"/>
                  <a:ea typeface="Tahoma" panose="020B0604030504040204" pitchFamily="34" charset="0"/>
                  <a:cs typeface="Tahoma" panose="020B0604030504040204" pitchFamily="34" charset="0"/>
                </a:rPr>
                <a:t>Underweight</a:t>
              </a:r>
            </a:p>
          </p:txBody>
        </p:sp>
        <p:sp>
          <p:nvSpPr>
            <p:cNvPr id="35" name="Rectangle 34"/>
            <p:cNvSpPr/>
            <p:nvPr/>
          </p:nvSpPr>
          <p:spPr>
            <a:xfrm>
              <a:off x="2794660" y="4327975"/>
              <a:ext cx="1950051" cy="271433"/>
            </a:xfrm>
            <a:prstGeom prst="rect">
              <a:avLst/>
            </a:prstGeom>
            <a:solidFill>
              <a:srgbClr val="E9E4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PH" sz="1400" b="1" dirty="0">
                  <a:solidFill>
                    <a:schemeClr val="tx2"/>
                  </a:solidFill>
                  <a:latin typeface="Tahoma" panose="020B0604030504040204" pitchFamily="34" charset="0"/>
                  <a:ea typeface="Tahoma" panose="020B0604030504040204" pitchFamily="34" charset="0"/>
                  <a:cs typeface="Tahoma" panose="020B0604030504040204" pitchFamily="34" charset="0"/>
                </a:rPr>
                <a:t>Q1K RESULTS 2018</a:t>
              </a:r>
            </a:p>
          </p:txBody>
        </p:sp>
        <p:sp>
          <p:nvSpPr>
            <p:cNvPr id="36" name="Rectangle 35"/>
            <p:cNvSpPr/>
            <p:nvPr/>
          </p:nvSpPr>
          <p:spPr>
            <a:xfrm>
              <a:off x="2794660" y="3854181"/>
              <a:ext cx="1948790" cy="391813"/>
            </a:xfrm>
            <a:prstGeom prst="rect">
              <a:avLst/>
            </a:prstGeom>
            <a:solidFill>
              <a:srgbClr val="E9E4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PH" sz="1400" b="1" dirty="0">
                  <a:solidFill>
                    <a:schemeClr val="tx2"/>
                  </a:solidFill>
                  <a:latin typeface="Tahoma" panose="020B0604030504040204" pitchFamily="34" charset="0"/>
                  <a:ea typeface="Tahoma" panose="020B0604030504040204" pitchFamily="34" charset="0"/>
                  <a:cs typeface="Tahoma" panose="020B0604030504040204" pitchFamily="34" charset="0"/>
                </a:rPr>
                <a:t>NNS 2015 </a:t>
              </a:r>
            </a:p>
            <a:p>
              <a:pPr algn="r"/>
              <a:r>
                <a:rPr lang="en-PH" sz="1100" b="1" dirty="0">
                  <a:solidFill>
                    <a:schemeClr val="tx2"/>
                  </a:solidFill>
                  <a:latin typeface="Tahoma" panose="020B0604030504040204" pitchFamily="34" charset="0"/>
                  <a:ea typeface="Tahoma" panose="020B0604030504040204" pitchFamily="34" charset="0"/>
                  <a:cs typeface="Tahoma" panose="020B0604030504040204" pitchFamily="34" charset="0"/>
                </a:rPr>
                <a:t>(12-23 </a:t>
              </a:r>
              <a:r>
                <a:rPr lang="en-PH" sz="1100" b="1" dirty="0" err="1">
                  <a:solidFill>
                    <a:schemeClr val="tx2"/>
                  </a:solidFill>
                  <a:latin typeface="Tahoma" panose="020B0604030504040204" pitchFamily="34" charset="0"/>
                  <a:ea typeface="Tahoma" panose="020B0604030504040204" pitchFamily="34" charset="0"/>
                  <a:cs typeface="Tahoma" panose="020B0604030504040204" pitchFamily="34" charset="0"/>
                </a:rPr>
                <a:t>mos</a:t>
              </a:r>
              <a:r>
                <a:rPr lang="en-PH" sz="1100" b="1" dirty="0">
                  <a:solidFill>
                    <a:schemeClr val="tx2"/>
                  </a:solidFill>
                  <a:latin typeface="Tahoma" panose="020B0604030504040204" pitchFamily="34" charset="0"/>
                  <a:ea typeface="Tahoma" panose="020B0604030504040204" pitchFamily="34" charset="0"/>
                  <a:cs typeface="Tahoma" panose="020B0604030504040204" pitchFamily="34" charset="0"/>
                </a:rPr>
                <a:t>, 24-35 </a:t>
              </a:r>
              <a:r>
                <a:rPr lang="en-PH" sz="1100" b="1" dirty="0" err="1">
                  <a:solidFill>
                    <a:schemeClr val="tx2"/>
                  </a:solidFill>
                  <a:latin typeface="Tahoma" panose="020B0604030504040204" pitchFamily="34" charset="0"/>
                  <a:ea typeface="Tahoma" panose="020B0604030504040204" pitchFamily="34" charset="0"/>
                  <a:cs typeface="Tahoma" panose="020B0604030504040204" pitchFamily="34" charset="0"/>
                </a:rPr>
                <a:t>mos</a:t>
              </a:r>
              <a:r>
                <a:rPr lang="en-PH" sz="1100" b="1" dirty="0">
                  <a:solidFill>
                    <a:schemeClr val="tx2"/>
                  </a:solidFill>
                  <a:latin typeface="Tahoma" panose="020B0604030504040204" pitchFamily="34" charset="0"/>
                  <a:ea typeface="Tahoma" panose="020B0604030504040204" pitchFamily="34" charset="0"/>
                  <a:cs typeface="Tahoma" panose="020B0604030504040204" pitchFamily="34" charset="0"/>
                </a:rPr>
                <a:t>)</a:t>
              </a:r>
            </a:p>
          </p:txBody>
        </p:sp>
        <p:pic>
          <p:nvPicPr>
            <p:cNvPr id="47" name="Picture 46"/>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806484" y="3720847"/>
              <a:ext cx="1320776" cy="927354"/>
            </a:xfrm>
            <a:prstGeom prst="rect">
              <a:avLst/>
            </a:prstGeom>
          </p:spPr>
        </p:pic>
      </p:grpSp>
      <p:sp>
        <p:nvSpPr>
          <p:cNvPr id="51" name="Rectangle 50">
            <a:extLst>
              <a:ext uri="{FF2B5EF4-FFF2-40B4-BE49-F238E27FC236}">
                <a16:creationId xmlns:a16="http://schemas.microsoft.com/office/drawing/2014/main" id="{1455DD99-BD99-4C54-AF62-2E117F336D48}"/>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7317766E-50C1-4095-B80F-05EBA030A2F7}"/>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A3446E44-7DEE-44EA-BA1F-367C786D7911}"/>
              </a:ext>
            </a:extLst>
          </p:cNvPr>
          <p:cNvGrpSpPr/>
          <p:nvPr/>
        </p:nvGrpSpPr>
        <p:grpSpPr>
          <a:xfrm>
            <a:off x="6104343" y="1676400"/>
            <a:ext cx="2872250" cy="1403817"/>
            <a:chOff x="6104343" y="1676400"/>
            <a:chExt cx="2872250" cy="1403817"/>
          </a:xfrm>
        </p:grpSpPr>
        <p:grpSp>
          <p:nvGrpSpPr>
            <p:cNvPr id="33" name="Group 32"/>
            <p:cNvGrpSpPr/>
            <p:nvPr/>
          </p:nvGrpSpPr>
          <p:grpSpPr>
            <a:xfrm>
              <a:off x="6111006" y="1676400"/>
              <a:ext cx="2865587" cy="1403817"/>
              <a:chOff x="3392338" y="1666579"/>
              <a:chExt cx="2865587" cy="1403817"/>
            </a:xfrm>
          </p:grpSpPr>
          <p:sp>
            <p:nvSpPr>
              <p:cNvPr id="14" name="Title 1"/>
              <p:cNvSpPr txBox="1">
                <a:spLocks/>
              </p:cNvSpPr>
              <p:nvPr/>
            </p:nvSpPr>
            <p:spPr>
              <a:xfrm>
                <a:off x="3629819" y="1666579"/>
                <a:ext cx="2628106" cy="639762"/>
              </a:xfrm>
              <a:prstGeom prst="rect">
                <a:avLst/>
              </a:prstGeom>
            </p:spPr>
            <p:txBody>
              <a:bodyPr vert="horz" lIns="91440" tIns="45720" rIns="91440" bIns="45720" rtlCol="0" anchor="ctr">
                <a:noAutofit/>
              </a:bodyPr>
              <a:lstStyle/>
              <a:p>
                <a:r>
                  <a:rPr lang="en-PH" sz="1600" b="1" dirty="0">
                    <a:latin typeface="Tahoma" panose="020B0604030504040204" pitchFamily="34" charset="0"/>
                    <a:ea typeface="Tahoma" panose="020B0604030504040204" pitchFamily="34" charset="0"/>
                    <a:cs typeface="Tahoma" panose="020B0604030504040204" pitchFamily="34" charset="0"/>
                  </a:rPr>
                  <a:t>Exclusive Breastfeeding</a:t>
                </a:r>
              </a:p>
            </p:txBody>
          </p:sp>
          <p:grpSp>
            <p:nvGrpSpPr>
              <p:cNvPr id="13" name="Group 12"/>
              <p:cNvGrpSpPr/>
              <p:nvPr/>
            </p:nvGrpSpPr>
            <p:grpSpPr>
              <a:xfrm>
                <a:off x="3392338" y="2033758"/>
                <a:ext cx="2865587" cy="1036638"/>
                <a:chOff x="3392338" y="2033758"/>
                <a:chExt cx="2865587" cy="1036638"/>
              </a:xfrm>
            </p:grpSpPr>
            <p:pic>
              <p:nvPicPr>
                <p:cNvPr id="11268" name="Picture 4" descr="D:\AL GORE PRESENTATION\slide 11A\5.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a:stretch/>
              </p:blipFill>
              <p:spPr bwMode="auto">
                <a:xfrm>
                  <a:off x="4724400" y="2033758"/>
                  <a:ext cx="1533525" cy="1036638"/>
                </a:xfrm>
                <a:prstGeom prst="rect">
                  <a:avLst/>
                </a:prstGeom>
                <a:noFill/>
              </p:spPr>
            </p:pic>
            <p:sp>
              <p:nvSpPr>
                <p:cNvPr id="24" name="Rectangle 23"/>
                <p:cNvSpPr/>
                <p:nvPr/>
              </p:nvSpPr>
              <p:spPr>
                <a:xfrm>
                  <a:off x="3392338" y="2225028"/>
                  <a:ext cx="1382236" cy="303868"/>
                </a:xfrm>
                <a:prstGeom prst="rect">
                  <a:avLst/>
                </a:prstGeom>
                <a:solidFill>
                  <a:srgbClr val="E9E4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PH" sz="1400" b="1" dirty="0">
                      <a:solidFill>
                        <a:schemeClr val="tx2"/>
                      </a:solidFill>
                      <a:latin typeface="Tahoma" panose="020B0604030504040204" pitchFamily="34" charset="0"/>
                      <a:ea typeface="Tahoma" panose="020B0604030504040204" pitchFamily="34" charset="0"/>
                      <a:cs typeface="Tahoma" panose="020B0604030504040204" pitchFamily="34" charset="0"/>
                    </a:rPr>
                    <a:t>FHSIS 2017</a:t>
                  </a:r>
                </a:p>
              </p:txBody>
            </p:sp>
          </p:grpSp>
        </p:grpSp>
        <p:sp>
          <p:nvSpPr>
            <p:cNvPr id="48" name="Rectangle 47">
              <a:extLst>
                <a:ext uri="{FF2B5EF4-FFF2-40B4-BE49-F238E27FC236}">
                  <a16:creationId xmlns:a16="http://schemas.microsoft.com/office/drawing/2014/main" id="{3B8345F9-9D18-4677-8B9F-A28B63556F80}"/>
                </a:ext>
              </a:extLst>
            </p:cNvPr>
            <p:cNvSpPr/>
            <p:nvPr/>
          </p:nvSpPr>
          <p:spPr>
            <a:xfrm>
              <a:off x="6104343" y="2619991"/>
              <a:ext cx="1382236" cy="416852"/>
            </a:xfrm>
            <a:prstGeom prst="rect">
              <a:avLst/>
            </a:prstGeom>
            <a:solidFill>
              <a:srgbClr val="E9E4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PH" sz="1200" b="1" dirty="0">
                  <a:solidFill>
                    <a:schemeClr val="tx2"/>
                  </a:solidFill>
                  <a:latin typeface="Tahoma" panose="020B0604030504040204" pitchFamily="34" charset="0"/>
                  <a:ea typeface="Tahoma" panose="020B0604030504040204" pitchFamily="34" charset="0"/>
                  <a:cs typeface="Tahoma" panose="020B0604030504040204" pitchFamily="34" charset="0"/>
                </a:rPr>
                <a:t>Q1K RESULTS 2018</a:t>
              </a:r>
            </a:p>
          </p:txBody>
        </p:sp>
      </p:grpSp>
    </p:spTree>
    <p:extLst>
      <p:ext uri="{BB962C8B-B14F-4D97-AF65-F5344CB8AC3E}">
        <p14:creationId xmlns:p14="http://schemas.microsoft.com/office/powerpoint/2010/main" val="181444655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10"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0"/>
                                        </p:tgtEl>
                                        <p:attrNameLst>
                                          <p:attrName>style.visibility</p:attrName>
                                        </p:attrNameLst>
                                      </p:cBhvr>
                                      <p:to>
                                        <p:strVal val="visible"/>
                                      </p:to>
                                    </p:set>
                                    <p:animEffect transition="in" filter="fade">
                                      <p:cBhvr>
                                        <p:cTn id="18" dur="500"/>
                                        <p:tgtEl>
                                          <p:spTgt spid="50"/>
                                        </p:tgtEl>
                                      </p:cBhvr>
                                    </p:animEffect>
                                  </p:childTnLst>
                                </p:cTn>
                              </p:par>
                              <p:par>
                                <p:cTn id="19" presetID="10" presetClass="entr" presetSubtype="0" fill="hold" nodeType="with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500"/>
                                        <p:tgtEl>
                                          <p:spTgt spid="43"/>
                                        </p:tgtEl>
                                      </p:cBhvr>
                                    </p:animEffect>
                                  </p:childTnLst>
                                </p:cTn>
                              </p:par>
                              <p:par>
                                <p:cTn id="22" presetID="10" presetClass="entr" presetSubtype="0" fill="hold" nodeType="withEffect">
                                  <p:stCondLst>
                                    <p:cond delay="0"/>
                                  </p:stCondLst>
                                  <p:childTnLst>
                                    <p:set>
                                      <p:cBhvr>
                                        <p:cTn id="23" dur="1" fill="hold">
                                          <p:stCondLst>
                                            <p:cond delay="0"/>
                                          </p:stCondLst>
                                        </p:cTn>
                                        <p:tgtEl>
                                          <p:spTgt spid="49"/>
                                        </p:tgtEl>
                                        <p:attrNameLst>
                                          <p:attrName>style.visibility</p:attrName>
                                        </p:attrNameLst>
                                      </p:cBhvr>
                                      <p:to>
                                        <p:strVal val="visible"/>
                                      </p:to>
                                    </p:set>
                                    <p:animEffect transition="in" filter="fade">
                                      <p:cBhvr>
                                        <p:cTn id="24" dur="500"/>
                                        <p:tgtEl>
                                          <p:spTgt spid="49"/>
                                        </p:tgtEl>
                                      </p:cBhvr>
                                    </p:animEffect>
                                  </p:childTnLst>
                                </p:cTn>
                              </p:par>
                              <p:par>
                                <p:cTn id="25" presetID="10" presetClass="entr" presetSubtype="0" fill="hold" nodeType="with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PH" dirty="0"/>
          </a:p>
        </p:txBody>
      </p:sp>
      <p:sp>
        <p:nvSpPr>
          <p:cNvPr id="8" name="Content Placeholder 7"/>
          <p:cNvSpPr>
            <a:spLocks noGrp="1"/>
          </p:cNvSpPr>
          <p:nvPr>
            <p:ph idx="1"/>
          </p:nvPr>
        </p:nvSpPr>
        <p:spPr/>
        <p:txBody>
          <a:bodyPr/>
          <a:lstStyle/>
          <a:p>
            <a:endParaRPr lang="en-PH"/>
          </a:p>
        </p:txBody>
      </p:sp>
      <p:pic>
        <p:nvPicPr>
          <p:cNvPr id="3" name="Picture 2" descr="D:\AL GORE PRESENTATION\SLIDE 1\1.pn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pic>
        <p:nvPicPr>
          <p:cNvPr id="1027" name="Picture 3" descr="D:\AL GORE PRESENTATION\SLIDE 1\2.png"/>
          <p:cNvPicPr>
            <a:picLocks noChangeAspect="1" noChangeArrowheads="1"/>
          </p:cNvPicPr>
          <p:nvPr/>
        </p:nvPicPr>
        <p:blipFill>
          <a:blip r:embed="rId4" cstate="print"/>
          <a:srcRect/>
          <a:stretch>
            <a:fillRect/>
          </a:stretch>
        </p:blipFill>
        <p:spPr bwMode="auto">
          <a:xfrm>
            <a:off x="0" y="0"/>
            <a:ext cx="9144001" cy="6858000"/>
          </a:xfrm>
          <a:prstGeom prst="rect">
            <a:avLst/>
          </a:prstGeom>
          <a:noFill/>
        </p:spPr>
      </p:pic>
      <p:sp>
        <p:nvSpPr>
          <p:cNvPr id="4" name="TextBox 3"/>
          <p:cNvSpPr txBox="1"/>
          <p:nvPr/>
        </p:nvSpPr>
        <p:spPr>
          <a:xfrm>
            <a:off x="457200" y="1143000"/>
            <a:ext cx="7620000" cy="2123658"/>
          </a:xfrm>
          <a:prstGeom prst="rect">
            <a:avLst/>
          </a:prstGeom>
          <a:noFill/>
        </p:spPr>
        <p:txBody>
          <a:bodyPr wrap="square" rtlCol="0">
            <a:spAutoFit/>
          </a:bodyPr>
          <a:lstStyle/>
          <a:p>
            <a:r>
              <a:rPr lang="en-PH" sz="6600" b="1" dirty="0">
                <a:solidFill>
                  <a:schemeClr val="bg1"/>
                </a:solidFill>
                <a:latin typeface="Tahoma" panose="020B0604030504040204" pitchFamily="34" charset="0"/>
                <a:ea typeface="Tahoma" panose="020B0604030504040204" pitchFamily="34" charset="0"/>
                <a:cs typeface="Tahoma" panose="020B0604030504040204" pitchFamily="34" charset="0"/>
              </a:rPr>
              <a:t>Why Invest in Nutrition</a:t>
            </a:r>
          </a:p>
        </p:txBody>
      </p:sp>
    </p:spTree>
    <p:extLst>
      <p:ext uri="{BB962C8B-B14F-4D97-AF65-F5344CB8AC3E}">
        <p14:creationId xmlns:p14="http://schemas.microsoft.com/office/powerpoint/2010/main" val="2662431055"/>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419100"/>
            <a:ext cx="9144000" cy="990600"/>
          </a:xfrm>
          <a:prstGeom prst="rect">
            <a:avLst/>
          </a:prstGeom>
        </p:spPr>
        <p:txBody>
          <a:bodyPr vert="horz" lIns="91440" tIns="45720" rIns="91440" bIns="45720" rtlCol="0" anchor="ctr">
            <a:noAutofit/>
          </a:bodyPr>
          <a:lstStyle/>
          <a:p>
            <a:pPr lvl="0" algn="ctr">
              <a:spcBef>
                <a:spcPct val="0"/>
              </a:spcBef>
              <a:defRPr/>
            </a:pPr>
            <a:r>
              <a:rPr lang="en-PH" sz="4400" b="1" dirty="0">
                <a:solidFill>
                  <a:srgbClr val="0A8C48"/>
                </a:solidFill>
                <a:latin typeface="Tahoma" panose="020B0604030504040204" pitchFamily="34" charset="0"/>
                <a:ea typeface="Tahoma" panose="020B0604030504040204" pitchFamily="34" charset="0"/>
                <a:cs typeface="Tahoma" panose="020B0604030504040204" pitchFamily="34" charset="0"/>
              </a:rPr>
              <a:t>What did Quezon Province do?</a:t>
            </a:r>
            <a:endParaRPr kumimoji="0" lang="en-PH" sz="4400" b="1" u="none" strike="noStrike" kern="1200" cap="none" spc="0" normalizeH="0" baseline="0" noProof="0" dirty="0">
              <a:ln>
                <a:noFill/>
              </a:ln>
              <a:solidFill>
                <a:srgbClr val="0A8C48"/>
              </a:solidFill>
              <a:effectLst/>
              <a:uLnTx/>
              <a:uFillTx/>
              <a:latin typeface="Tahoma" panose="020B0604030504040204" pitchFamily="34" charset="0"/>
              <a:ea typeface="Tahoma" panose="020B0604030504040204" pitchFamily="34" charset="0"/>
              <a:cs typeface="Tahoma" panose="020B0604030504040204" pitchFamily="34" charset="0"/>
            </a:endParaRPr>
          </a:p>
        </p:txBody>
      </p:sp>
      <p:pic>
        <p:nvPicPr>
          <p:cNvPr id="12290" name="Picture 2" descr="D:\AL GORE PRESENTATION\SLIDE 15\2.png"/>
          <p:cNvPicPr>
            <a:picLocks noChangeAspect="1" noChangeArrowheads="1"/>
          </p:cNvPicPr>
          <p:nvPr/>
        </p:nvPicPr>
        <p:blipFill>
          <a:blip r:embed="rId3" cstate="print"/>
          <a:srcRect/>
          <a:stretch>
            <a:fillRect/>
          </a:stretch>
        </p:blipFill>
        <p:spPr bwMode="auto">
          <a:xfrm>
            <a:off x="381000" y="1828800"/>
            <a:ext cx="676275" cy="536575"/>
          </a:xfrm>
          <a:prstGeom prst="rect">
            <a:avLst/>
          </a:prstGeom>
          <a:noFill/>
        </p:spPr>
      </p:pic>
      <p:sp>
        <p:nvSpPr>
          <p:cNvPr id="9" name="Title 1"/>
          <p:cNvSpPr txBox="1">
            <a:spLocks/>
          </p:cNvSpPr>
          <p:nvPr/>
        </p:nvSpPr>
        <p:spPr>
          <a:xfrm>
            <a:off x="1219200" y="1905000"/>
            <a:ext cx="8229600" cy="533400"/>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2600" b="1" i="0" u="none" strike="noStrike" kern="12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Effective </a:t>
            </a:r>
            <a:r>
              <a:rPr kumimoji="0" lang="en-PH" sz="2600" b="1" i="1" u="none" strike="noStrike" kern="1200" cap="none" spc="0" normalizeH="0" baseline="0" noProof="0" dirty="0">
                <a:ln>
                  <a:noFill/>
                </a:ln>
                <a:solidFill>
                  <a:srgbClr val="0A8C48"/>
                </a:solidFill>
                <a:effectLst/>
                <a:uLnTx/>
                <a:uFillTx/>
                <a:latin typeface="Tahoma" panose="020B0604030504040204" pitchFamily="34" charset="0"/>
                <a:ea typeface="Tahoma" panose="020B0604030504040204" pitchFamily="34" charset="0"/>
                <a:cs typeface="Tahoma" panose="020B0604030504040204" pitchFamily="34" charset="0"/>
              </a:rPr>
              <a:t>government leadership</a:t>
            </a:r>
            <a:br>
              <a:rPr kumimoji="0" lang="en-PH" sz="2600" b="1" i="0" u="none" strike="noStrike" kern="12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br>
            <a:endParaRPr kumimoji="0" lang="en-PH" sz="2600" b="1" i="0" u="none" strike="noStrike" kern="12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endParaRPr>
          </a:p>
        </p:txBody>
      </p:sp>
      <p:pic>
        <p:nvPicPr>
          <p:cNvPr id="10" name="Picture 2" descr="D:\AL GORE PRESENTATION\SLIDE 15\2.png"/>
          <p:cNvPicPr>
            <a:picLocks noChangeAspect="1" noChangeArrowheads="1"/>
          </p:cNvPicPr>
          <p:nvPr/>
        </p:nvPicPr>
        <p:blipFill>
          <a:blip r:embed="rId3" cstate="print"/>
          <a:srcRect/>
          <a:stretch>
            <a:fillRect/>
          </a:stretch>
        </p:blipFill>
        <p:spPr bwMode="auto">
          <a:xfrm>
            <a:off x="381000" y="2514600"/>
            <a:ext cx="676275" cy="536575"/>
          </a:xfrm>
          <a:prstGeom prst="rect">
            <a:avLst/>
          </a:prstGeom>
          <a:noFill/>
        </p:spPr>
      </p:pic>
      <p:sp>
        <p:nvSpPr>
          <p:cNvPr id="11" name="Title 1"/>
          <p:cNvSpPr txBox="1">
            <a:spLocks/>
          </p:cNvSpPr>
          <p:nvPr/>
        </p:nvSpPr>
        <p:spPr>
          <a:xfrm>
            <a:off x="1219200" y="2590800"/>
            <a:ext cx="7924800" cy="762000"/>
          </a:xfrm>
          <a:prstGeom prst="rect">
            <a:avLst/>
          </a:prstGeom>
        </p:spPr>
        <p:txBody>
          <a:bodyPr vert="horz" lIns="91440" tIns="45720" rIns="91440" bIns="45720" rtlCol="0">
            <a:noAutofit/>
          </a:bodyPr>
          <a:lstStyle/>
          <a:p>
            <a:pPr marL="342900" lvl="0" indent="-342900">
              <a:spcBef>
                <a:spcPct val="20000"/>
              </a:spcBef>
            </a:pPr>
            <a:r>
              <a:rPr lang="en-PH" sz="2600" b="1" dirty="0">
                <a:latin typeface="Tahoma" panose="020B0604030504040204" pitchFamily="34" charset="0"/>
                <a:ea typeface="Tahoma" panose="020B0604030504040204" pitchFamily="34" charset="0"/>
                <a:cs typeface="Tahoma" panose="020B0604030504040204" pitchFamily="34" charset="0"/>
              </a:rPr>
              <a:t>Q1K Project with comprehensive and </a:t>
            </a:r>
            <a:r>
              <a:rPr lang="en-PH" sz="2600" b="1" i="1" dirty="0">
                <a:solidFill>
                  <a:srgbClr val="0A8C48"/>
                </a:solidFill>
                <a:latin typeface="Tahoma" panose="020B0604030504040204" pitchFamily="34" charset="0"/>
                <a:ea typeface="Tahoma" panose="020B0604030504040204" pitchFamily="34" charset="0"/>
                <a:cs typeface="Tahoma" panose="020B0604030504040204" pitchFamily="34" charset="0"/>
              </a:rPr>
              <a:t>fully compliant to First 1000 Days requirement</a:t>
            </a:r>
            <a:endParaRPr kumimoji="0" lang="en-PH" sz="2600" b="1" i="1" u="none" strike="noStrike" kern="1200" cap="none" spc="0" normalizeH="0" baseline="0" noProof="0" dirty="0">
              <a:ln>
                <a:noFill/>
              </a:ln>
              <a:solidFill>
                <a:srgbClr val="0A8C48"/>
              </a:solidFill>
              <a:effectLst/>
              <a:uLnTx/>
              <a:uFillTx/>
              <a:latin typeface="Tahoma" panose="020B0604030504040204" pitchFamily="34" charset="0"/>
              <a:ea typeface="Tahoma" panose="020B0604030504040204" pitchFamily="34" charset="0"/>
              <a:cs typeface="Tahoma" panose="020B0604030504040204" pitchFamily="34" charset="0"/>
            </a:endParaRPr>
          </a:p>
        </p:txBody>
      </p:sp>
      <p:pic>
        <p:nvPicPr>
          <p:cNvPr id="12" name="Picture 2" descr="D:\AL GORE PRESENTATION\SLIDE 15\2.png"/>
          <p:cNvPicPr>
            <a:picLocks noChangeAspect="1" noChangeArrowheads="1"/>
          </p:cNvPicPr>
          <p:nvPr/>
        </p:nvPicPr>
        <p:blipFill>
          <a:blip r:embed="rId3" cstate="print"/>
          <a:srcRect/>
          <a:stretch>
            <a:fillRect/>
          </a:stretch>
        </p:blipFill>
        <p:spPr bwMode="auto">
          <a:xfrm>
            <a:off x="381000" y="3505200"/>
            <a:ext cx="676275" cy="536575"/>
          </a:xfrm>
          <a:prstGeom prst="rect">
            <a:avLst/>
          </a:prstGeom>
          <a:noFill/>
        </p:spPr>
      </p:pic>
      <p:sp>
        <p:nvSpPr>
          <p:cNvPr id="13" name="Title 1"/>
          <p:cNvSpPr txBox="1">
            <a:spLocks/>
          </p:cNvSpPr>
          <p:nvPr/>
        </p:nvSpPr>
        <p:spPr>
          <a:xfrm>
            <a:off x="1219200" y="3581400"/>
            <a:ext cx="7924800" cy="762000"/>
          </a:xfrm>
          <a:prstGeom prst="rect">
            <a:avLst/>
          </a:prstGeom>
        </p:spPr>
        <p:txBody>
          <a:bodyPr vert="horz" lIns="91440" tIns="45720" rIns="91440" bIns="45720" rtlCol="0">
            <a:noAutofit/>
          </a:bodyPr>
          <a:lstStyle/>
          <a:p>
            <a:pPr marL="342900" lvl="0" indent="-342900">
              <a:spcBef>
                <a:spcPct val="20000"/>
              </a:spcBef>
            </a:pPr>
            <a:r>
              <a:rPr lang="en-PH" sz="2600" b="1" dirty="0">
                <a:latin typeface="Tahoma" panose="020B0604030504040204" pitchFamily="34" charset="0"/>
                <a:ea typeface="Tahoma" panose="020B0604030504040204" pitchFamily="34" charset="0"/>
                <a:cs typeface="Tahoma" panose="020B0604030504040204" pitchFamily="34" charset="0"/>
              </a:rPr>
              <a:t>Effective </a:t>
            </a:r>
            <a:r>
              <a:rPr lang="en-PH" sz="2600" b="1" i="1" dirty="0">
                <a:solidFill>
                  <a:srgbClr val="0A8C48"/>
                </a:solidFill>
                <a:latin typeface="Tahoma" panose="020B0604030504040204" pitchFamily="34" charset="0"/>
                <a:ea typeface="Tahoma" panose="020B0604030504040204" pitchFamily="34" charset="0"/>
                <a:cs typeface="Tahoma" panose="020B0604030504040204" pitchFamily="34" charset="0"/>
              </a:rPr>
              <a:t>planning, monitoring and management of Q1K</a:t>
            </a:r>
            <a:endParaRPr kumimoji="0" lang="en-PH" sz="2600" b="1" i="1" u="none" strike="noStrike" kern="1200" cap="none" spc="0" normalizeH="0" baseline="0" noProof="0" dirty="0">
              <a:ln>
                <a:noFill/>
              </a:ln>
              <a:solidFill>
                <a:srgbClr val="0A8C48"/>
              </a:solidFill>
              <a:effectLst/>
              <a:uLnTx/>
              <a:uFillTx/>
              <a:latin typeface="Tahoma" panose="020B0604030504040204" pitchFamily="34" charset="0"/>
              <a:ea typeface="Tahoma" panose="020B0604030504040204" pitchFamily="34" charset="0"/>
              <a:cs typeface="Tahoma" panose="020B0604030504040204" pitchFamily="34" charset="0"/>
            </a:endParaRPr>
          </a:p>
        </p:txBody>
      </p:sp>
      <p:pic>
        <p:nvPicPr>
          <p:cNvPr id="14" name="Picture 2" descr="D:\AL GORE PRESENTATION\SLIDE 15\2.png"/>
          <p:cNvPicPr>
            <a:picLocks noChangeAspect="1" noChangeArrowheads="1"/>
          </p:cNvPicPr>
          <p:nvPr/>
        </p:nvPicPr>
        <p:blipFill>
          <a:blip r:embed="rId3" cstate="print"/>
          <a:srcRect/>
          <a:stretch>
            <a:fillRect/>
          </a:stretch>
        </p:blipFill>
        <p:spPr bwMode="auto">
          <a:xfrm>
            <a:off x="381000" y="4492625"/>
            <a:ext cx="676275" cy="536575"/>
          </a:xfrm>
          <a:prstGeom prst="rect">
            <a:avLst/>
          </a:prstGeom>
          <a:noFill/>
        </p:spPr>
      </p:pic>
      <p:sp>
        <p:nvSpPr>
          <p:cNvPr id="15" name="Title 1"/>
          <p:cNvSpPr txBox="1">
            <a:spLocks/>
          </p:cNvSpPr>
          <p:nvPr/>
        </p:nvSpPr>
        <p:spPr>
          <a:xfrm>
            <a:off x="1219200" y="4572000"/>
            <a:ext cx="7924800" cy="533400"/>
          </a:xfrm>
          <a:prstGeom prst="rect">
            <a:avLst/>
          </a:prstGeom>
        </p:spPr>
        <p:txBody>
          <a:bodyPr vert="horz" lIns="91440" tIns="45720" rIns="91440" bIns="45720" rtlCol="0">
            <a:noAutofit/>
          </a:bodyPr>
          <a:lstStyle/>
          <a:p>
            <a:pPr marL="342900" lvl="0" indent="-342900">
              <a:spcBef>
                <a:spcPct val="20000"/>
              </a:spcBef>
            </a:pPr>
            <a:r>
              <a:rPr lang="en-PH" sz="2600" b="1" i="1" dirty="0">
                <a:solidFill>
                  <a:srgbClr val="0A8C48"/>
                </a:solidFill>
                <a:latin typeface="Tahoma" panose="020B0604030504040204" pitchFamily="34" charset="0"/>
                <a:ea typeface="Tahoma" panose="020B0604030504040204" pitchFamily="34" charset="0"/>
                <a:cs typeface="Tahoma" panose="020B0604030504040204" pitchFamily="34" charset="0"/>
              </a:rPr>
              <a:t>Continuous innovations</a:t>
            </a:r>
            <a:endParaRPr kumimoji="0" lang="en-PH" sz="2600" b="1" i="1" u="none" strike="noStrike" kern="1200" cap="none" spc="0" normalizeH="0" baseline="0" noProof="0" dirty="0">
              <a:ln>
                <a:noFill/>
              </a:ln>
              <a:solidFill>
                <a:srgbClr val="0A8C48"/>
              </a:solidFill>
              <a:effectLst/>
              <a:uLnTx/>
              <a:uFillTx/>
              <a:latin typeface="Tahoma" panose="020B0604030504040204" pitchFamily="34" charset="0"/>
              <a:ea typeface="Tahoma" panose="020B0604030504040204" pitchFamily="34" charset="0"/>
              <a:cs typeface="Tahoma" panose="020B0604030504040204" pitchFamily="34" charset="0"/>
            </a:endParaRPr>
          </a:p>
        </p:txBody>
      </p:sp>
      <p:pic>
        <p:nvPicPr>
          <p:cNvPr id="16" name="Picture 2" descr="D:\AL GORE PRESENTATION\SLIDE 15\2.png"/>
          <p:cNvPicPr>
            <a:picLocks noChangeAspect="1" noChangeArrowheads="1"/>
          </p:cNvPicPr>
          <p:nvPr/>
        </p:nvPicPr>
        <p:blipFill>
          <a:blip r:embed="rId3" cstate="print"/>
          <a:srcRect/>
          <a:stretch>
            <a:fillRect/>
          </a:stretch>
        </p:blipFill>
        <p:spPr bwMode="auto">
          <a:xfrm>
            <a:off x="381000" y="5254625"/>
            <a:ext cx="676275" cy="536575"/>
          </a:xfrm>
          <a:prstGeom prst="rect">
            <a:avLst/>
          </a:prstGeom>
          <a:noFill/>
        </p:spPr>
      </p:pic>
      <p:sp>
        <p:nvSpPr>
          <p:cNvPr id="17" name="Title 1"/>
          <p:cNvSpPr txBox="1">
            <a:spLocks/>
          </p:cNvSpPr>
          <p:nvPr/>
        </p:nvSpPr>
        <p:spPr>
          <a:xfrm>
            <a:off x="1143000" y="5257800"/>
            <a:ext cx="7924800" cy="533400"/>
          </a:xfrm>
          <a:prstGeom prst="rect">
            <a:avLst/>
          </a:prstGeom>
        </p:spPr>
        <p:txBody>
          <a:bodyPr vert="horz" lIns="91440" tIns="45720" rIns="91440" bIns="45720" rtlCol="0">
            <a:noAutofit/>
          </a:bodyPr>
          <a:lstStyle/>
          <a:p>
            <a:pPr marL="342900" lvl="0" indent="-342900">
              <a:spcBef>
                <a:spcPct val="20000"/>
              </a:spcBef>
            </a:pPr>
            <a:r>
              <a:rPr lang="en-PH" sz="2600" b="1" dirty="0">
                <a:solidFill>
                  <a:schemeClr val="tx1">
                    <a:lumMod val="95000"/>
                    <a:lumOff val="5000"/>
                  </a:schemeClr>
                </a:solidFill>
                <a:latin typeface="Tahoma" panose="020B0604030504040204" pitchFamily="34" charset="0"/>
                <a:ea typeface="Tahoma" panose="020B0604030504040204" pitchFamily="34" charset="0"/>
                <a:cs typeface="Tahoma" panose="020B0604030504040204" pitchFamily="34" charset="0"/>
              </a:rPr>
              <a:t>Use of existing </a:t>
            </a:r>
            <a:r>
              <a:rPr lang="en-PH" sz="2600" b="1" i="1" dirty="0">
                <a:solidFill>
                  <a:srgbClr val="0A8C48"/>
                </a:solidFill>
                <a:latin typeface="Tahoma" panose="020B0604030504040204" pitchFamily="34" charset="0"/>
                <a:ea typeface="Tahoma" panose="020B0604030504040204" pitchFamily="34" charset="0"/>
                <a:cs typeface="Tahoma" panose="020B0604030504040204" pitchFamily="34" charset="0"/>
              </a:rPr>
              <a:t>budgetary resources </a:t>
            </a:r>
            <a:r>
              <a:rPr lang="en-PH" sz="2600" b="1" dirty="0">
                <a:latin typeface="Tahoma" panose="020B0604030504040204" pitchFamily="34" charset="0"/>
                <a:ea typeface="Tahoma" panose="020B0604030504040204" pitchFamily="34" charset="0"/>
                <a:cs typeface="Tahoma" panose="020B0604030504040204" pitchFamily="34" charset="0"/>
              </a:rPr>
              <a:t>in the province and LGUs </a:t>
            </a:r>
            <a:endParaRPr kumimoji="0" lang="en-PH" sz="2600" b="1"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8" name="Rectangle 17">
            <a:extLst>
              <a:ext uri="{FF2B5EF4-FFF2-40B4-BE49-F238E27FC236}">
                <a16:creationId xmlns:a16="http://schemas.microsoft.com/office/drawing/2014/main" id="{C95DC8E7-2AC9-416B-AA7E-A685BF500529}"/>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757617A5-57E6-4974-AB36-120145B14FAD}"/>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1108486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12290"/>
                                        </p:tgtEl>
                                        <p:attrNameLst>
                                          <p:attrName>style.visibility</p:attrName>
                                        </p:attrNameLst>
                                      </p:cBhvr>
                                      <p:to>
                                        <p:strVal val="visible"/>
                                      </p:to>
                                    </p:set>
                                    <p:animEffect transition="in" filter="fade">
                                      <p:cBhvr>
                                        <p:cTn id="10" dur="2000"/>
                                        <p:tgtEl>
                                          <p:spTgt spid="1229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20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20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20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1000"/>
                                        <p:tgtEl>
                                          <p:spTgt spid="16"/>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3" grpId="0"/>
      <p:bldP spid="15" grpId="0"/>
      <p:bldP spid="1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srcRect l="21667" t="14428" r="20833" b="8497"/>
          <a:stretch/>
        </p:blipFill>
        <p:spPr>
          <a:xfrm>
            <a:off x="0" y="0"/>
            <a:ext cx="9144000" cy="6891130"/>
          </a:xfrm>
          <a:prstGeom prst="rect">
            <a:avLst/>
          </a:prstGeom>
        </p:spPr>
      </p:pic>
    </p:spTree>
    <p:extLst>
      <p:ext uri="{BB962C8B-B14F-4D97-AF65-F5344CB8AC3E}">
        <p14:creationId xmlns:p14="http://schemas.microsoft.com/office/powerpoint/2010/main" val="4153666076"/>
      </p:ext>
    </p:extLst>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6E4BD0-F4C0-4C5A-8DE3-C8FCE13F15B1}"/>
              </a:ext>
            </a:extLst>
          </p:cNvPr>
          <p:cNvSpPr>
            <a:spLocks noGrp="1"/>
          </p:cNvSpPr>
          <p:nvPr>
            <p:ph type="title"/>
          </p:nvPr>
        </p:nvSpPr>
        <p:spPr>
          <a:xfrm>
            <a:off x="0" y="457200"/>
            <a:ext cx="9144000" cy="868363"/>
          </a:xfrm>
        </p:spPr>
        <p:txBody>
          <a:bodyPr>
            <a:noAutofit/>
          </a:bodyPr>
          <a:lstStyle/>
          <a:p>
            <a:pPr algn="ctr"/>
            <a:r>
              <a:rPr lang="en-US" b="1" spc="-150" dirty="0">
                <a:solidFill>
                  <a:srgbClr val="0A8C48"/>
                </a:solidFill>
                <a:latin typeface="Tahoma" panose="020B0604030504040204" pitchFamily="34" charset="0"/>
                <a:ea typeface="Tahoma" panose="020B0604030504040204" pitchFamily="34" charset="0"/>
                <a:cs typeface="Tahoma" panose="020B0604030504040204" pitchFamily="34" charset="0"/>
              </a:rPr>
              <a:t>Compelling Reasons in Investing in Nutrition</a:t>
            </a:r>
          </a:p>
        </p:txBody>
      </p:sp>
      <p:sp>
        <p:nvSpPr>
          <p:cNvPr id="3" name="Content Placeholder 2">
            <a:extLst>
              <a:ext uri="{FF2B5EF4-FFF2-40B4-BE49-F238E27FC236}">
                <a16:creationId xmlns:a16="http://schemas.microsoft.com/office/drawing/2014/main" id="{537D24B7-E5EA-455B-99B2-EC98604AA502}"/>
              </a:ext>
            </a:extLst>
          </p:cNvPr>
          <p:cNvSpPr>
            <a:spLocks noGrp="1"/>
          </p:cNvSpPr>
          <p:nvPr>
            <p:ph idx="1"/>
          </p:nvPr>
        </p:nvSpPr>
        <p:spPr>
          <a:xfrm>
            <a:off x="457200" y="1396835"/>
            <a:ext cx="8448677" cy="5328042"/>
          </a:xfrm>
        </p:spPr>
        <p:txBody>
          <a:bodyPr>
            <a:normAutofit fontScale="85000" lnSpcReduction="10000"/>
          </a:bodyPr>
          <a:lstStyle/>
          <a:p>
            <a:pPr marL="457200" indent="-457200">
              <a:buFont typeface="Arial" panose="020B0604020202020204" pitchFamily="34" charset="0"/>
              <a:buAutoNum type="arabicPeriod"/>
            </a:pPr>
            <a:r>
              <a:rPr lang="en-US" sz="3900" dirty="0"/>
              <a:t>Alarming nutrition problem</a:t>
            </a:r>
          </a:p>
          <a:p>
            <a:pPr marL="457200" indent="-457200">
              <a:buAutoNum type="arabicPeriod"/>
            </a:pPr>
            <a:r>
              <a:rPr lang="en-US" sz="3900" dirty="0"/>
              <a:t>Embarrassment for a middle income country</a:t>
            </a:r>
          </a:p>
          <a:p>
            <a:pPr marL="457200" indent="-457200">
              <a:buAutoNum type="arabicPeriod"/>
            </a:pPr>
            <a:r>
              <a:rPr lang="en-US" sz="3900" dirty="0"/>
              <a:t>Cost of malnutrition to the economy</a:t>
            </a:r>
          </a:p>
          <a:p>
            <a:pPr marL="457200" indent="-457200">
              <a:buAutoNum type="arabicPeriod"/>
            </a:pPr>
            <a:r>
              <a:rPr lang="en-US" sz="3900" dirty="0"/>
              <a:t>Negative impact of malnutrition on development</a:t>
            </a:r>
          </a:p>
          <a:p>
            <a:pPr marL="457200" indent="-457200">
              <a:buFont typeface="Arial" panose="020B0604020202020204" pitchFamily="34" charset="0"/>
              <a:buAutoNum type="arabicPeriod"/>
            </a:pPr>
            <a:r>
              <a:rPr lang="en-US" sz="3900" dirty="0"/>
              <a:t>Returns to investment in nutrition very high</a:t>
            </a:r>
          </a:p>
          <a:p>
            <a:pPr marL="457200" indent="-457200">
              <a:buAutoNum type="arabicPeriod"/>
            </a:pPr>
            <a:r>
              <a:rPr lang="en-US" sz="3900" dirty="0"/>
              <a:t>Intervention to address malnutrition exists</a:t>
            </a:r>
          </a:p>
          <a:p>
            <a:pPr marL="457200" indent="-457200">
              <a:buAutoNum type="arabicPeriod"/>
            </a:pPr>
            <a:r>
              <a:rPr lang="en-US" sz="3900" b="1" dirty="0">
                <a:solidFill>
                  <a:srgbClr val="0A8C48"/>
                </a:solidFill>
              </a:rPr>
              <a:t>Nutrition is a child right and an integral part of the UN SDGs and PDP. </a:t>
            </a:r>
            <a:r>
              <a:rPr lang="en-PH" sz="3900" b="1" dirty="0">
                <a:solidFill>
                  <a:srgbClr val="0A8C48"/>
                </a:solidFill>
              </a:rPr>
              <a:t>Supportive policies for LGUs to invest in nutrition exist</a:t>
            </a:r>
            <a:endParaRPr lang="en-US" sz="3900" b="1" dirty="0">
              <a:solidFill>
                <a:srgbClr val="0A8C48"/>
              </a:solidFill>
            </a:endParaRPr>
          </a:p>
          <a:p>
            <a:pPr marL="457200" indent="-457200">
              <a:buAutoNum type="arabicPeriod"/>
            </a:pPr>
            <a:endParaRPr lang="en-PH" sz="3900" dirty="0">
              <a:solidFill>
                <a:srgbClr val="0A8C48"/>
              </a:solidFill>
            </a:endParaRPr>
          </a:p>
        </p:txBody>
      </p:sp>
      <p:sp>
        <p:nvSpPr>
          <p:cNvPr id="5" name="Rectangle 4">
            <a:extLst>
              <a:ext uri="{FF2B5EF4-FFF2-40B4-BE49-F238E27FC236}">
                <a16:creationId xmlns:a16="http://schemas.microsoft.com/office/drawing/2014/main" id="{AE30ABFB-55E9-43FE-9D65-090B44A6D35B}"/>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411F2E2-2C75-4BAA-B414-5322BB80BAB8}"/>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61940466"/>
      </p:ext>
    </p:extLst>
  </p:cSld>
  <p:clrMapOvr>
    <a:masterClrMapping/>
  </p:clrMapOvr>
  <p:transition spd="med">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8F9E58-0BEB-4721-A7DF-298821D4922B}"/>
              </a:ext>
            </a:extLst>
          </p:cNvPr>
          <p:cNvSpPr>
            <a:spLocks noGrp="1"/>
          </p:cNvSpPr>
          <p:nvPr>
            <p:ph type="title"/>
          </p:nvPr>
        </p:nvSpPr>
        <p:spPr>
          <a:xfrm>
            <a:off x="-5863" y="424784"/>
            <a:ext cx="9149861" cy="764103"/>
          </a:xfrm>
        </p:spPr>
        <p:txBody>
          <a:bodyPr>
            <a:noAutofit/>
          </a:bodyPr>
          <a:lstStyle/>
          <a:p>
            <a:pPr algn="ctr"/>
            <a:r>
              <a:rPr lang="en-US" sz="3400" b="1" spc="-150" dirty="0">
                <a:solidFill>
                  <a:srgbClr val="0A8C48"/>
                </a:solidFill>
                <a:latin typeface="Tahoma" panose="020B0604030504040204" pitchFamily="34" charset="0"/>
                <a:ea typeface="Tahoma" panose="020B0604030504040204" pitchFamily="34" charset="0"/>
                <a:cs typeface="Tahoma" panose="020B0604030504040204" pitchFamily="34" charset="0"/>
              </a:rPr>
              <a:t>Nutrition is a Fundamental Right of the Child</a:t>
            </a:r>
          </a:p>
        </p:txBody>
      </p:sp>
      <p:sp>
        <p:nvSpPr>
          <p:cNvPr id="3" name="Content Placeholder 2">
            <a:extLst>
              <a:ext uri="{FF2B5EF4-FFF2-40B4-BE49-F238E27FC236}">
                <a16:creationId xmlns:a16="http://schemas.microsoft.com/office/drawing/2014/main" id="{1A81678E-82AF-40A9-8705-26FCE9109532}"/>
              </a:ext>
            </a:extLst>
          </p:cNvPr>
          <p:cNvSpPr>
            <a:spLocks noGrp="1"/>
          </p:cNvSpPr>
          <p:nvPr>
            <p:ph idx="1"/>
          </p:nvPr>
        </p:nvSpPr>
        <p:spPr>
          <a:xfrm>
            <a:off x="624253" y="1227898"/>
            <a:ext cx="7889632" cy="452202"/>
          </a:xfrm>
        </p:spPr>
        <p:txBody>
          <a:bodyPr>
            <a:normAutofit/>
          </a:bodyPr>
          <a:lstStyle/>
          <a:p>
            <a:pPr marL="0" indent="0" algn="ctr">
              <a:buNone/>
            </a:pPr>
            <a:r>
              <a:rPr lang="en-US" sz="2400" b="1" dirty="0">
                <a:solidFill>
                  <a:srgbClr val="418FDE"/>
                </a:solidFill>
              </a:rPr>
              <a:t>The United Nations Convention on the Rights of the Child</a:t>
            </a:r>
          </a:p>
        </p:txBody>
      </p:sp>
      <p:sp>
        <p:nvSpPr>
          <p:cNvPr id="5" name="Rectangle 4">
            <a:extLst>
              <a:ext uri="{FF2B5EF4-FFF2-40B4-BE49-F238E27FC236}">
                <a16:creationId xmlns:a16="http://schemas.microsoft.com/office/drawing/2014/main" id="{895B46D6-64E9-4B05-AE0A-CEDF4FAA0B07}"/>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73583D78-0C8D-439C-9EB8-E3B0B0A7491D}"/>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2">
            <a:extLst>
              <a:ext uri="{FF2B5EF4-FFF2-40B4-BE49-F238E27FC236}">
                <a16:creationId xmlns:a16="http://schemas.microsoft.com/office/drawing/2014/main" id="{FC8EA69A-6595-45F1-BF3F-23B3B950A39C}"/>
              </a:ext>
            </a:extLst>
          </p:cNvPr>
          <p:cNvSpPr txBox="1">
            <a:spLocks/>
          </p:cNvSpPr>
          <p:nvPr/>
        </p:nvSpPr>
        <p:spPr>
          <a:xfrm>
            <a:off x="624253" y="3973195"/>
            <a:ext cx="8011991" cy="1819732"/>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buNone/>
            </a:pPr>
            <a:r>
              <a:rPr lang="en-US" b="1" dirty="0"/>
              <a:t>Article 24 </a:t>
            </a:r>
            <a:r>
              <a:rPr lang="en-US" dirty="0"/>
              <a:t>states that "States Parties recognize the right of the child to the enjoyment of the highest attainable standard of health" and shall take appropriate measures "to combat disease and malnutrition" through the “provision of adequate nutritious foods, clean drinking water, and health care”</a:t>
            </a:r>
          </a:p>
        </p:txBody>
      </p:sp>
      <p:sp>
        <p:nvSpPr>
          <p:cNvPr id="8" name="Content Placeholder 2">
            <a:extLst>
              <a:ext uri="{FF2B5EF4-FFF2-40B4-BE49-F238E27FC236}">
                <a16:creationId xmlns:a16="http://schemas.microsoft.com/office/drawing/2014/main" id="{CB6DC538-63E9-4DB1-AF81-86107C2E1502}"/>
              </a:ext>
            </a:extLst>
          </p:cNvPr>
          <p:cNvSpPr txBox="1">
            <a:spLocks/>
          </p:cNvSpPr>
          <p:nvPr/>
        </p:nvSpPr>
        <p:spPr>
          <a:xfrm>
            <a:off x="624253" y="5532944"/>
            <a:ext cx="8011991" cy="1029065"/>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buNone/>
            </a:pPr>
            <a:r>
              <a:rPr lang="en-US" b="1" dirty="0"/>
              <a:t>Article 27 </a:t>
            </a:r>
            <a:r>
              <a:rPr lang="en-US" dirty="0"/>
              <a:t>says that States Parties "shall in case of need provide material assistance and support programmes, particularly with regard to </a:t>
            </a:r>
            <a:r>
              <a:rPr lang="en-US" b="1" dirty="0">
                <a:solidFill>
                  <a:srgbClr val="0A8C48"/>
                </a:solidFill>
              </a:rPr>
              <a:t>nutrition</a:t>
            </a:r>
            <a:r>
              <a:rPr lang="en-US" dirty="0"/>
              <a:t>, clothing, and housing."</a:t>
            </a:r>
          </a:p>
        </p:txBody>
      </p:sp>
      <p:pic>
        <p:nvPicPr>
          <p:cNvPr id="1028" name="Picture 4" descr="https://www.un.org/sites/www.un.org/files/2015/12/11/general-assembly.jpg">
            <a:extLst>
              <a:ext uri="{FF2B5EF4-FFF2-40B4-BE49-F238E27FC236}">
                <a16:creationId xmlns:a16="http://schemas.microsoft.com/office/drawing/2014/main" id="{1953073D-9BCD-4DE0-8E7A-34868541E50F}"/>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26146"/>
          <a:stretch/>
        </p:blipFill>
        <p:spPr bwMode="auto">
          <a:xfrm>
            <a:off x="3835045" y="1911396"/>
            <a:ext cx="4013555" cy="19067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 name="Graphic 9">
            <a:extLst>
              <a:ext uri="{FF2B5EF4-FFF2-40B4-BE49-F238E27FC236}">
                <a16:creationId xmlns:a16="http://schemas.microsoft.com/office/drawing/2014/main" id="{81090AC3-D6F9-4749-85AF-4A3555AAFD68}"/>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625245" y="2062734"/>
            <a:ext cx="1916063" cy="1628243"/>
          </a:xfrm>
          <a:prstGeom prst="rect">
            <a:avLst/>
          </a:prstGeom>
        </p:spPr>
      </p:pic>
    </p:spTree>
    <p:extLst>
      <p:ext uri="{BB962C8B-B14F-4D97-AF65-F5344CB8AC3E}">
        <p14:creationId xmlns:p14="http://schemas.microsoft.com/office/powerpoint/2010/main" val="473430621"/>
      </p:ext>
    </p:extLst>
  </p:cSld>
  <p:clrMapOvr>
    <a:masterClrMapping/>
  </p:clrMapOvr>
  <p:transition spd="med">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A1BDE23-8829-480B-81D6-86663DAD23D8}"/>
              </a:ext>
            </a:extLst>
          </p:cNvPr>
          <p:cNvSpPr txBox="1">
            <a:spLocks/>
          </p:cNvSpPr>
          <p:nvPr/>
        </p:nvSpPr>
        <p:spPr>
          <a:xfrm>
            <a:off x="0" y="228600"/>
            <a:ext cx="9144000" cy="142043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en-US" sz="3000" b="1" dirty="0">
                <a:solidFill>
                  <a:srgbClr val="0A8C48"/>
                </a:solidFill>
                <a:latin typeface="Tahoma" panose="020B0604030504040204" pitchFamily="34" charset="0"/>
                <a:ea typeface="Tahoma" panose="020B0604030504040204" pitchFamily="34" charset="0"/>
                <a:cs typeface="Tahoma" panose="020B0604030504040204" pitchFamily="34" charset="0"/>
              </a:rPr>
              <a:t>THE UN SUSTAINABLE DEVELOPMENT GOALS AND THE PHILIPPINE DEVELOPMENT PLAN </a:t>
            </a:r>
          </a:p>
          <a:p>
            <a:pPr algn="ctr"/>
            <a:r>
              <a:rPr lang="en-US" sz="3000" b="1" dirty="0">
                <a:solidFill>
                  <a:srgbClr val="0A8C48"/>
                </a:solidFill>
                <a:latin typeface="Tahoma" panose="020B0604030504040204" pitchFamily="34" charset="0"/>
                <a:ea typeface="Tahoma" panose="020B0604030504040204" pitchFamily="34" charset="0"/>
                <a:cs typeface="Tahoma" panose="020B0604030504040204" pitchFamily="34" charset="0"/>
              </a:rPr>
              <a:t>2017-2022</a:t>
            </a:r>
          </a:p>
        </p:txBody>
      </p:sp>
      <p:pic>
        <p:nvPicPr>
          <p:cNvPr id="1026" name="Picture 2" descr="Image result for SDG 2 ZERO HUNGER">
            <a:extLst>
              <a:ext uri="{FF2B5EF4-FFF2-40B4-BE49-F238E27FC236}">
                <a16:creationId xmlns:a16="http://schemas.microsoft.com/office/drawing/2014/main" id="{D1C6332B-E909-4F85-9EF9-01E8C8160D7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21023" y="1932895"/>
            <a:ext cx="1715395" cy="171539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28" name="Picture 4" descr="Image result for PHILIPPINE DEVELOPMENT PLAN 2017 2022">
            <a:extLst>
              <a:ext uri="{FF2B5EF4-FFF2-40B4-BE49-F238E27FC236}">
                <a16:creationId xmlns:a16="http://schemas.microsoft.com/office/drawing/2014/main" id="{8DF7C393-6550-4B06-869D-D52DD16859D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928" y="2133600"/>
            <a:ext cx="3839829" cy="383982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30" name="Picture 6" descr="Related image">
            <a:extLst>
              <a:ext uri="{FF2B5EF4-FFF2-40B4-BE49-F238E27FC236}">
                <a16:creationId xmlns:a16="http://schemas.microsoft.com/office/drawing/2014/main" id="{433BB0C0-FA87-4451-88A4-A4FBAFBE62A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19978" y="1932894"/>
            <a:ext cx="2426968" cy="171539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70F773A0-9E77-4CB8-BB36-75FC77CB33C0}"/>
              </a:ext>
            </a:extLst>
          </p:cNvPr>
          <p:cNvPicPr>
            <a:picLocks noChangeAspect="1"/>
          </p:cNvPicPr>
          <p:nvPr/>
        </p:nvPicPr>
        <p:blipFill>
          <a:blip r:embed="rId6"/>
          <a:stretch>
            <a:fillRect/>
          </a:stretch>
        </p:blipFill>
        <p:spPr>
          <a:xfrm>
            <a:off x="3581400" y="3932151"/>
            <a:ext cx="5125424" cy="2528672"/>
          </a:xfrm>
          <a:prstGeom prst="rect">
            <a:avLst/>
          </a:prstGeom>
          <a:ln>
            <a:noFill/>
          </a:ln>
          <a:effectLst>
            <a:outerShdw blurRad="292100" dist="139700" dir="2700000" algn="tl" rotWithShape="0">
              <a:srgbClr val="333333">
                <a:alpha val="65000"/>
              </a:srgbClr>
            </a:outerShdw>
          </a:effectLst>
        </p:spPr>
      </p:pic>
      <p:sp>
        <p:nvSpPr>
          <p:cNvPr id="10" name="Rectangle 9">
            <a:extLst>
              <a:ext uri="{FF2B5EF4-FFF2-40B4-BE49-F238E27FC236}">
                <a16:creationId xmlns:a16="http://schemas.microsoft.com/office/drawing/2014/main" id="{F864FD68-ACA4-48B5-95A1-E12D63FD302B}"/>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4686791-9E50-468C-BA12-BA16243D048A}"/>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2164340"/>
      </p:ext>
    </p:extLst>
  </p:cSld>
  <p:clrMapOvr>
    <a:masterClrMapping/>
  </p:clrMapOvr>
  <p:transition spd="med">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FBE3A37-F845-44A8-AC5A-5E7554CB867B}"/>
              </a:ext>
            </a:extLst>
          </p:cNvPr>
          <p:cNvPicPr>
            <a:picLocks noChangeAspect="1"/>
          </p:cNvPicPr>
          <p:nvPr/>
        </p:nvPicPr>
        <p:blipFill>
          <a:blip r:embed="rId3"/>
          <a:stretch>
            <a:fillRect/>
          </a:stretch>
        </p:blipFill>
        <p:spPr>
          <a:xfrm>
            <a:off x="5365584" y="1854855"/>
            <a:ext cx="3149766" cy="4441170"/>
          </a:xfrm>
          <a:prstGeom prst="rect">
            <a:avLst/>
          </a:prstGeom>
          <a:ln>
            <a:noFill/>
          </a:ln>
          <a:effectLst>
            <a:outerShdw blurRad="292100" dist="139700" dir="2700000" algn="tl" rotWithShape="0">
              <a:srgbClr val="333333">
                <a:alpha val="65000"/>
              </a:srgbClr>
            </a:outerShdw>
          </a:effectLst>
        </p:spPr>
      </p:pic>
      <p:sp>
        <p:nvSpPr>
          <p:cNvPr id="11" name="Content Placeholder 2">
            <a:extLst>
              <a:ext uri="{FF2B5EF4-FFF2-40B4-BE49-F238E27FC236}">
                <a16:creationId xmlns:a16="http://schemas.microsoft.com/office/drawing/2014/main" id="{455A19E1-467B-4ECA-9D16-39ED7F4458B0}"/>
              </a:ext>
            </a:extLst>
          </p:cNvPr>
          <p:cNvSpPr txBox="1">
            <a:spLocks/>
          </p:cNvSpPr>
          <p:nvPr/>
        </p:nvSpPr>
        <p:spPr>
          <a:xfrm>
            <a:off x="588981" y="2055815"/>
            <a:ext cx="4343400" cy="4466905"/>
          </a:xfrm>
          <a:prstGeom prst="rect">
            <a:avLst/>
          </a:prstGeom>
        </p:spPr>
        <p:txBody>
          <a:bodyPr vert="horz" lIns="91440" tIns="45720" rIns="91440" bIns="45720" rtlCol="0">
            <a:normAutofit fontScale="77500" lnSpcReduction="20000"/>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377" rtl="0" eaLnBrk="1" fontAlgn="auto" latinLnBrk="0" hangingPunct="1">
              <a:lnSpc>
                <a:spcPct val="114000"/>
              </a:lnSpc>
              <a:spcBef>
                <a:spcPts val="1000"/>
              </a:spcBef>
              <a:spcAft>
                <a:spcPts val="0"/>
              </a:spcAft>
              <a:buClrTx/>
              <a:buSzTx/>
              <a:buFont typeface="Arial" panose="020B0604020202020204" pitchFamily="34" charset="0"/>
              <a:buNone/>
              <a:tabLst/>
              <a:defRPr/>
            </a:pPr>
            <a:r>
              <a:rPr kumimoji="0" lang="en-US" sz="2800" b="0" i="1" u="none" strike="noStrike" kern="1200" cap="none" spc="0" normalizeH="0" baseline="0" noProof="0" dirty="0">
                <a:ln>
                  <a:noFill/>
                </a:ln>
                <a:solidFill>
                  <a:srgbClr val="0A8C48"/>
                </a:solidFill>
                <a:effectLst/>
                <a:uLnTx/>
                <a:uFillTx/>
                <a:latin typeface="Calibri" panose="020F0502020204030204"/>
                <a:ea typeface="+mn-ea"/>
                <a:cs typeface="+mn-cs"/>
              </a:rPr>
              <a:t>“… ending malnutrition in all its forms will catalyse improved outcomes across the SDGs. </a:t>
            </a:r>
            <a:r>
              <a:rPr kumimoji="0" lang="en-US" sz="2800" b="1" i="1" u="none" strike="noStrike" kern="1200" cap="none" spc="0" normalizeH="0" baseline="0" noProof="0" dirty="0">
                <a:ln>
                  <a:noFill/>
                </a:ln>
                <a:solidFill>
                  <a:srgbClr val="0A8C48"/>
                </a:solidFill>
                <a:effectLst/>
                <a:uLnTx/>
                <a:uFillTx/>
                <a:latin typeface="Calibri" panose="020F0502020204030204"/>
                <a:ea typeface="+mn-ea"/>
                <a:cs typeface="+mn-cs"/>
              </a:rPr>
              <a:t>Whoever you are, and whatever you work on, you can make a difference to achieving the SDGs, and you can help end malnutrition</a:t>
            </a:r>
            <a:r>
              <a:rPr kumimoji="0" lang="en-US" sz="2800" b="0" i="1" u="none" strike="noStrike" kern="1200" cap="none" spc="0" normalizeH="0" baseline="0" noProof="0" dirty="0">
                <a:ln>
                  <a:noFill/>
                </a:ln>
                <a:solidFill>
                  <a:srgbClr val="0A8C48"/>
                </a:solidFill>
                <a:effectLst/>
                <a:uLnTx/>
                <a:uFillTx/>
                <a:latin typeface="Calibri" panose="020F0502020204030204"/>
                <a:ea typeface="+mn-ea"/>
                <a:cs typeface="+mn-cs"/>
              </a:rPr>
              <a:t>. You can stop the trajectory towards at least one in three people suffering from malnutrition. The challenge is huge, but it is dwarfed by the opportunity.” </a:t>
            </a:r>
          </a:p>
          <a:p>
            <a:pPr marL="0" marR="0" lvl="0" indent="0" algn="r" defTabSz="914377" rtl="0" eaLnBrk="1" fontAlgn="auto" latinLnBrk="0" hangingPunct="1">
              <a:lnSpc>
                <a:spcPct val="114000"/>
              </a:lnSpc>
              <a:spcBef>
                <a:spcPts val="1000"/>
              </a:spcBef>
              <a:spcAft>
                <a:spcPts val="0"/>
              </a:spcAft>
              <a:buClrTx/>
              <a:buSzTx/>
              <a:buFont typeface="Arial" panose="020B0604020202020204" pitchFamily="34" charset="0"/>
              <a:buNone/>
              <a:tabLst/>
              <a:defRPr/>
            </a:pPr>
            <a:r>
              <a:rPr kumimoji="0" lang="en-US" sz="2800" b="1" i="1" u="none" strike="noStrike" kern="1200" cap="none" spc="0" normalizeH="0" baseline="0" noProof="0" dirty="0">
                <a:ln>
                  <a:noFill/>
                </a:ln>
                <a:solidFill>
                  <a:srgbClr val="0A8C48"/>
                </a:solidFill>
                <a:effectLst/>
                <a:uLnTx/>
                <a:uFillTx/>
                <a:latin typeface="Calibri" panose="020F0502020204030204"/>
                <a:ea typeface="+mn-ea"/>
                <a:cs typeface="+mn-cs"/>
              </a:rPr>
              <a:t>Global Nutrition Report 2017</a:t>
            </a:r>
          </a:p>
        </p:txBody>
      </p:sp>
      <p:sp>
        <p:nvSpPr>
          <p:cNvPr id="12" name="Rectangle 11">
            <a:extLst>
              <a:ext uri="{FF2B5EF4-FFF2-40B4-BE49-F238E27FC236}">
                <a16:creationId xmlns:a16="http://schemas.microsoft.com/office/drawing/2014/main" id="{72E7CB77-99B6-46B2-A084-FF1D93939E25}"/>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584054A9-6D79-405D-998F-DCF0B3FF9CA0}"/>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13703319-F247-46D3-A4A8-9ED361762426}"/>
              </a:ext>
            </a:extLst>
          </p:cNvPr>
          <p:cNvSpPr txBox="1">
            <a:spLocks/>
          </p:cNvSpPr>
          <p:nvPr/>
        </p:nvSpPr>
        <p:spPr>
          <a:xfrm>
            <a:off x="0" y="255967"/>
            <a:ext cx="9144000" cy="142043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en-US" sz="3000" b="1" dirty="0">
                <a:solidFill>
                  <a:srgbClr val="0A8C48"/>
                </a:solidFill>
                <a:latin typeface="Tahoma" panose="020B0604030504040204" pitchFamily="34" charset="0"/>
                <a:ea typeface="Tahoma" panose="020B0604030504040204" pitchFamily="34" charset="0"/>
                <a:cs typeface="Tahoma" panose="020B0604030504040204" pitchFamily="34" charset="0"/>
              </a:rPr>
              <a:t>THE UN SUSTAINABLE DEVELOPMENT GOALS AND THE PHILIPPINE DEVELOPMENT PLAN </a:t>
            </a:r>
          </a:p>
          <a:p>
            <a:pPr algn="ctr"/>
            <a:r>
              <a:rPr lang="en-US" sz="3000" b="1" dirty="0">
                <a:solidFill>
                  <a:srgbClr val="0A8C48"/>
                </a:solidFill>
                <a:latin typeface="Tahoma" panose="020B0604030504040204" pitchFamily="34" charset="0"/>
                <a:ea typeface="Tahoma" panose="020B0604030504040204" pitchFamily="34" charset="0"/>
                <a:cs typeface="Tahoma" panose="020B0604030504040204" pitchFamily="34" charset="0"/>
              </a:rPr>
              <a:t>2017-2022</a:t>
            </a:r>
          </a:p>
        </p:txBody>
      </p:sp>
    </p:spTree>
    <p:extLst>
      <p:ext uri="{BB962C8B-B14F-4D97-AF65-F5344CB8AC3E}">
        <p14:creationId xmlns:p14="http://schemas.microsoft.com/office/powerpoint/2010/main" val="2528992189"/>
      </p:ext>
    </p:extLst>
  </p:cSld>
  <p:clrMapOvr>
    <a:masterClrMapping/>
  </p:clrMapOvr>
  <p:transition spd="med">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6E4BD0-F4C0-4C5A-8DE3-C8FCE13F15B1}"/>
              </a:ext>
            </a:extLst>
          </p:cNvPr>
          <p:cNvSpPr>
            <a:spLocks noGrp="1"/>
          </p:cNvSpPr>
          <p:nvPr>
            <p:ph type="title"/>
          </p:nvPr>
        </p:nvSpPr>
        <p:spPr>
          <a:xfrm>
            <a:off x="0" y="508466"/>
            <a:ext cx="9144000" cy="958407"/>
          </a:xfrm>
        </p:spPr>
        <p:txBody>
          <a:bodyPr>
            <a:noAutofit/>
          </a:bodyPr>
          <a:lstStyle/>
          <a:p>
            <a:pPr algn="ctr"/>
            <a:r>
              <a:rPr lang="en-US" sz="3600" b="1" dirty="0">
                <a:solidFill>
                  <a:srgbClr val="0A8C48"/>
                </a:solidFill>
                <a:latin typeface="Tahoma" panose="020B0604030504040204" pitchFamily="34" charset="0"/>
                <a:ea typeface="Tahoma" panose="020B0604030504040204" pitchFamily="34" charset="0"/>
                <a:cs typeface="Tahoma" panose="020B0604030504040204" pitchFamily="34" charset="0"/>
              </a:rPr>
              <a:t>THE POLICIES THAT SUPPORT INVESTMENTS IN NUTRITION</a:t>
            </a:r>
          </a:p>
        </p:txBody>
      </p:sp>
      <p:sp>
        <p:nvSpPr>
          <p:cNvPr id="5" name="Rectangle 4">
            <a:extLst>
              <a:ext uri="{FF2B5EF4-FFF2-40B4-BE49-F238E27FC236}">
                <a16:creationId xmlns:a16="http://schemas.microsoft.com/office/drawing/2014/main" id="{AE30ABFB-55E9-43FE-9D65-090B44A6D35B}"/>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411F2E2-2C75-4BAA-B414-5322BB80BAB8}"/>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3">
            <a:extLst>
              <a:ext uri="{FF2B5EF4-FFF2-40B4-BE49-F238E27FC236}">
                <a16:creationId xmlns:a16="http://schemas.microsoft.com/office/drawing/2014/main" id="{29F18DA5-2BE6-49EA-8050-96DFE742D545}"/>
              </a:ext>
            </a:extLst>
          </p:cNvPr>
          <p:cNvPicPr>
            <a:picLocks noChangeAspect="1"/>
          </p:cNvPicPr>
          <p:nvPr/>
        </p:nvPicPr>
        <p:blipFill rotWithShape="1">
          <a:blip r:embed="rId3"/>
          <a:srcRect l="3176" r="2087" b="29942"/>
          <a:stretch/>
        </p:blipFill>
        <p:spPr>
          <a:xfrm>
            <a:off x="152400" y="1871410"/>
            <a:ext cx="4519100" cy="2867910"/>
          </a:xfrm>
          <a:prstGeom prst="rect">
            <a:avLst/>
          </a:prstGeom>
          <a:ln w="12700">
            <a:solidFill>
              <a:schemeClr val="tx1"/>
            </a:solidFill>
          </a:ln>
        </p:spPr>
      </p:pic>
      <p:pic>
        <p:nvPicPr>
          <p:cNvPr id="9" name="Picture 8">
            <a:extLst>
              <a:ext uri="{FF2B5EF4-FFF2-40B4-BE49-F238E27FC236}">
                <a16:creationId xmlns:a16="http://schemas.microsoft.com/office/drawing/2014/main" id="{CBBB5669-0D44-4FF6-BDA6-AE961B4B5E05}"/>
              </a:ext>
            </a:extLst>
          </p:cNvPr>
          <p:cNvPicPr>
            <a:picLocks noChangeAspect="1"/>
          </p:cNvPicPr>
          <p:nvPr/>
        </p:nvPicPr>
        <p:blipFill>
          <a:blip r:embed="rId4"/>
          <a:stretch>
            <a:fillRect/>
          </a:stretch>
        </p:blipFill>
        <p:spPr>
          <a:xfrm>
            <a:off x="4805577" y="4815202"/>
            <a:ext cx="4036604" cy="984976"/>
          </a:xfrm>
          <a:prstGeom prst="rect">
            <a:avLst/>
          </a:prstGeom>
        </p:spPr>
      </p:pic>
      <p:pic>
        <p:nvPicPr>
          <p:cNvPr id="10" name="Picture 9">
            <a:extLst>
              <a:ext uri="{FF2B5EF4-FFF2-40B4-BE49-F238E27FC236}">
                <a16:creationId xmlns:a16="http://schemas.microsoft.com/office/drawing/2014/main" id="{AE10861B-1DB1-4384-B6FC-1FDCE7C5792C}"/>
              </a:ext>
            </a:extLst>
          </p:cNvPr>
          <p:cNvPicPr>
            <a:picLocks noChangeAspect="1"/>
          </p:cNvPicPr>
          <p:nvPr/>
        </p:nvPicPr>
        <p:blipFill>
          <a:blip r:embed="rId5"/>
          <a:stretch>
            <a:fillRect/>
          </a:stretch>
        </p:blipFill>
        <p:spPr>
          <a:xfrm>
            <a:off x="29698" y="5084800"/>
            <a:ext cx="4939817" cy="585342"/>
          </a:xfrm>
          <a:prstGeom prst="rect">
            <a:avLst/>
          </a:prstGeom>
        </p:spPr>
      </p:pic>
      <p:pic>
        <p:nvPicPr>
          <p:cNvPr id="4" name="Picture 3">
            <a:extLst>
              <a:ext uri="{FF2B5EF4-FFF2-40B4-BE49-F238E27FC236}">
                <a16:creationId xmlns:a16="http://schemas.microsoft.com/office/drawing/2014/main" id="{34AEFAEB-8D50-4508-934C-77A97E47C133}"/>
              </a:ext>
            </a:extLst>
          </p:cNvPr>
          <p:cNvPicPr>
            <a:picLocks noChangeAspect="1"/>
          </p:cNvPicPr>
          <p:nvPr/>
        </p:nvPicPr>
        <p:blipFill>
          <a:blip r:embed="rId6"/>
          <a:stretch>
            <a:fillRect/>
          </a:stretch>
        </p:blipFill>
        <p:spPr>
          <a:xfrm>
            <a:off x="4805577" y="1856490"/>
            <a:ext cx="4269602" cy="2867910"/>
          </a:xfrm>
          <a:prstGeom prst="rect">
            <a:avLst/>
          </a:prstGeom>
          <a:ln w="12700">
            <a:solidFill>
              <a:schemeClr val="tx1"/>
            </a:solidFill>
          </a:ln>
        </p:spPr>
      </p:pic>
    </p:spTree>
    <p:extLst>
      <p:ext uri="{BB962C8B-B14F-4D97-AF65-F5344CB8AC3E}">
        <p14:creationId xmlns:p14="http://schemas.microsoft.com/office/powerpoint/2010/main" val="242709446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E30ABFB-55E9-43FE-9D65-090B44A6D35B}"/>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411F2E2-2C75-4BAA-B414-5322BB80BAB8}"/>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2BA5FCFB-8D1F-453D-892F-C2C4C6D016B9}"/>
              </a:ext>
            </a:extLst>
          </p:cNvPr>
          <p:cNvPicPr>
            <a:picLocks noChangeAspect="1"/>
          </p:cNvPicPr>
          <p:nvPr/>
        </p:nvPicPr>
        <p:blipFill>
          <a:blip r:embed="rId3"/>
          <a:stretch>
            <a:fillRect/>
          </a:stretch>
        </p:blipFill>
        <p:spPr>
          <a:xfrm>
            <a:off x="4314593" y="1842759"/>
            <a:ext cx="4762500" cy="3943350"/>
          </a:xfrm>
          <a:prstGeom prst="rect">
            <a:avLst/>
          </a:prstGeom>
        </p:spPr>
      </p:pic>
      <p:pic>
        <p:nvPicPr>
          <p:cNvPr id="11" name="Picture 10">
            <a:extLst>
              <a:ext uri="{FF2B5EF4-FFF2-40B4-BE49-F238E27FC236}">
                <a16:creationId xmlns:a16="http://schemas.microsoft.com/office/drawing/2014/main" id="{6257E89B-0831-4CC9-B7D5-F155EE794F13}"/>
              </a:ext>
            </a:extLst>
          </p:cNvPr>
          <p:cNvPicPr>
            <a:picLocks noChangeAspect="1"/>
          </p:cNvPicPr>
          <p:nvPr/>
        </p:nvPicPr>
        <p:blipFill rotWithShape="1">
          <a:blip r:embed="rId4"/>
          <a:srcRect b="10320"/>
          <a:stretch/>
        </p:blipFill>
        <p:spPr>
          <a:xfrm>
            <a:off x="214000" y="2438400"/>
            <a:ext cx="4119178" cy="2752069"/>
          </a:xfrm>
          <a:prstGeom prst="rect">
            <a:avLst/>
          </a:prstGeom>
        </p:spPr>
      </p:pic>
      <p:sp>
        <p:nvSpPr>
          <p:cNvPr id="9" name="Title 1">
            <a:extLst>
              <a:ext uri="{FF2B5EF4-FFF2-40B4-BE49-F238E27FC236}">
                <a16:creationId xmlns:a16="http://schemas.microsoft.com/office/drawing/2014/main" id="{3DA54814-13A4-4FAC-8C11-13835770075A}"/>
              </a:ext>
            </a:extLst>
          </p:cNvPr>
          <p:cNvSpPr txBox="1">
            <a:spLocks/>
          </p:cNvSpPr>
          <p:nvPr/>
        </p:nvSpPr>
        <p:spPr>
          <a:xfrm>
            <a:off x="0" y="508466"/>
            <a:ext cx="9144000" cy="958407"/>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en-US" sz="3600" b="1" dirty="0">
                <a:solidFill>
                  <a:srgbClr val="0A8C48"/>
                </a:solidFill>
                <a:latin typeface="Tahoma" panose="020B0604030504040204" pitchFamily="34" charset="0"/>
                <a:ea typeface="Tahoma" panose="020B0604030504040204" pitchFamily="34" charset="0"/>
                <a:cs typeface="Tahoma" panose="020B0604030504040204" pitchFamily="34" charset="0"/>
              </a:rPr>
              <a:t>THE POLICIES THAT SUPPORT INVESTMENTS IN NUTRITION</a:t>
            </a:r>
          </a:p>
        </p:txBody>
      </p:sp>
    </p:spTree>
    <p:extLst>
      <p:ext uri="{BB962C8B-B14F-4D97-AF65-F5344CB8AC3E}">
        <p14:creationId xmlns:p14="http://schemas.microsoft.com/office/powerpoint/2010/main" val="7643027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6E4BD0-F4C0-4C5A-8DE3-C8FCE13F15B1}"/>
              </a:ext>
            </a:extLst>
          </p:cNvPr>
          <p:cNvSpPr>
            <a:spLocks noGrp="1"/>
          </p:cNvSpPr>
          <p:nvPr>
            <p:ph type="title"/>
          </p:nvPr>
        </p:nvSpPr>
        <p:spPr>
          <a:xfrm>
            <a:off x="0" y="457200"/>
            <a:ext cx="9144000" cy="868363"/>
          </a:xfrm>
        </p:spPr>
        <p:txBody>
          <a:bodyPr>
            <a:noAutofit/>
          </a:bodyPr>
          <a:lstStyle/>
          <a:p>
            <a:pPr algn="ctr"/>
            <a:r>
              <a:rPr lang="en-US" b="1" spc="-150" dirty="0">
                <a:solidFill>
                  <a:srgbClr val="0A8C48"/>
                </a:solidFill>
                <a:latin typeface="Tahoma" panose="020B0604030504040204" pitchFamily="34" charset="0"/>
                <a:ea typeface="Tahoma" panose="020B0604030504040204" pitchFamily="34" charset="0"/>
                <a:cs typeface="Tahoma" panose="020B0604030504040204" pitchFamily="34" charset="0"/>
              </a:rPr>
              <a:t>Compelling Reasons in Investing in Nutrition</a:t>
            </a:r>
          </a:p>
        </p:txBody>
      </p:sp>
      <p:sp>
        <p:nvSpPr>
          <p:cNvPr id="3" name="Content Placeholder 2">
            <a:extLst>
              <a:ext uri="{FF2B5EF4-FFF2-40B4-BE49-F238E27FC236}">
                <a16:creationId xmlns:a16="http://schemas.microsoft.com/office/drawing/2014/main" id="{537D24B7-E5EA-455B-99B2-EC98604AA502}"/>
              </a:ext>
            </a:extLst>
          </p:cNvPr>
          <p:cNvSpPr>
            <a:spLocks noGrp="1"/>
          </p:cNvSpPr>
          <p:nvPr>
            <p:ph idx="1"/>
          </p:nvPr>
        </p:nvSpPr>
        <p:spPr>
          <a:xfrm>
            <a:off x="457200" y="1396835"/>
            <a:ext cx="8448677" cy="5328042"/>
          </a:xfrm>
        </p:spPr>
        <p:txBody>
          <a:bodyPr>
            <a:normAutofit fontScale="85000" lnSpcReduction="10000"/>
          </a:bodyPr>
          <a:lstStyle/>
          <a:p>
            <a:pPr marL="457200" indent="-457200">
              <a:buFont typeface="Arial" panose="020B0604020202020204" pitchFamily="34" charset="0"/>
              <a:buAutoNum type="arabicPeriod"/>
            </a:pPr>
            <a:r>
              <a:rPr lang="en-US" sz="3900" dirty="0"/>
              <a:t>Alarming nutrition problem</a:t>
            </a:r>
          </a:p>
          <a:p>
            <a:pPr marL="457200" indent="-457200">
              <a:buAutoNum type="arabicPeriod"/>
            </a:pPr>
            <a:r>
              <a:rPr lang="en-US" sz="3900" dirty="0"/>
              <a:t>Embarrassment for a middle income country</a:t>
            </a:r>
          </a:p>
          <a:p>
            <a:pPr marL="457200" indent="-457200">
              <a:buAutoNum type="arabicPeriod"/>
            </a:pPr>
            <a:r>
              <a:rPr lang="en-US" sz="3900" dirty="0"/>
              <a:t>Cost of malnutrition to the economy</a:t>
            </a:r>
          </a:p>
          <a:p>
            <a:pPr marL="457200" indent="-457200">
              <a:buAutoNum type="arabicPeriod"/>
            </a:pPr>
            <a:r>
              <a:rPr lang="en-US" sz="3900" dirty="0"/>
              <a:t>Negative impact of malnutrition on development</a:t>
            </a:r>
          </a:p>
          <a:p>
            <a:pPr marL="457200" indent="-457200">
              <a:buFont typeface="Arial" panose="020B0604020202020204" pitchFamily="34" charset="0"/>
              <a:buAutoNum type="arabicPeriod"/>
            </a:pPr>
            <a:r>
              <a:rPr lang="en-US" sz="3900" dirty="0"/>
              <a:t>Returns to investment in nutrition very high</a:t>
            </a:r>
          </a:p>
          <a:p>
            <a:pPr marL="457200" indent="-457200">
              <a:buAutoNum type="arabicPeriod"/>
            </a:pPr>
            <a:r>
              <a:rPr lang="en-US" sz="3900" dirty="0"/>
              <a:t>Intervention to address malnutrition exists</a:t>
            </a:r>
          </a:p>
          <a:p>
            <a:pPr marL="457200" indent="-457200">
              <a:buAutoNum type="arabicPeriod"/>
            </a:pPr>
            <a:r>
              <a:rPr lang="en-US" sz="3900" dirty="0"/>
              <a:t>Nutrition is a child right and an integral part of the UN SDGs and PDP. </a:t>
            </a:r>
            <a:r>
              <a:rPr lang="en-PH" sz="3900" dirty="0"/>
              <a:t>Supportive policies for LGUs to invest in nutrition exist</a:t>
            </a:r>
          </a:p>
          <a:p>
            <a:pPr marL="457200" indent="-457200">
              <a:buAutoNum type="arabicPeriod"/>
            </a:pPr>
            <a:r>
              <a:rPr lang="en-PH" sz="3900" dirty="0">
                <a:solidFill>
                  <a:srgbClr val="0A8C48"/>
                </a:solidFill>
              </a:rPr>
              <a:t>_____________________________</a:t>
            </a:r>
            <a:endParaRPr lang="en-US" sz="3900" dirty="0">
              <a:solidFill>
                <a:srgbClr val="0A8C48"/>
              </a:solidFill>
            </a:endParaRPr>
          </a:p>
          <a:p>
            <a:pPr marL="457200" indent="-457200">
              <a:buAutoNum type="arabicPeriod"/>
            </a:pPr>
            <a:endParaRPr lang="en-PH" sz="3900" dirty="0">
              <a:solidFill>
                <a:srgbClr val="0A8C48"/>
              </a:solidFill>
            </a:endParaRPr>
          </a:p>
        </p:txBody>
      </p:sp>
      <p:sp>
        <p:nvSpPr>
          <p:cNvPr id="5" name="Rectangle 4">
            <a:extLst>
              <a:ext uri="{FF2B5EF4-FFF2-40B4-BE49-F238E27FC236}">
                <a16:creationId xmlns:a16="http://schemas.microsoft.com/office/drawing/2014/main" id="{AE30ABFB-55E9-43FE-9D65-090B44A6D35B}"/>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411F2E2-2C75-4BAA-B414-5322BB80BAB8}"/>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71114526"/>
      </p:ext>
    </p:extLst>
  </p:cSld>
  <p:clrMapOvr>
    <a:masterClrMapping/>
  </p:clrMapOvr>
  <p:transition spd="med">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PH" dirty="0"/>
          </a:p>
        </p:txBody>
      </p:sp>
      <p:pic>
        <p:nvPicPr>
          <p:cNvPr id="5" name="Content Placeholder 4">
            <a:extLst>
              <a:ext uri="{FF2B5EF4-FFF2-40B4-BE49-F238E27FC236}">
                <a16:creationId xmlns:a16="http://schemas.microsoft.com/office/drawing/2014/main" id="{DE853457-9040-4F6E-A027-040AF53E585C}"/>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465834" y="1825625"/>
            <a:ext cx="4212331" cy="4351338"/>
          </a:xfrm>
        </p:spPr>
      </p:pic>
      <p:pic>
        <p:nvPicPr>
          <p:cNvPr id="13315" name="Picture 3" descr="D:\AL GORE PRESENTATION\SLIDE 16\1A.png"/>
          <p:cNvPicPr>
            <a:picLocks noChangeAspect="1" noChangeArrowheads="1"/>
          </p:cNvPicPr>
          <p:nvPr/>
        </p:nvPicPr>
        <p:blipFill>
          <a:blip r:embed="rId4" cstate="print"/>
          <a:srcRect/>
          <a:stretch>
            <a:fillRect/>
          </a:stretch>
        </p:blipFill>
        <p:spPr bwMode="auto">
          <a:xfrm>
            <a:off x="0" y="0"/>
            <a:ext cx="9144000" cy="6858000"/>
          </a:xfrm>
          <a:prstGeom prst="rect">
            <a:avLst/>
          </a:prstGeom>
          <a:noFill/>
        </p:spPr>
      </p:pic>
      <p:pic>
        <p:nvPicPr>
          <p:cNvPr id="13318" name="Picture 6" descr="D:\AL GORE PRESENTATION\SLIDE 16\2.png"/>
          <p:cNvPicPr>
            <a:picLocks noChangeAspect="1" noChangeArrowheads="1"/>
          </p:cNvPicPr>
          <p:nvPr/>
        </p:nvPicPr>
        <p:blipFill>
          <a:blip r:embed="rId5" cstate="print"/>
          <a:srcRect/>
          <a:stretch>
            <a:fillRect/>
          </a:stretch>
        </p:blipFill>
        <p:spPr bwMode="auto">
          <a:xfrm>
            <a:off x="0" y="0"/>
            <a:ext cx="9144000" cy="6858000"/>
          </a:xfrm>
          <a:prstGeom prst="rect">
            <a:avLst/>
          </a:prstGeom>
          <a:noFill/>
        </p:spPr>
      </p:pic>
      <p:pic>
        <p:nvPicPr>
          <p:cNvPr id="13319" name="Picture 7" descr="D:\AL GORE PRESENTATION\SLIDE 16\3.png"/>
          <p:cNvPicPr>
            <a:picLocks noChangeAspect="1" noChangeArrowheads="1"/>
          </p:cNvPicPr>
          <p:nvPr/>
        </p:nvPicPr>
        <p:blipFill>
          <a:blip r:embed="rId6" cstate="print"/>
          <a:srcRect/>
          <a:stretch>
            <a:fillRect/>
          </a:stretch>
        </p:blipFill>
        <p:spPr bwMode="auto">
          <a:xfrm>
            <a:off x="0" y="0"/>
            <a:ext cx="9144000" cy="6858000"/>
          </a:xfrm>
          <a:prstGeom prst="rect">
            <a:avLst/>
          </a:prstGeom>
          <a:noFill/>
        </p:spPr>
      </p:pic>
      <p:pic>
        <p:nvPicPr>
          <p:cNvPr id="13317" name="Picture 5" descr="D:\AL GORE PRESENTATION\SLIDE 16\1.png"/>
          <p:cNvPicPr>
            <a:picLocks noChangeAspect="1" noChangeArrowheads="1"/>
          </p:cNvPicPr>
          <p:nvPr/>
        </p:nvPicPr>
        <p:blipFill>
          <a:blip r:embed="rId7" cstate="print"/>
          <a:srcRect/>
          <a:stretch>
            <a:fillRect/>
          </a:stretch>
        </p:blipFill>
        <p:spPr bwMode="auto">
          <a:xfrm>
            <a:off x="0" y="0"/>
            <a:ext cx="9144000" cy="6858000"/>
          </a:xfrm>
          <a:prstGeom prst="rect">
            <a:avLst/>
          </a:prstGeom>
          <a:noFill/>
        </p:spPr>
      </p:pic>
      <p:pic>
        <p:nvPicPr>
          <p:cNvPr id="13320" name="Picture 8" descr="D:\AL GORE PRESENTATION\SLIDE 16\4.png"/>
          <p:cNvPicPr>
            <a:picLocks noChangeAspect="1" noChangeArrowheads="1"/>
          </p:cNvPicPr>
          <p:nvPr/>
        </p:nvPicPr>
        <p:blipFill>
          <a:blip r:embed="rId8" cstate="print"/>
          <a:srcRect/>
          <a:stretch>
            <a:fillRect/>
          </a:stretch>
        </p:blipFill>
        <p:spPr bwMode="auto">
          <a:xfrm>
            <a:off x="0" y="0"/>
            <a:ext cx="9144000" cy="6858000"/>
          </a:xfrm>
          <a:prstGeom prst="rect">
            <a:avLst/>
          </a:prstGeom>
          <a:noFill/>
        </p:spPr>
      </p:pic>
      <p:pic>
        <p:nvPicPr>
          <p:cNvPr id="5123" name="Picture 3" descr="D:\AL GORE PRESENTATION\SLIDE 16\6.png"/>
          <p:cNvPicPr>
            <a:picLocks noChangeAspect="1" noChangeArrowheads="1"/>
          </p:cNvPicPr>
          <p:nvPr/>
        </p:nvPicPr>
        <p:blipFill>
          <a:blip r:embed="rId9" cstate="print"/>
          <a:srcRect/>
          <a:stretch>
            <a:fillRect/>
          </a:stretch>
        </p:blipFill>
        <p:spPr bwMode="auto">
          <a:xfrm>
            <a:off x="12700" y="2011363"/>
            <a:ext cx="4406900" cy="4846637"/>
          </a:xfrm>
          <a:prstGeom prst="rect">
            <a:avLst/>
          </a:prstGeom>
          <a:noFill/>
        </p:spPr>
      </p:pic>
      <p:sp>
        <p:nvSpPr>
          <p:cNvPr id="13" name="Content Placeholder 2"/>
          <p:cNvSpPr txBox="1">
            <a:spLocks/>
          </p:cNvSpPr>
          <p:nvPr/>
        </p:nvSpPr>
        <p:spPr>
          <a:xfrm>
            <a:off x="1615588" y="1461294"/>
            <a:ext cx="1600200" cy="457200"/>
          </a:xfrm>
          <a:prstGeom prst="rect">
            <a:avLst/>
          </a:prstGeom>
        </p:spPr>
        <p:txBody>
          <a:bodyPr vert="horz" lIns="91440" tIns="45720" rIns="91440" bIns="45720" rtlCol="0">
            <a:noAutofit/>
          </a:bodyPr>
          <a:lstStyle/>
          <a:p>
            <a:pPr marR="0" lvl="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1600" b="1" i="0" u="none" strike="noStrike" kern="1200" cap="none" spc="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rPr>
              <a:t>COST EFFICIENT</a:t>
            </a:r>
          </a:p>
          <a:p>
            <a:pPr marL="114300" marR="0" lvl="0" indent="-1143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1600" b="1" i="0" u="none" strike="noStrike" kern="1200" cap="none" spc="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rPr>
              <a:t>ECONOMY</a:t>
            </a:r>
          </a:p>
        </p:txBody>
      </p:sp>
      <p:sp>
        <p:nvSpPr>
          <p:cNvPr id="14" name="Content Placeholder 2"/>
          <p:cNvSpPr txBox="1">
            <a:spLocks/>
          </p:cNvSpPr>
          <p:nvPr/>
        </p:nvSpPr>
        <p:spPr>
          <a:xfrm>
            <a:off x="-120378" y="2457467"/>
            <a:ext cx="1600200" cy="1019718"/>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1400" b="1" i="0" u="none" strike="noStrike" kern="1200" cap="none" spc="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rPr>
              <a:t>HEALTHIER FAMILIES </a:t>
            </a:r>
          </a:p>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1400" b="1" i="0" u="none" strike="noStrike" kern="1200" cap="none" spc="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rPr>
              <a:t>&amp;</a:t>
            </a:r>
            <a:r>
              <a:rPr lang="en-PH" sz="1400" b="1" dirty="0">
                <a:solidFill>
                  <a:schemeClr val="bg1"/>
                </a:solidFill>
                <a:latin typeface="Tahoma" panose="020B0604030504040204" pitchFamily="34" charset="0"/>
                <a:ea typeface="Tahoma" panose="020B0604030504040204" pitchFamily="34" charset="0"/>
                <a:cs typeface="Tahoma" panose="020B0604030504040204" pitchFamily="34" charset="0"/>
              </a:rPr>
              <a:t> HEALTHIER MINDS</a:t>
            </a:r>
            <a:endParaRPr kumimoji="0" lang="en-PH" sz="1400" b="1" i="0" u="none" strike="noStrike" kern="1200" cap="none" spc="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5" name="Content Placeholder 2"/>
          <p:cNvSpPr txBox="1">
            <a:spLocks/>
          </p:cNvSpPr>
          <p:nvPr/>
        </p:nvSpPr>
        <p:spPr>
          <a:xfrm>
            <a:off x="300635" y="3650139"/>
            <a:ext cx="1889716" cy="852489"/>
          </a:xfrm>
          <a:prstGeom prst="rect">
            <a:avLst/>
          </a:prstGeom>
        </p:spPr>
        <p:txBody>
          <a:bodyPr vert="horz" lIns="91440" tIns="45720" rIns="91440" bIns="45720" rtlCol="0">
            <a:noAutofit/>
          </a:bodyPr>
          <a:lstStyle/>
          <a:p>
            <a:pPr marL="171450" marR="0" lvl="0" indent="-171450"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1400" b="1" i="0" u="none" strike="noStrike" kern="1200" cap="none" spc="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rPr>
              <a:t>ADULTS </a:t>
            </a:r>
          </a:p>
          <a:p>
            <a:pPr marL="171450" marR="0" lvl="0" indent="-171450"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1400" b="1" i="0" u="none" strike="noStrike" kern="1200" cap="none" spc="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rPr>
              <a:t>EARNING </a:t>
            </a:r>
          </a:p>
          <a:p>
            <a:pPr marL="171450" marR="0" lvl="0" indent="-171450"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1400" b="1" i="0" u="none" strike="noStrike" kern="1200" cap="none" spc="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rPr>
              <a:t>21% MORE IN WAGES</a:t>
            </a:r>
          </a:p>
        </p:txBody>
      </p:sp>
      <p:sp>
        <p:nvSpPr>
          <p:cNvPr id="16" name="Content Placeholder 2"/>
          <p:cNvSpPr txBox="1">
            <a:spLocks/>
          </p:cNvSpPr>
          <p:nvPr/>
        </p:nvSpPr>
        <p:spPr>
          <a:xfrm>
            <a:off x="-101126" y="4848536"/>
            <a:ext cx="3189749" cy="457200"/>
          </a:xfrm>
          <a:prstGeom prst="rect">
            <a:avLst/>
          </a:prstGeom>
        </p:spPr>
        <p:txBody>
          <a:bodyPr vert="horz" lIns="91440" tIns="45720" rIns="91440" bIns="45720" rtlCol="0">
            <a:noAutofit/>
          </a:bodyPr>
          <a:lstStyle/>
          <a:p>
            <a:pPr lvl="0" algn="ctr">
              <a:spcBef>
                <a:spcPct val="20000"/>
              </a:spcBef>
            </a:pPr>
            <a:r>
              <a:rPr lang="en-PH" sz="1400" b="1" dirty="0">
                <a:solidFill>
                  <a:schemeClr val="bg1"/>
                </a:solidFill>
                <a:latin typeface="Tahoma" panose="020B0604030504040204" pitchFamily="34" charset="0"/>
                <a:ea typeface="Tahoma" panose="020B0604030504040204" pitchFamily="34" charset="0"/>
                <a:cs typeface="Tahoma" panose="020B0604030504040204" pitchFamily="34" charset="0"/>
              </a:rPr>
              <a:t>CHILDREN COMPLETE </a:t>
            </a:r>
          </a:p>
          <a:p>
            <a:pPr lvl="0" algn="r">
              <a:spcBef>
                <a:spcPct val="20000"/>
              </a:spcBef>
            </a:pPr>
            <a:r>
              <a:rPr lang="en-PH" sz="1400" b="1" dirty="0">
                <a:solidFill>
                  <a:schemeClr val="bg1"/>
                </a:solidFill>
                <a:latin typeface="Tahoma" panose="020B0604030504040204" pitchFamily="34" charset="0"/>
                <a:ea typeface="Tahoma" panose="020B0604030504040204" pitchFamily="34" charset="0"/>
                <a:cs typeface="Tahoma" panose="020B0604030504040204" pitchFamily="34" charset="0"/>
              </a:rPr>
              <a:t>     4.6 MORE GRADES </a:t>
            </a:r>
          </a:p>
          <a:p>
            <a:pPr lvl="0" algn="r">
              <a:spcBef>
                <a:spcPct val="20000"/>
              </a:spcBef>
            </a:pPr>
            <a:r>
              <a:rPr lang="en-PH" sz="1400" b="1" dirty="0">
                <a:solidFill>
                  <a:schemeClr val="bg1"/>
                </a:solidFill>
                <a:latin typeface="Tahoma" panose="020B0604030504040204" pitchFamily="34" charset="0"/>
                <a:ea typeface="Tahoma" panose="020B0604030504040204" pitchFamily="34" charset="0"/>
                <a:cs typeface="Tahoma" panose="020B0604030504040204" pitchFamily="34" charset="0"/>
              </a:rPr>
              <a:t>IN SCHOOL</a:t>
            </a:r>
            <a:endParaRPr kumimoji="0" lang="en-PH" sz="1400" b="1" i="0" u="none" strike="noStrike" kern="1200" cap="none" spc="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7" name="Content Placeholder 2"/>
          <p:cNvSpPr txBox="1">
            <a:spLocks/>
          </p:cNvSpPr>
          <p:nvPr/>
        </p:nvSpPr>
        <p:spPr>
          <a:xfrm>
            <a:off x="137116" y="5846418"/>
            <a:ext cx="3200400" cy="457200"/>
          </a:xfrm>
          <a:prstGeom prst="rect">
            <a:avLst/>
          </a:prstGeom>
        </p:spPr>
        <p:txBody>
          <a:bodyPr vert="horz" lIns="91440" tIns="45720" rIns="91440" bIns="45720" rtlCol="0">
            <a:noAutofit/>
          </a:bodyPr>
          <a:lstStyle/>
          <a:p>
            <a:pPr lvl="0" algn="r">
              <a:spcBef>
                <a:spcPct val="20000"/>
              </a:spcBef>
            </a:pPr>
            <a:r>
              <a:rPr lang="en-PH" sz="1400" b="1" dirty="0">
                <a:solidFill>
                  <a:schemeClr val="bg1"/>
                </a:solidFill>
                <a:latin typeface="Tahoma" panose="020B0604030504040204" pitchFamily="34" charset="0"/>
                <a:ea typeface="Tahoma" panose="020B0604030504040204" pitchFamily="34" charset="0"/>
                <a:cs typeface="Tahoma" panose="020B0604030504040204" pitchFamily="34" charset="0"/>
              </a:rPr>
              <a:t>HEALTHY CHILDREN 10X MORE LIKELY TO OVERCOME DEADLY DISEASE</a:t>
            </a:r>
            <a:endParaRPr kumimoji="0" lang="en-PH" sz="1400" b="1" i="0" u="none" strike="noStrike" kern="1200" cap="none" spc="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9" name="Content Placeholder 2"/>
          <p:cNvSpPr txBox="1">
            <a:spLocks/>
          </p:cNvSpPr>
          <p:nvPr/>
        </p:nvSpPr>
        <p:spPr>
          <a:xfrm>
            <a:off x="5675195" y="5294142"/>
            <a:ext cx="2249935" cy="457200"/>
          </a:xfrm>
          <a:prstGeom prst="rect">
            <a:avLst/>
          </a:prstGeom>
        </p:spPr>
        <p:txBody>
          <a:bodyPr vert="horz" lIns="91440" tIns="45720" rIns="91440" bIns="45720" rtlCol="0">
            <a:noAutofit/>
          </a:bodyPr>
          <a:lstStyle/>
          <a:p>
            <a:pPr lvl="0" algn="ctr">
              <a:spcBef>
                <a:spcPct val="20000"/>
              </a:spcBef>
            </a:pPr>
            <a:r>
              <a:rPr lang="en-PH" sz="1600" b="1" dirty="0">
                <a:solidFill>
                  <a:schemeClr val="bg1"/>
                </a:solidFill>
                <a:latin typeface="Tahoma" panose="020B0604030504040204" pitchFamily="34" charset="0"/>
                <a:ea typeface="Tahoma" panose="020B0604030504040204" pitchFamily="34" charset="0"/>
                <a:cs typeface="Tahoma" panose="020B0604030504040204" pitchFamily="34" charset="0"/>
              </a:rPr>
              <a:t>2ND SHORTEST IN ASEAN</a:t>
            </a:r>
            <a:endParaRPr kumimoji="0" lang="en-PH" sz="1600" b="1" i="0" u="none" strike="noStrike" kern="1200" cap="none" spc="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0" name="Content Placeholder 2"/>
          <p:cNvSpPr txBox="1">
            <a:spLocks/>
          </p:cNvSpPr>
          <p:nvPr/>
        </p:nvSpPr>
        <p:spPr>
          <a:xfrm>
            <a:off x="6488169" y="4666456"/>
            <a:ext cx="2114550" cy="457200"/>
          </a:xfrm>
          <a:prstGeom prst="rect">
            <a:avLst/>
          </a:prstGeom>
        </p:spPr>
        <p:txBody>
          <a:bodyPr vert="horz" lIns="91440" tIns="45720" rIns="91440" bIns="45720" rtlCol="0">
            <a:noAutofit/>
          </a:bodyPr>
          <a:lstStyle/>
          <a:p>
            <a:pPr marL="342900" lvl="0" indent="-342900" algn="ctr">
              <a:spcBef>
                <a:spcPct val="20000"/>
              </a:spcBef>
            </a:pPr>
            <a:r>
              <a:rPr lang="en-PH" sz="1600" b="1" dirty="0">
                <a:solidFill>
                  <a:schemeClr val="bg1"/>
                </a:solidFill>
                <a:latin typeface="Tahoma" panose="020B0604030504040204" pitchFamily="34" charset="0"/>
                <a:ea typeface="Tahoma" panose="020B0604030504040204" pitchFamily="34" charset="0"/>
                <a:cs typeface="Tahoma" panose="020B0604030504040204" pitchFamily="34" charset="0"/>
              </a:rPr>
              <a:t>9TH IN GLOBAL STUNTING</a:t>
            </a:r>
            <a:endParaRPr kumimoji="0" lang="en-PH" sz="1600" b="1" i="0" u="none" strike="noStrike" kern="1200" cap="none" spc="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1" name="Content Placeholder 2"/>
          <p:cNvSpPr txBox="1">
            <a:spLocks/>
          </p:cNvSpPr>
          <p:nvPr/>
        </p:nvSpPr>
        <p:spPr>
          <a:xfrm>
            <a:off x="7229132" y="3799284"/>
            <a:ext cx="2002589" cy="457200"/>
          </a:xfrm>
          <a:prstGeom prst="rect">
            <a:avLst/>
          </a:prstGeom>
        </p:spPr>
        <p:txBody>
          <a:bodyPr vert="horz" lIns="91440" tIns="45720" rIns="91440" bIns="45720" rtlCol="0">
            <a:noAutofit/>
          </a:bodyPr>
          <a:lstStyle/>
          <a:p>
            <a:pPr lvl="0" algn="ctr">
              <a:spcBef>
                <a:spcPct val="20000"/>
              </a:spcBef>
            </a:pPr>
            <a:r>
              <a:rPr lang="en-PH" sz="1600" b="1" dirty="0">
                <a:solidFill>
                  <a:schemeClr val="bg1"/>
                </a:solidFill>
                <a:latin typeface="Tahoma" panose="020B0604030504040204" pitchFamily="34" charset="0"/>
                <a:ea typeface="Tahoma" panose="020B0604030504040204" pitchFamily="34" charset="0"/>
                <a:cs typeface="Tahoma" panose="020B0604030504040204" pitchFamily="34" charset="0"/>
              </a:rPr>
              <a:t>4.6 MILLION STUNTED CHILDREN</a:t>
            </a:r>
            <a:endParaRPr kumimoji="0" lang="en-PH" sz="1600" b="1" i="0" u="none" strike="noStrike" kern="1200" cap="none" spc="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2" name="Content Placeholder 2"/>
          <p:cNvSpPr txBox="1">
            <a:spLocks/>
          </p:cNvSpPr>
          <p:nvPr/>
        </p:nvSpPr>
        <p:spPr>
          <a:xfrm>
            <a:off x="7458258" y="2779713"/>
            <a:ext cx="1794472" cy="609600"/>
          </a:xfrm>
          <a:prstGeom prst="rect">
            <a:avLst/>
          </a:prstGeom>
        </p:spPr>
        <p:txBody>
          <a:bodyPr vert="horz" lIns="91440" tIns="45720" rIns="91440" bIns="45720" rtlCol="0">
            <a:noAutofit/>
          </a:bodyPr>
          <a:lstStyle/>
          <a:p>
            <a:pPr lvl="0" algn="ctr">
              <a:spcBef>
                <a:spcPct val="20000"/>
              </a:spcBef>
            </a:pPr>
            <a:r>
              <a:rPr lang="en-PH" sz="1600" b="1" dirty="0">
                <a:solidFill>
                  <a:schemeClr val="bg1"/>
                </a:solidFill>
                <a:latin typeface="Tahoma" panose="020B0604030504040204" pitchFamily="34" charset="0"/>
                <a:ea typeface="Tahoma" panose="020B0604030504040204" pitchFamily="34" charset="0"/>
                <a:cs typeface="Tahoma" panose="020B0604030504040204" pitchFamily="34" charset="0"/>
              </a:rPr>
              <a:t>1 MILLION WASTED CHILDREN</a:t>
            </a:r>
            <a:endParaRPr kumimoji="0" lang="en-PH" sz="1600" b="1" i="0" u="none" strike="noStrike" kern="1200" cap="none" spc="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3" name="Content Placeholder 2"/>
          <p:cNvSpPr txBox="1">
            <a:spLocks/>
          </p:cNvSpPr>
          <p:nvPr/>
        </p:nvSpPr>
        <p:spPr>
          <a:xfrm>
            <a:off x="6431532" y="1550690"/>
            <a:ext cx="1352941" cy="457200"/>
          </a:xfrm>
          <a:prstGeom prst="rect">
            <a:avLst/>
          </a:prstGeom>
        </p:spPr>
        <p:txBody>
          <a:bodyPr vert="horz" lIns="91440" tIns="45720" rIns="91440" bIns="45720" rtlCol="0">
            <a:noAutofit/>
          </a:bodyPr>
          <a:lstStyle/>
          <a:p>
            <a:pPr marL="114300" lvl="0" indent="-114300">
              <a:spcBef>
                <a:spcPct val="20000"/>
              </a:spcBef>
            </a:pPr>
            <a:r>
              <a:rPr lang="en-PH" sz="1600" b="1" dirty="0">
                <a:solidFill>
                  <a:schemeClr val="bg1"/>
                </a:solidFill>
                <a:latin typeface="Tahoma" panose="020B0604030504040204" pitchFamily="34" charset="0"/>
                <a:ea typeface="Tahoma" panose="020B0604030504040204" pitchFamily="34" charset="0"/>
                <a:cs typeface="Tahoma" panose="020B0604030504040204" pitchFamily="34" charset="0"/>
              </a:rPr>
              <a:t>ECONOMIC LOSSES</a:t>
            </a:r>
            <a:endParaRPr kumimoji="0" lang="en-PH" sz="1600" b="1" i="0" u="none" strike="noStrike" kern="1200" cap="none" spc="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endParaRPr>
          </a:p>
        </p:txBody>
      </p:sp>
      <p:pic>
        <p:nvPicPr>
          <p:cNvPr id="10" name="Picture 9" descr="A picture containing clipart&#10;&#10;Description generated with high confidence">
            <a:extLst>
              <a:ext uri="{FF2B5EF4-FFF2-40B4-BE49-F238E27FC236}">
                <a16:creationId xmlns:a16="http://schemas.microsoft.com/office/drawing/2014/main" id="{CAEABCDB-9B19-4CBA-881F-7D1C9C07F895}"/>
              </a:ext>
            </a:extLst>
          </p:cNvPr>
          <p:cNvPicPr>
            <a:picLocks noChangeAspect="1"/>
          </p:cNvPicPr>
          <p:nvPr/>
        </p:nvPicPr>
        <p:blipFill>
          <a:blip r:embed="rId10">
            <a:duotone>
              <a:schemeClr val="bg2">
                <a:shade val="45000"/>
                <a:satMod val="135000"/>
              </a:schemeClr>
              <a:prstClr val="white"/>
            </a:duotone>
            <a:extLst>
              <a:ext uri="{BEBA8EAE-BF5A-486C-A8C5-ECC9F3942E4B}">
                <a14:imgProps xmlns:a14="http://schemas.microsoft.com/office/drawing/2010/main">
                  <a14:imgLayer r:embed="rId11">
                    <a14:imgEffect>
                      <a14:backgroundRemoval t="1361" b="97959" l="8293" r="93659">
                        <a14:foregroundMark x1="43902" y1="35828" x2="43902" y2="35828"/>
                        <a14:foregroundMark x1="50152" y1="49501" x2="53171" y2="62132"/>
                        <a14:foregroundMark x1="47317" y1="37642" x2="47610" y2="38866"/>
                        <a14:foregroundMark x1="37073" y1="13832" x2="47805" y2="7029"/>
                        <a14:foregroundMark x1="47805" y1="7029" x2="50732" y2="19501"/>
                        <a14:foregroundMark x1="52195" y1="5215" x2="67805" y2="8390"/>
                        <a14:foregroundMark x1="66829" y1="5442" x2="56098" y2="1814"/>
                        <a14:foregroundMark x1="58537" y1="4308" x2="64390" y2="2948"/>
                        <a14:foregroundMark x1="94146" y1="43311" x2="90244" y2="43311"/>
                        <a14:foregroundMark x1="59512" y1="41497" x2="50244" y2="45351"/>
                        <a14:foregroundMark x1="59512" y1="31519" x2="59024" y2="52834"/>
                        <a14:foregroundMark x1="39024" y1="88662" x2="38049" y2="93424"/>
                        <a14:foregroundMark x1="38537" y1="94785" x2="38537" y2="96145"/>
                        <a14:foregroundMark x1="67317" y1="94558" x2="67805" y2="97279"/>
                        <a14:foregroundMark x1="42927" y1="96599" x2="41463" y2="97959"/>
                        <a14:backgroundMark x1="89268" y1="1814" x2="89268" y2="1814"/>
                        <a14:backgroundMark x1="87317" y1="6349" x2="92195" y2="24717"/>
                        <a14:backgroundMark x1="89756" y1="13832" x2="88780" y2="23583"/>
                      </a14:backgroundRemoval>
                    </a14:imgEffect>
                    <a14:imgEffect>
                      <a14:artisticGlowEdges/>
                    </a14:imgEffect>
                  </a14:imgLayer>
                </a14:imgProps>
              </a:ext>
              <a:ext uri="{28A0092B-C50C-407E-A947-70E740481C1C}">
                <a14:useLocalDpi xmlns:a14="http://schemas.microsoft.com/office/drawing/2010/main" val="0"/>
              </a:ext>
            </a:extLst>
          </a:blip>
          <a:stretch>
            <a:fillRect/>
          </a:stretch>
        </p:blipFill>
        <p:spPr>
          <a:xfrm>
            <a:off x="3995881" y="4572000"/>
            <a:ext cx="999837" cy="2150868"/>
          </a:xfrm>
          <a:prstGeom prst="rect">
            <a:avLst/>
          </a:prstGeom>
          <a:noFill/>
          <a:ln>
            <a:noFill/>
          </a:ln>
          <a:effectLst>
            <a:glow rad="38100">
              <a:schemeClr val="tx1"/>
            </a:glow>
            <a:outerShdw blurRad="50800" dist="38100" dir="5400000" sx="99000" sy="99000" algn="tl" rotWithShape="0">
              <a:schemeClr val="tx1">
                <a:alpha val="43000"/>
              </a:schemeClr>
            </a:outerShdw>
            <a:reflection stA="45000" endPos="0" dist="50800" dir="5400000" sy="-100000" algn="bl" rotWithShape="0"/>
          </a:effectLst>
        </p:spPr>
      </p:pic>
      <p:pic>
        <p:nvPicPr>
          <p:cNvPr id="4" name="Picture 3" descr="A close up of a logo&#10;&#10;Description generated with high confidence">
            <a:extLst>
              <a:ext uri="{FF2B5EF4-FFF2-40B4-BE49-F238E27FC236}">
                <a16:creationId xmlns:a16="http://schemas.microsoft.com/office/drawing/2014/main" id="{7D5707D6-8522-4197-BBE2-37C9D8BCA4D1}"/>
              </a:ext>
            </a:extLst>
          </p:cNvPr>
          <p:cNvPicPr>
            <a:picLocks noChangeAspect="1"/>
          </p:cNvPicPr>
          <p:nvPr/>
        </p:nvPicPr>
        <p:blipFill>
          <a:blip r:embed="rId12" cstate="print">
            <a:duotone>
              <a:schemeClr val="bg2">
                <a:shade val="45000"/>
                <a:satMod val="135000"/>
              </a:schemeClr>
              <a:prstClr val="white"/>
            </a:duotone>
            <a:extLst>
              <a:ext uri="{BEBA8EAE-BF5A-486C-A8C5-ECC9F3942E4B}">
                <a14:imgProps xmlns:a14="http://schemas.microsoft.com/office/drawing/2010/main">
                  <a14:imgLayer r:embed="rId13">
                    <a14:imgEffect>
                      <a14:artisticGlowEdges/>
                    </a14:imgEffect>
                  </a14:imgLayer>
                </a14:imgProps>
              </a:ext>
              <a:ext uri="{28A0092B-C50C-407E-A947-70E740481C1C}">
                <a14:useLocalDpi xmlns:a14="http://schemas.microsoft.com/office/drawing/2010/main" val="0"/>
              </a:ext>
            </a:extLst>
          </a:blip>
          <a:stretch>
            <a:fillRect/>
          </a:stretch>
        </p:blipFill>
        <p:spPr>
          <a:xfrm>
            <a:off x="3215788" y="4569136"/>
            <a:ext cx="1201625" cy="2243699"/>
          </a:xfrm>
          <a:prstGeom prst="rect">
            <a:avLst/>
          </a:prstGeom>
          <a:noFill/>
          <a:ln>
            <a:noFill/>
          </a:ln>
          <a:effectLst>
            <a:glow rad="38100">
              <a:schemeClr val="tx1"/>
            </a:glow>
            <a:outerShdw blurRad="50800" dist="12700" dir="3000000" sx="102000" sy="102000" algn="ctr" rotWithShape="0">
              <a:srgbClr val="000000">
                <a:alpha val="42000"/>
              </a:srgbClr>
            </a:outerShdw>
          </a:effectLst>
        </p:spPr>
      </p:pic>
      <p:pic>
        <p:nvPicPr>
          <p:cNvPr id="8" name="Picture 7" descr="A close up of a logo&#10;&#10;Description generated with high confidence">
            <a:extLst>
              <a:ext uri="{FF2B5EF4-FFF2-40B4-BE49-F238E27FC236}">
                <a16:creationId xmlns:a16="http://schemas.microsoft.com/office/drawing/2014/main" id="{8A7EC501-249A-4A19-83C7-FDD61439AB89}"/>
              </a:ext>
            </a:extLst>
          </p:cNvPr>
          <p:cNvPicPr>
            <a:picLocks noChangeAspect="1"/>
          </p:cNvPicPr>
          <p:nvPr/>
        </p:nvPicPr>
        <p:blipFill>
          <a:blip r:embed="rId14" cstate="print">
            <a:duotone>
              <a:schemeClr val="bg2">
                <a:shade val="45000"/>
                <a:satMod val="135000"/>
              </a:schemeClr>
              <a:prstClr val="white"/>
            </a:duotone>
            <a:extLst>
              <a:ext uri="{BEBA8EAE-BF5A-486C-A8C5-ECC9F3942E4B}">
                <a14:imgProps xmlns:a14="http://schemas.microsoft.com/office/drawing/2010/main">
                  <a14:imgLayer r:embed="rId15">
                    <a14:imgEffect>
                      <a14:artisticGlowEdges/>
                    </a14:imgEffect>
                  </a14:imgLayer>
                </a14:imgProps>
              </a:ext>
              <a:ext uri="{28A0092B-C50C-407E-A947-70E740481C1C}">
                <a14:useLocalDpi xmlns:a14="http://schemas.microsoft.com/office/drawing/2010/main" val="0"/>
              </a:ext>
            </a:extLst>
          </a:blip>
          <a:stretch>
            <a:fillRect/>
          </a:stretch>
        </p:blipFill>
        <p:spPr>
          <a:xfrm>
            <a:off x="4627570" y="4618400"/>
            <a:ext cx="1148241" cy="2227190"/>
          </a:xfrm>
          <a:prstGeom prst="rect">
            <a:avLst/>
          </a:prstGeom>
          <a:noFill/>
          <a:ln>
            <a:noFill/>
          </a:ln>
          <a:effectLst>
            <a:glow rad="38100">
              <a:schemeClr val="tx1"/>
            </a:glow>
            <a:outerShdw blurRad="50800" dist="12700" dir="3000000" algn="ctr" rotWithShape="0">
              <a:srgbClr val="000000">
                <a:alpha val="42000"/>
              </a:srgbClr>
            </a:outerShdw>
            <a:reflection stA="45000" endPos="0" dist="50800" dir="5400000" sy="-100000" algn="bl" rotWithShape="0"/>
            <a:softEdge rad="0"/>
          </a:effectLst>
          <a:scene3d>
            <a:camera prst="orthographicFront"/>
            <a:lightRig rig="threePt" dir="t"/>
          </a:scene3d>
          <a:sp3d>
            <a:bevelT w="0" h="0"/>
          </a:sp3d>
        </p:spPr>
      </p:pic>
    </p:spTree>
    <p:extLst>
      <p:ext uri="{BB962C8B-B14F-4D97-AF65-F5344CB8AC3E}">
        <p14:creationId xmlns:p14="http://schemas.microsoft.com/office/powerpoint/2010/main" val="5233639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3317"/>
                                        </p:tgtEl>
                                        <p:attrNameLst>
                                          <p:attrName>style.visibility</p:attrName>
                                        </p:attrNameLst>
                                      </p:cBhvr>
                                      <p:to>
                                        <p:strVal val="visible"/>
                                      </p:to>
                                    </p:set>
                                    <p:anim calcmode="lin" valueType="num">
                                      <p:cBhvr additive="base">
                                        <p:cTn id="7" dur="1000" fill="hold"/>
                                        <p:tgtEl>
                                          <p:spTgt spid="13317"/>
                                        </p:tgtEl>
                                        <p:attrNameLst>
                                          <p:attrName>ppt_x</p:attrName>
                                        </p:attrNameLst>
                                      </p:cBhvr>
                                      <p:tavLst>
                                        <p:tav tm="0">
                                          <p:val>
                                            <p:strVal val="#ppt_x"/>
                                          </p:val>
                                        </p:tav>
                                        <p:tav tm="100000">
                                          <p:val>
                                            <p:strVal val="#ppt_x"/>
                                          </p:val>
                                        </p:tav>
                                      </p:tavLst>
                                    </p:anim>
                                    <p:anim calcmode="lin" valueType="num">
                                      <p:cBhvr additive="base">
                                        <p:cTn id="8" dur="1000" fill="hold"/>
                                        <p:tgtEl>
                                          <p:spTgt spid="1331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3318"/>
                                        </p:tgtEl>
                                        <p:attrNameLst>
                                          <p:attrName>style.visibility</p:attrName>
                                        </p:attrNameLst>
                                      </p:cBhvr>
                                      <p:to>
                                        <p:strVal val="visible"/>
                                      </p:to>
                                    </p:set>
                                    <p:anim calcmode="lin" valueType="num">
                                      <p:cBhvr additive="base">
                                        <p:cTn id="13" dur="500" fill="hold"/>
                                        <p:tgtEl>
                                          <p:spTgt spid="13318"/>
                                        </p:tgtEl>
                                        <p:attrNameLst>
                                          <p:attrName>ppt_x</p:attrName>
                                        </p:attrNameLst>
                                      </p:cBhvr>
                                      <p:tavLst>
                                        <p:tav tm="0">
                                          <p:val>
                                            <p:strVal val="0-#ppt_w/2"/>
                                          </p:val>
                                        </p:tav>
                                        <p:tav tm="100000">
                                          <p:val>
                                            <p:strVal val="#ppt_x"/>
                                          </p:val>
                                        </p:tav>
                                      </p:tavLst>
                                    </p:anim>
                                    <p:anim calcmode="lin" valueType="num">
                                      <p:cBhvr additive="base">
                                        <p:cTn id="14" dur="500" fill="hold"/>
                                        <p:tgtEl>
                                          <p:spTgt spid="1331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13319"/>
                                        </p:tgtEl>
                                        <p:attrNameLst>
                                          <p:attrName>style.visibility</p:attrName>
                                        </p:attrNameLst>
                                      </p:cBhvr>
                                      <p:to>
                                        <p:strVal val="visible"/>
                                      </p:to>
                                    </p:set>
                                    <p:anim calcmode="lin" valueType="num">
                                      <p:cBhvr additive="base">
                                        <p:cTn id="19" dur="500" fill="hold"/>
                                        <p:tgtEl>
                                          <p:spTgt spid="13319"/>
                                        </p:tgtEl>
                                        <p:attrNameLst>
                                          <p:attrName>ppt_x</p:attrName>
                                        </p:attrNameLst>
                                      </p:cBhvr>
                                      <p:tavLst>
                                        <p:tav tm="0">
                                          <p:val>
                                            <p:strVal val="1+#ppt_w/2"/>
                                          </p:val>
                                        </p:tav>
                                        <p:tav tm="100000">
                                          <p:val>
                                            <p:strVal val="#ppt_x"/>
                                          </p:val>
                                        </p:tav>
                                      </p:tavLst>
                                    </p:anim>
                                    <p:anim calcmode="lin" valueType="num">
                                      <p:cBhvr additive="base">
                                        <p:cTn id="20" dur="500" fill="hold"/>
                                        <p:tgtEl>
                                          <p:spTgt spid="1331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13320"/>
                                        </p:tgtEl>
                                        <p:attrNameLst>
                                          <p:attrName>style.visibility</p:attrName>
                                        </p:attrNameLst>
                                      </p:cBhvr>
                                      <p:to>
                                        <p:strVal val="visible"/>
                                      </p:to>
                                    </p:set>
                                    <p:animEffect transition="in" filter="wipe(down)">
                                      <p:cBhvr>
                                        <p:cTn id="25" dur="2000"/>
                                        <p:tgtEl>
                                          <p:spTgt spid="133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6E4BD0-F4C0-4C5A-8DE3-C8FCE13F15B1}"/>
              </a:ext>
            </a:extLst>
          </p:cNvPr>
          <p:cNvSpPr>
            <a:spLocks noGrp="1"/>
          </p:cNvSpPr>
          <p:nvPr>
            <p:ph type="title"/>
          </p:nvPr>
        </p:nvSpPr>
        <p:spPr>
          <a:xfrm>
            <a:off x="0" y="457200"/>
            <a:ext cx="9144000" cy="868363"/>
          </a:xfrm>
        </p:spPr>
        <p:txBody>
          <a:bodyPr>
            <a:noAutofit/>
          </a:bodyPr>
          <a:lstStyle/>
          <a:p>
            <a:pPr algn="ctr"/>
            <a:r>
              <a:rPr lang="en-US" b="1" spc="-150" dirty="0">
                <a:solidFill>
                  <a:srgbClr val="0A8C48"/>
                </a:solidFill>
                <a:latin typeface="Tahoma" panose="020B0604030504040204" pitchFamily="34" charset="0"/>
                <a:ea typeface="Tahoma" panose="020B0604030504040204" pitchFamily="34" charset="0"/>
                <a:cs typeface="Tahoma" panose="020B0604030504040204" pitchFamily="34" charset="0"/>
              </a:rPr>
              <a:t>Compelling Reasons in Investing in Nutrition</a:t>
            </a:r>
          </a:p>
        </p:txBody>
      </p:sp>
      <p:sp>
        <p:nvSpPr>
          <p:cNvPr id="3" name="Content Placeholder 2">
            <a:extLst>
              <a:ext uri="{FF2B5EF4-FFF2-40B4-BE49-F238E27FC236}">
                <a16:creationId xmlns:a16="http://schemas.microsoft.com/office/drawing/2014/main" id="{537D24B7-E5EA-455B-99B2-EC98604AA502}"/>
              </a:ext>
            </a:extLst>
          </p:cNvPr>
          <p:cNvSpPr>
            <a:spLocks noGrp="1"/>
          </p:cNvSpPr>
          <p:nvPr>
            <p:ph idx="1"/>
          </p:nvPr>
        </p:nvSpPr>
        <p:spPr>
          <a:xfrm>
            <a:off x="457200" y="1396835"/>
            <a:ext cx="8448677" cy="5328042"/>
          </a:xfrm>
        </p:spPr>
        <p:txBody>
          <a:bodyPr>
            <a:normAutofit fontScale="85000" lnSpcReduction="10000"/>
          </a:bodyPr>
          <a:lstStyle/>
          <a:p>
            <a:pPr marL="457200" indent="-457200">
              <a:buFont typeface="Arial" panose="020B0604020202020204" pitchFamily="34" charset="0"/>
              <a:buAutoNum type="arabicPeriod"/>
            </a:pPr>
            <a:r>
              <a:rPr lang="en-US" sz="3900" dirty="0"/>
              <a:t>Alarming nutrition problem</a:t>
            </a:r>
          </a:p>
          <a:p>
            <a:pPr marL="457200" indent="-457200">
              <a:buAutoNum type="arabicPeriod"/>
            </a:pPr>
            <a:r>
              <a:rPr lang="en-US" sz="3900" dirty="0"/>
              <a:t>Embarrassment for a middle income country</a:t>
            </a:r>
          </a:p>
          <a:p>
            <a:pPr marL="457200" indent="-457200">
              <a:buAutoNum type="arabicPeriod"/>
            </a:pPr>
            <a:r>
              <a:rPr lang="en-US" sz="3900" dirty="0"/>
              <a:t>Cost of malnutrition to the economy</a:t>
            </a:r>
          </a:p>
          <a:p>
            <a:pPr marL="457200" indent="-457200">
              <a:buAutoNum type="arabicPeriod"/>
            </a:pPr>
            <a:r>
              <a:rPr lang="en-US" sz="3900" dirty="0"/>
              <a:t>Negative impact of malnutrition on development</a:t>
            </a:r>
          </a:p>
          <a:p>
            <a:pPr marL="457200" indent="-457200">
              <a:buFont typeface="Arial" panose="020B0604020202020204" pitchFamily="34" charset="0"/>
              <a:buAutoNum type="arabicPeriod"/>
            </a:pPr>
            <a:r>
              <a:rPr lang="en-US" sz="3900" dirty="0"/>
              <a:t>Returns to investment in nutrition very high</a:t>
            </a:r>
          </a:p>
          <a:p>
            <a:pPr marL="457200" indent="-457200">
              <a:buAutoNum type="arabicPeriod"/>
            </a:pPr>
            <a:r>
              <a:rPr lang="en-US" sz="3900" dirty="0"/>
              <a:t>Intervention to address malnutrition exists</a:t>
            </a:r>
          </a:p>
          <a:p>
            <a:pPr marL="457200" indent="-457200">
              <a:buAutoNum type="arabicPeriod"/>
            </a:pPr>
            <a:r>
              <a:rPr lang="en-US" sz="3900" dirty="0"/>
              <a:t>Nutrition is a child right and an integral part of the UN SDGs and PDP. </a:t>
            </a:r>
            <a:r>
              <a:rPr lang="en-PH" sz="3900" dirty="0"/>
              <a:t>Supportive policies for LGUs to invest in nutrition exist</a:t>
            </a:r>
            <a:endParaRPr lang="en-US" sz="3900" dirty="0"/>
          </a:p>
          <a:p>
            <a:pPr marL="457200" indent="-457200">
              <a:buAutoNum type="arabicPeriod"/>
            </a:pPr>
            <a:endParaRPr lang="en-PH" sz="3900" dirty="0">
              <a:solidFill>
                <a:srgbClr val="0A8C48"/>
              </a:solidFill>
            </a:endParaRPr>
          </a:p>
        </p:txBody>
      </p:sp>
      <p:sp>
        <p:nvSpPr>
          <p:cNvPr id="5" name="Rectangle 4">
            <a:extLst>
              <a:ext uri="{FF2B5EF4-FFF2-40B4-BE49-F238E27FC236}">
                <a16:creationId xmlns:a16="http://schemas.microsoft.com/office/drawing/2014/main" id="{AE30ABFB-55E9-43FE-9D65-090B44A6D35B}"/>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411F2E2-2C75-4BAA-B414-5322BB80BAB8}"/>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8375718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0"/>
                                  </p:iterate>
                                  <p:childTnLst>
                                    <p:set>
                                      <p:cBhvr override="childStyle">
                                        <p:cTn id="6" dur="indefinite"/>
                                        <p:tgtEl>
                                          <p:spTgt spid="3">
                                            <p:txEl>
                                              <p:pRg st="0" end="0"/>
                                            </p:txEl>
                                          </p:spTgt>
                                        </p:tgtEl>
                                        <p:attrNameLst>
                                          <p:attrName>style.fontWeight</p:attrName>
                                        </p:attrNameLst>
                                      </p:cBhvr>
                                      <p:to>
                                        <p:strVal val="bold"/>
                                      </p:to>
                                    </p:set>
                                  </p:childTnLst>
                                </p:cTn>
                              </p:par>
                              <p:par>
                                <p:cTn id="7" presetID="16" presetClass="emph" presetSubtype="0" fill="hold" nodeType="withEffect">
                                  <p:stCondLst>
                                    <p:cond delay="0"/>
                                  </p:stCondLst>
                                  <p:iterate type="lt">
                                    <p:tmPct val="0"/>
                                  </p:iterate>
                                  <p:childTnLst>
                                    <p:set>
                                      <p:cBhvr override="childStyle">
                                        <p:cTn id="8" dur="5200" fill="hold"/>
                                        <p:tgtEl>
                                          <p:spTgt spid="3">
                                            <p:txEl>
                                              <p:pRg st="0" end="0"/>
                                            </p:txEl>
                                          </p:spTgt>
                                        </p:tgtEl>
                                        <p:attrNameLst>
                                          <p:attrName>style.color</p:attrName>
                                        </p:attrNameLst>
                                      </p:cBhvr>
                                      <p:to>
                                        <p:clrVal>
                                          <a:srgbClr val="3F3F3F"/>
                                        </p:clrVal>
                                      </p:to>
                                    </p:set>
                                    <p:set>
                                      <p:cBhvr>
                                        <p:cTn id="9" dur="5200" fill="hold"/>
                                        <p:tgtEl>
                                          <p:spTgt spid="3">
                                            <p:txEl>
                                              <p:pRg st="0" end="0"/>
                                            </p:txEl>
                                          </p:spTgt>
                                        </p:tgtEl>
                                        <p:attrNameLst>
                                          <p:attrName>fillcolor</p:attrName>
                                        </p:attrNameLst>
                                      </p:cBhvr>
                                      <p:to>
                                        <p:clrVal>
                                          <a:srgbClr val="3F3F3F"/>
                                        </p:clrVal>
                                      </p:to>
                                    </p:set>
                                    <p:set>
                                      <p:cBhvr>
                                        <p:cTn id="10" dur="5200" fill="hold"/>
                                        <p:tgtEl>
                                          <p:spTgt spid="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8" name="Picture 6" descr="D:\AL GORE PRESENTATION\SLIDE 16\2.pn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pic>
        <p:nvPicPr>
          <p:cNvPr id="13317" name="Picture 5" descr="D:\AL GORE PRESENTATION\SLIDE 16\1.png"/>
          <p:cNvPicPr>
            <a:picLocks noChangeAspect="1" noChangeArrowheads="1"/>
          </p:cNvPicPr>
          <p:nvPr/>
        </p:nvPicPr>
        <p:blipFill>
          <a:blip r:embed="rId4" cstate="print"/>
          <a:srcRect/>
          <a:stretch>
            <a:fillRect/>
          </a:stretch>
        </p:blipFill>
        <p:spPr bwMode="auto">
          <a:xfrm>
            <a:off x="0" y="0"/>
            <a:ext cx="9144000" cy="6858000"/>
          </a:xfrm>
          <a:prstGeom prst="rect">
            <a:avLst/>
          </a:prstGeom>
          <a:noFill/>
        </p:spPr>
      </p:pic>
      <p:pic>
        <p:nvPicPr>
          <p:cNvPr id="13320" name="Picture 8" descr="D:\AL GORE PRESENTATION\SLIDE 16\4.png"/>
          <p:cNvPicPr>
            <a:picLocks noChangeAspect="1" noChangeArrowheads="1"/>
          </p:cNvPicPr>
          <p:nvPr/>
        </p:nvPicPr>
        <p:blipFill rotWithShape="1">
          <a:blip r:embed="rId5" cstate="print"/>
          <a:srcRect r="50000"/>
          <a:stretch/>
        </p:blipFill>
        <p:spPr bwMode="auto">
          <a:xfrm>
            <a:off x="0" y="0"/>
            <a:ext cx="4572000" cy="6858000"/>
          </a:xfrm>
          <a:prstGeom prst="rect">
            <a:avLst/>
          </a:prstGeom>
          <a:noFill/>
        </p:spPr>
      </p:pic>
      <p:pic>
        <p:nvPicPr>
          <p:cNvPr id="5123" name="Picture 3" descr="D:\AL GORE PRESENTATION\SLIDE 16\6.png"/>
          <p:cNvPicPr>
            <a:picLocks noChangeAspect="1" noChangeArrowheads="1"/>
          </p:cNvPicPr>
          <p:nvPr/>
        </p:nvPicPr>
        <p:blipFill>
          <a:blip r:embed="rId6" cstate="print"/>
          <a:srcRect/>
          <a:stretch>
            <a:fillRect/>
          </a:stretch>
        </p:blipFill>
        <p:spPr bwMode="auto">
          <a:xfrm>
            <a:off x="12700" y="2011363"/>
            <a:ext cx="4406900" cy="4846637"/>
          </a:xfrm>
          <a:prstGeom prst="rect">
            <a:avLst/>
          </a:prstGeom>
          <a:noFill/>
        </p:spPr>
      </p:pic>
      <p:pic>
        <p:nvPicPr>
          <p:cNvPr id="8" name="Picture 7" descr="A close up of a logo&#10;&#10;Description generated with high confidence">
            <a:extLst>
              <a:ext uri="{FF2B5EF4-FFF2-40B4-BE49-F238E27FC236}">
                <a16:creationId xmlns:a16="http://schemas.microsoft.com/office/drawing/2014/main" id="{8A7EC501-249A-4A19-83C7-FDD61439AB89}"/>
              </a:ext>
            </a:extLst>
          </p:cNvPr>
          <p:cNvPicPr>
            <a:picLocks noChangeAspect="1"/>
          </p:cNvPicPr>
          <p:nvPr/>
        </p:nvPicPr>
        <p:blipFill>
          <a:blip r:embed="rId7" cstate="print">
            <a:duotone>
              <a:schemeClr val="bg2">
                <a:shade val="45000"/>
                <a:satMod val="135000"/>
              </a:schemeClr>
              <a:prstClr val="white"/>
            </a:duotone>
            <a:extLst>
              <a:ext uri="{BEBA8EAE-BF5A-486C-A8C5-ECC9F3942E4B}">
                <a14:imgProps xmlns:a14="http://schemas.microsoft.com/office/drawing/2010/main">
                  <a14:imgLayer r:embed="rId8">
                    <a14:imgEffect>
                      <a14:artisticGlowEdges/>
                    </a14:imgEffect>
                  </a14:imgLayer>
                </a14:imgProps>
              </a:ext>
              <a:ext uri="{28A0092B-C50C-407E-A947-70E740481C1C}">
                <a14:useLocalDpi xmlns:a14="http://schemas.microsoft.com/office/drawing/2010/main" val="0"/>
              </a:ext>
            </a:extLst>
          </a:blip>
          <a:stretch>
            <a:fillRect/>
          </a:stretch>
        </p:blipFill>
        <p:spPr>
          <a:xfrm>
            <a:off x="4627570" y="4588554"/>
            <a:ext cx="1163628" cy="2257036"/>
          </a:xfrm>
          <a:prstGeom prst="rect">
            <a:avLst/>
          </a:prstGeom>
          <a:noFill/>
          <a:ln>
            <a:noFill/>
          </a:ln>
          <a:effectLst>
            <a:glow rad="38100">
              <a:schemeClr val="tx1"/>
            </a:glow>
            <a:outerShdw blurRad="50800" dist="12700" dir="3000000" algn="ctr" rotWithShape="0">
              <a:srgbClr val="000000">
                <a:alpha val="42000"/>
              </a:srgbClr>
            </a:outerShdw>
            <a:reflection stA="45000" endPos="0" dist="50800" dir="5400000" sy="-100000" algn="bl" rotWithShape="0"/>
            <a:softEdge rad="0"/>
          </a:effectLst>
          <a:scene3d>
            <a:camera prst="orthographicFront"/>
            <a:lightRig rig="threePt" dir="t"/>
          </a:scene3d>
          <a:sp3d>
            <a:bevelT w="0" h="0"/>
          </a:sp3d>
        </p:spPr>
      </p:pic>
      <p:pic>
        <p:nvPicPr>
          <p:cNvPr id="10" name="Picture 9" descr="A picture containing clipart&#10;&#10;Description generated with high confidence">
            <a:extLst>
              <a:ext uri="{FF2B5EF4-FFF2-40B4-BE49-F238E27FC236}">
                <a16:creationId xmlns:a16="http://schemas.microsoft.com/office/drawing/2014/main" id="{CAEABCDB-9B19-4CBA-881F-7D1C9C07F895}"/>
              </a:ext>
            </a:extLst>
          </p:cNvPr>
          <p:cNvPicPr>
            <a:picLocks noChangeAspect="1"/>
          </p:cNvPicPr>
          <p:nvPr/>
        </p:nvPicPr>
        <p:blipFill>
          <a:blip r:embed="rId9">
            <a:duotone>
              <a:schemeClr val="bg2">
                <a:shade val="45000"/>
                <a:satMod val="135000"/>
              </a:schemeClr>
              <a:prstClr val="white"/>
            </a:duotone>
            <a:extLst>
              <a:ext uri="{BEBA8EAE-BF5A-486C-A8C5-ECC9F3942E4B}">
                <a14:imgProps xmlns:a14="http://schemas.microsoft.com/office/drawing/2010/main">
                  <a14:imgLayer r:embed="rId10">
                    <a14:imgEffect>
                      <a14:backgroundRemoval t="1361" b="97959" l="8293" r="93659">
                        <a14:foregroundMark x1="43902" y1="35828" x2="43902" y2="35828"/>
                        <a14:foregroundMark x1="50152" y1="49501" x2="53171" y2="62132"/>
                        <a14:foregroundMark x1="47317" y1="37642" x2="47610" y2="38866"/>
                        <a14:foregroundMark x1="37073" y1="13832" x2="47805" y2="7029"/>
                        <a14:foregroundMark x1="47805" y1="7029" x2="50732" y2="19501"/>
                        <a14:foregroundMark x1="52195" y1="5215" x2="67805" y2="8390"/>
                        <a14:foregroundMark x1="66829" y1="5442" x2="56098" y2="1814"/>
                        <a14:foregroundMark x1="58537" y1="4308" x2="64390" y2="2948"/>
                        <a14:foregroundMark x1="94146" y1="43311" x2="90244" y2="43311"/>
                        <a14:foregroundMark x1="59512" y1="41497" x2="50244" y2="45351"/>
                        <a14:foregroundMark x1="59512" y1="31519" x2="59024" y2="52834"/>
                        <a14:foregroundMark x1="39024" y1="88662" x2="38049" y2="93424"/>
                        <a14:foregroundMark x1="38537" y1="94785" x2="38537" y2="96145"/>
                        <a14:foregroundMark x1="67317" y1="94558" x2="67805" y2="97279"/>
                        <a14:foregroundMark x1="42927" y1="96599" x2="41463" y2="97959"/>
                        <a14:backgroundMark x1="89268" y1="1814" x2="89268" y2="1814"/>
                        <a14:backgroundMark x1="87317" y1="6349" x2="92195" y2="24717"/>
                        <a14:backgroundMark x1="89756" y1="13832" x2="88780" y2="23583"/>
                      </a14:backgroundRemoval>
                    </a14:imgEffect>
                    <a14:imgEffect>
                      <a14:artisticGlowEdges/>
                    </a14:imgEffect>
                  </a14:imgLayer>
                </a14:imgProps>
              </a:ext>
              <a:ext uri="{28A0092B-C50C-407E-A947-70E740481C1C}">
                <a14:useLocalDpi xmlns:a14="http://schemas.microsoft.com/office/drawing/2010/main" val="0"/>
              </a:ext>
            </a:extLst>
          </a:blip>
          <a:stretch>
            <a:fillRect/>
          </a:stretch>
        </p:blipFill>
        <p:spPr>
          <a:xfrm>
            <a:off x="3995881" y="4572000"/>
            <a:ext cx="999837" cy="2150868"/>
          </a:xfrm>
          <a:prstGeom prst="rect">
            <a:avLst/>
          </a:prstGeom>
          <a:noFill/>
          <a:ln>
            <a:noFill/>
          </a:ln>
          <a:effectLst>
            <a:glow rad="38100">
              <a:schemeClr val="tx1"/>
            </a:glow>
            <a:outerShdw blurRad="50800" dist="38100" dir="5400000" sx="99000" sy="99000" algn="tl" rotWithShape="0">
              <a:schemeClr val="tx1">
                <a:alpha val="43000"/>
              </a:schemeClr>
            </a:outerShdw>
            <a:reflection stA="45000" endPos="0" dist="50800" dir="5400000" sy="-100000" algn="bl" rotWithShape="0"/>
          </a:effectLst>
        </p:spPr>
      </p:pic>
      <p:sp>
        <p:nvSpPr>
          <p:cNvPr id="25" name="Title 1">
            <a:extLst>
              <a:ext uri="{FF2B5EF4-FFF2-40B4-BE49-F238E27FC236}">
                <a16:creationId xmlns:a16="http://schemas.microsoft.com/office/drawing/2014/main" id="{E80F1763-7017-4D61-BABD-512BA8F0B7CE}"/>
              </a:ext>
            </a:extLst>
          </p:cNvPr>
          <p:cNvSpPr txBox="1">
            <a:spLocks/>
          </p:cNvSpPr>
          <p:nvPr/>
        </p:nvSpPr>
        <p:spPr>
          <a:xfrm>
            <a:off x="4904238" y="2771676"/>
            <a:ext cx="4451621" cy="1663005"/>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PH" sz="5400" b="1" i="0" u="none" strike="noStrike" kern="1200" cap="none" spc="0" normalizeH="0" baseline="0" noProof="0" dirty="0">
                <a:ln>
                  <a:noFill/>
                </a:ln>
                <a:solidFill>
                  <a:srgbClr val="096E43"/>
                </a:solidFill>
                <a:effectLst/>
                <a:uLnTx/>
                <a:uFillTx/>
                <a:latin typeface="Tahoma" panose="020B0604030504040204" pitchFamily="34" charset="0"/>
                <a:ea typeface="Tahoma" panose="020B0604030504040204" pitchFamily="34" charset="0"/>
                <a:cs typeface="Tahoma" panose="020B0604030504040204" pitchFamily="34" charset="0"/>
              </a:rPr>
              <a:t>THE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PH" sz="5400" b="1" i="0" u="none" strike="noStrike" kern="1200" cap="none" spc="0" normalizeH="0" baseline="0" noProof="0" dirty="0">
                <a:ln>
                  <a:noFill/>
                </a:ln>
                <a:solidFill>
                  <a:srgbClr val="096E43"/>
                </a:solidFill>
                <a:effectLst/>
                <a:uLnTx/>
                <a:uFillTx/>
                <a:latin typeface="Tahoma" panose="020B0604030504040204" pitchFamily="34" charset="0"/>
                <a:ea typeface="Tahoma" panose="020B0604030504040204" pitchFamily="34" charset="0"/>
                <a:cs typeface="Tahoma" panose="020B0604030504040204" pitchFamily="34" charset="0"/>
              </a:rPr>
              <a:t>LGU TEAM</a:t>
            </a:r>
          </a:p>
        </p:txBody>
      </p:sp>
      <p:pic>
        <p:nvPicPr>
          <p:cNvPr id="4" name="Picture 3" descr="A close up of a logo&#10;&#10;Description generated with high confidence">
            <a:extLst>
              <a:ext uri="{FF2B5EF4-FFF2-40B4-BE49-F238E27FC236}">
                <a16:creationId xmlns:a16="http://schemas.microsoft.com/office/drawing/2014/main" id="{7D5707D6-8522-4197-BBE2-37C9D8BCA4D1}"/>
              </a:ext>
            </a:extLst>
          </p:cNvPr>
          <p:cNvPicPr>
            <a:picLocks noChangeAspect="1"/>
          </p:cNvPicPr>
          <p:nvPr/>
        </p:nvPicPr>
        <p:blipFill>
          <a:blip r:embed="rId11" cstate="print">
            <a:duotone>
              <a:schemeClr val="bg2">
                <a:shade val="45000"/>
                <a:satMod val="135000"/>
              </a:schemeClr>
              <a:prstClr val="white"/>
            </a:duotone>
            <a:extLst>
              <a:ext uri="{BEBA8EAE-BF5A-486C-A8C5-ECC9F3942E4B}">
                <a14:imgProps xmlns:a14="http://schemas.microsoft.com/office/drawing/2010/main">
                  <a14:imgLayer r:embed="rId12">
                    <a14:imgEffect>
                      <a14:artisticGlowEdges/>
                    </a14:imgEffect>
                  </a14:imgLayer>
                </a14:imgProps>
              </a:ext>
              <a:ext uri="{28A0092B-C50C-407E-A947-70E740481C1C}">
                <a14:useLocalDpi xmlns:a14="http://schemas.microsoft.com/office/drawing/2010/main" val="0"/>
              </a:ext>
            </a:extLst>
          </a:blip>
          <a:stretch>
            <a:fillRect/>
          </a:stretch>
        </p:blipFill>
        <p:spPr>
          <a:xfrm>
            <a:off x="3200401" y="4561244"/>
            <a:ext cx="1231900" cy="2300229"/>
          </a:xfrm>
          <a:prstGeom prst="rect">
            <a:avLst/>
          </a:prstGeom>
          <a:noFill/>
          <a:ln>
            <a:noFill/>
          </a:ln>
          <a:effectLst>
            <a:glow rad="38100">
              <a:schemeClr val="tx1"/>
            </a:glow>
            <a:outerShdw blurRad="50800" dist="12700" dir="3000000" sx="102000" sy="102000" algn="ctr" rotWithShape="0">
              <a:srgbClr val="000000">
                <a:alpha val="42000"/>
              </a:srgbClr>
            </a:outerShdw>
          </a:effectLst>
        </p:spPr>
      </p:pic>
      <p:sp>
        <p:nvSpPr>
          <p:cNvPr id="18" name="Content Placeholder 2">
            <a:extLst>
              <a:ext uri="{FF2B5EF4-FFF2-40B4-BE49-F238E27FC236}">
                <a16:creationId xmlns:a16="http://schemas.microsoft.com/office/drawing/2014/main" id="{719AEB5B-2A12-4CB1-973E-4951D4F5C1B8}"/>
              </a:ext>
            </a:extLst>
          </p:cNvPr>
          <p:cNvSpPr txBox="1">
            <a:spLocks/>
          </p:cNvSpPr>
          <p:nvPr/>
        </p:nvSpPr>
        <p:spPr>
          <a:xfrm>
            <a:off x="1615588" y="1461294"/>
            <a:ext cx="1600200" cy="457200"/>
          </a:xfrm>
          <a:prstGeom prst="rect">
            <a:avLst/>
          </a:prstGeom>
        </p:spPr>
        <p:txBody>
          <a:bodyPr vert="horz" lIns="91440" tIns="45720" rIns="91440" bIns="45720" rtlCol="0">
            <a:noAutofit/>
          </a:bodyPr>
          <a:lstStyle/>
          <a:p>
            <a:pPr marR="0" lvl="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1600" b="1" i="0" u="none" strike="noStrike" kern="1200" cap="none" spc="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rPr>
              <a:t>COST EFFICIENT</a:t>
            </a:r>
          </a:p>
          <a:p>
            <a:pPr marL="114300" marR="0" lvl="0" indent="-1143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1600" b="1" i="0" u="none" strike="noStrike" kern="1200" cap="none" spc="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rPr>
              <a:t>ECONOMY</a:t>
            </a:r>
          </a:p>
        </p:txBody>
      </p:sp>
      <p:sp>
        <p:nvSpPr>
          <p:cNvPr id="19" name="Content Placeholder 2">
            <a:extLst>
              <a:ext uri="{FF2B5EF4-FFF2-40B4-BE49-F238E27FC236}">
                <a16:creationId xmlns:a16="http://schemas.microsoft.com/office/drawing/2014/main" id="{05AC3451-BA51-40FA-AB18-FB320C1F10F1}"/>
              </a:ext>
            </a:extLst>
          </p:cNvPr>
          <p:cNvSpPr txBox="1">
            <a:spLocks/>
          </p:cNvSpPr>
          <p:nvPr/>
        </p:nvSpPr>
        <p:spPr>
          <a:xfrm>
            <a:off x="-120378" y="2457467"/>
            <a:ext cx="1600200" cy="1019718"/>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1400" b="1" i="0" u="none" strike="noStrike" kern="1200" cap="none" spc="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rPr>
              <a:t>HEALTHIER FAMILIES </a:t>
            </a:r>
          </a:p>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1400" b="1" i="0" u="none" strike="noStrike" kern="1200" cap="none" spc="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rPr>
              <a:t>&amp;</a:t>
            </a:r>
            <a:r>
              <a:rPr lang="en-PH" sz="1400" b="1" dirty="0">
                <a:solidFill>
                  <a:schemeClr val="bg1"/>
                </a:solidFill>
                <a:latin typeface="Tahoma" panose="020B0604030504040204" pitchFamily="34" charset="0"/>
                <a:ea typeface="Tahoma" panose="020B0604030504040204" pitchFamily="34" charset="0"/>
                <a:cs typeface="Tahoma" panose="020B0604030504040204" pitchFamily="34" charset="0"/>
              </a:rPr>
              <a:t> HEALTHIER MINDS</a:t>
            </a:r>
            <a:endParaRPr kumimoji="0" lang="en-PH" sz="1400" b="1" i="0" u="none" strike="noStrike" kern="1200" cap="none" spc="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0" name="Content Placeholder 2">
            <a:extLst>
              <a:ext uri="{FF2B5EF4-FFF2-40B4-BE49-F238E27FC236}">
                <a16:creationId xmlns:a16="http://schemas.microsoft.com/office/drawing/2014/main" id="{EEDD66BB-0403-420C-BDD4-724585D3AEF5}"/>
              </a:ext>
            </a:extLst>
          </p:cNvPr>
          <p:cNvSpPr txBox="1">
            <a:spLocks/>
          </p:cNvSpPr>
          <p:nvPr/>
        </p:nvSpPr>
        <p:spPr>
          <a:xfrm>
            <a:off x="300635" y="3650139"/>
            <a:ext cx="1889716" cy="852489"/>
          </a:xfrm>
          <a:prstGeom prst="rect">
            <a:avLst/>
          </a:prstGeom>
        </p:spPr>
        <p:txBody>
          <a:bodyPr vert="horz" lIns="91440" tIns="45720" rIns="91440" bIns="45720" rtlCol="0">
            <a:noAutofit/>
          </a:bodyPr>
          <a:lstStyle/>
          <a:p>
            <a:pPr marL="171450" marR="0" lvl="0" indent="-171450"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1400" b="1" i="0" u="none" strike="noStrike" kern="1200" cap="none" spc="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rPr>
              <a:t>ADULTS </a:t>
            </a:r>
          </a:p>
          <a:p>
            <a:pPr marL="171450" marR="0" lvl="0" indent="-171450"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1400" b="1" i="0" u="none" strike="noStrike" kern="1200" cap="none" spc="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rPr>
              <a:t>EARNING </a:t>
            </a:r>
          </a:p>
          <a:p>
            <a:pPr marL="171450" marR="0" lvl="0" indent="-171450"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1400" b="1" i="0" u="none" strike="noStrike" kern="1200" cap="none" spc="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rPr>
              <a:t>21% MORE IN WAGES</a:t>
            </a:r>
          </a:p>
        </p:txBody>
      </p:sp>
      <p:sp>
        <p:nvSpPr>
          <p:cNvPr id="21" name="Content Placeholder 2">
            <a:extLst>
              <a:ext uri="{FF2B5EF4-FFF2-40B4-BE49-F238E27FC236}">
                <a16:creationId xmlns:a16="http://schemas.microsoft.com/office/drawing/2014/main" id="{5096D52D-055C-4AC4-A191-F6D0DF28A1B6}"/>
              </a:ext>
            </a:extLst>
          </p:cNvPr>
          <p:cNvSpPr txBox="1">
            <a:spLocks/>
          </p:cNvSpPr>
          <p:nvPr/>
        </p:nvSpPr>
        <p:spPr>
          <a:xfrm>
            <a:off x="-101126" y="4848536"/>
            <a:ext cx="3189749" cy="457200"/>
          </a:xfrm>
          <a:prstGeom prst="rect">
            <a:avLst/>
          </a:prstGeom>
        </p:spPr>
        <p:txBody>
          <a:bodyPr vert="horz" lIns="91440" tIns="45720" rIns="91440" bIns="45720" rtlCol="0">
            <a:noAutofit/>
          </a:bodyPr>
          <a:lstStyle/>
          <a:p>
            <a:pPr lvl="0" algn="ctr">
              <a:spcBef>
                <a:spcPct val="20000"/>
              </a:spcBef>
            </a:pPr>
            <a:r>
              <a:rPr lang="en-PH" sz="1400" b="1" dirty="0">
                <a:solidFill>
                  <a:schemeClr val="bg1"/>
                </a:solidFill>
                <a:latin typeface="Tahoma" panose="020B0604030504040204" pitchFamily="34" charset="0"/>
                <a:ea typeface="Tahoma" panose="020B0604030504040204" pitchFamily="34" charset="0"/>
                <a:cs typeface="Tahoma" panose="020B0604030504040204" pitchFamily="34" charset="0"/>
              </a:rPr>
              <a:t>CHILDREN COMPLETE </a:t>
            </a:r>
          </a:p>
          <a:p>
            <a:pPr lvl="0" algn="r">
              <a:spcBef>
                <a:spcPct val="20000"/>
              </a:spcBef>
            </a:pPr>
            <a:r>
              <a:rPr lang="en-PH" sz="1400" b="1" dirty="0">
                <a:solidFill>
                  <a:schemeClr val="bg1"/>
                </a:solidFill>
                <a:latin typeface="Tahoma" panose="020B0604030504040204" pitchFamily="34" charset="0"/>
                <a:ea typeface="Tahoma" panose="020B0604030504040204" pitchFamily="34" charset="0"/>
                <a:cs typeface="Tahoma" panose="020B0604030504040204" pitchFamily="34" charset="0"/>
              </a:rPr>
              <a:t>     4.6 MORE GRADES </a:t>
            </a:r>
          </a:p>
          <a:p>
            <a:pPr lvl="0" algn="r">
              <a:spcBef>
                <a:spcPct val="20000"/>
              </a:spcBef>
            </a:pPr>
            <a:r>
              <a:rPr lang="en-PH" sz="1400" b="1" dirty="0">
                <a:solidFill>
                  <a:schemeClr val="bg1"/>
                </a:solidFill>
                <a:latin typeface="Tahoma" panose="020B0604030504040204" pitchFamily="34" charset="0"/>
                <a:ea typeface="Tahoma" panose="020B0604030504040204" pitchFamily="34" charset="0"/>
                <a:cs typeface="Tahoma" panose="020B0604030504040204" pitchFamily="34" charset="0"/>
              </a:rPr>
              <a:t>IN SCHOOL</a:t>
            </a:r>
            <a:endParaRPr kumimoji="0" lang="en-PH" sz="1400" b="1" i="0" u="none" strike="noStrike" kern="1200" cap="none" spc="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2" name="Content Placeholder 2">
            <a:extLst>
              <a:ext uri="{FF2B5EF4-FFF2-40B4-BE49-F238E27FC236}">
                <a16:creationId xmlns:a16="http://schemas.microsoft.com/office/drawing/2014/main" id="{1EECC9CF-8F13-4387-81A2-30D3DE0A5A4B}"/>
              </a:ext>
            </a:extLst>
          </p:cNvPr>
          <p:cNvSpPr txBox="1">
            <a:spLocks/>
          </p:cNvSpPr>
          <p:nvPr/>
        </p:nvSpPr>
        <p:spPr>
          <a:xfrm>
            <a:off x="137116" y="5846418"/>
            <a:ext cx="3200400" cy="457200"/>
          </a:xfrm>
          <a:prstGeom prst="rect">
            <a:avLst/>
          </a:prstGeom>
        </p:spPr>
        <p:txBody>
          <a:bodyPr vert="horz" lIns="91440" tIns="45720" rIns="91440" bIns="45720" rtlCol="0">
            <a:noAutofit/>
          </a:bodyPr>
          <a:lstStyle/>
          <a:p>
            <a:pPr lvl="0" algn="r">
              <a:spcBef>
                <a:spcPct val="20000"/>
              </a:spcBef>
            </a:pPr>
            <a:r>
              <a:rPr lang="en-PH" sz="1400" b="1" dirty="0">
                <a:solidFill>
                  <a:schemeClr val="bg1"/>
                </a:solidFill>
                <a:latin typeface="Tahoma" panose="020B0604030504040204" pitchFamily="34" charset="0"/>
                <a:ea typeface="Tahoma" panose="020B0604030504040204" pitchFamily="34" charset="0"/>
                <a:cs typeface="Tahoma" panose="020B0604030504040204" pitchFamily="34" charset="0"/>
              </a:rPr>
              <a:t>HEALTHY CHILDREN 10X MORE LIKELY TO OVERCOME DEADLY DISEASE</a:t>
            </a:r>
            <a:endParaRPr kumimoji="0" lang="en-PH" sz="1400" b="1" i="0" u="none" strike="noStrike" kern="1200" cap="none" spc="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48762851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700"/>
                                        <p:tgtEl>
                                          <p:spTgt spid="25"/>
                                        </p:tgtEl>
                                      </p:cBhvr>
                                    </p:animEffect>
                                  </p:childTnLst>
                                </p:cTn>
                              </p:par>
                              <p:par>
                                <p:cTn id="8" presetID="0" presetClass="path" presetSubtype="0" accel="50000" decel="50000" fill="hold" nodeType="withEffect">
                                  <p:stCondLst>
                                    <p:cond delay="0"/>
                                  </p:stCondLst>
                                  <p:childTnLst>
                                    <p:animMotion origin="layout" path="M 3.33333E-6 7.40741E-7 L -0.329 -0.30463 " pathEditMode="relative" rAng="0" ptsTypes="AA">
                                      <p:cBhvr>
                                        <p:cTn id="9" dur="2000" fill="hold"/>
                                        <p:tgtEl>
                                          <p:spTgt spid="4"/>
                                        </p:tgtEl>
                                        <p:attrNameLst>
                                          <p:attrName>ppt_x</p:attrName>
                                          <p:attrName>ppt_y</p:attrName>
                                        </p:attrNameLst>
                                      </p:cBhvr>
                                      <p:rCtr x="-16458" y="-15231"/>
                                    </p:animMotion>
                                  </p:childTnLst>
                                </p:cTn>
                              </p:par>
                              <p:par>
                                <p:cTn id="10" presetID="0" presetClass="path" presetSubtype="0" accel="50000" decel="50000" fill="hold" nodeType="withEffect">
                                  <p:stCondLst>
                                    <p:cond delay="0"/>
                                  </p:stCondLst>
                                  <p:childTnLst>
                                    <p:animMotion origin="layout" path="M 3.33333E-6 3.7037E-7 L -0.29236 -0.3044 " pathEditMode="relative" rAng="0" ptsTypes="AA">
                                      <p:cBhvr>
                                        <p:cTn id="11" dur="2000" fill="hold"/>
                                        <p:tgtEl>
                                          <p:spTgt spid="10"/>
                                        </p:tgtEl>
                                        <p:attrNameLst>
                                          <p:attrName>ppt_x</p:attrName>
                                          <p:attrName>ppt_y</p:attrName>
                                        </p:attrNameLst>
                                      </p:cBhvr>
                                      <p:rCtr x="-14618" y="-15231"/>
                                    </p:animMotion>
                                  </p:childTnLst>
                                </p:cTn>
                              </p:par>
                              <p:par>
                                <p:cTn id="12" presetID="0" presetClass="path" presetSubtype="0" accel="50000" decel="50000" fill="hold" nodeType="withEffect">
                                  <p:stCondLst>
                                    <p:cond delay="0"/>
                                  </p:stCondLst>
                                  <p:childTnLst>
                                    <p:animMotion origin="layout" path="M 5E-6 2.59259E-6 L -0.26511 -0.29838 " pathEditMode="relative" rAng="0" ptsTypes="AA">
                                      <p:cBhvr>
                                        <p:cTn id="13" dur="2000" fill="hold"/>
                                        <p:tgtEl>
                                          <p:spTgt spid="8"/>
                                        </p:tgtEl>
                                        <p:attrNameLst>
                                          <p:attrName>ppt_x</p:attrName>
                                          <p:attrName>ppt_y</p:attrName>
                                        </p:attrNameLst>
                                      </p:cBhvr>
                                      <p:rCtr x="-13264" y="-14931"/>
                                    </p:animMotion>
                                  </p:childTnLst>
                                </p:cTn>
                              </p:par>
                              <p:par>
                                <p:cTn id="14" presetID="10" presetClass="exit" presetSubtype="0" fill="hold" nodeType="withEffect">
                                  <p:stCondLst>
                                    <p:cond delay="0"/>
                                  </p:stCondLst>
                                  <p:childTnLst>
                                    <p:animEffect transition="out" filter="fade">
                                      <p:cBhvr>
                                        <p:cTn id="15" dur="1500"/>
                                        <p:tgtEl>
                                          <p:spTgt spid="5123"/>
                                        </p:tgtEl>
                                      </p:cBhvr>
                                    </p:animEffect>
                                    <p:set>
                                      <p:cBhvr>
                                        <p:cTn id="16" dur="1" fill="hold">
                                          <p:stCondLst>
                                            <p:cond delay="1499"/>
                                          </p:stCondLst>
                                        </p:cTn>
                                        <p:tgtEl>
                                          <p:spTgt spid="5123"/>
                                        </p:tgtEl>
                                        <p:attrNameLst>
                                          <p:attrName>style.visibility</p:attrName>
                                        </p:attrNameLst>
                                      </p:cBhvr>
                                      <p:to>
                                        <p:strVal val="hidden"/>
                                      </p:to>
                                    </p:set>
                                  </p:childTnLst>
                                </p:cTn>
                              </p:par>
                              <p:par>
                                <p:cTn id="17" presetID="10" presetClass="exit" presetSubtype="0" fill="hold" grpId="0" nodeType="withEffect">
                                  <p:stCondLst>
                                    <p:cond delay="0"/>
                                  </p:stCondLst>
                                  <p:childTnLst>
                                    <p:animEffect transition="out" filter="fade">
                                      <p:cBhvr>
                                        <p:cTn id="18" dur="500"/>
                                        <p:tgtEl>
                                          <p:spTgt spid="18"/>
                                        </p:tgtEl>
                                      </p:cBhvr>
                                    </p:animEffect>
                                    <p:set>
                                      <p:cBhvr>
                                        <p:cTn id="19" dur="1" fill="hold">
                                          <p:stCondLst>
                                            <p:cond delay="499"/>
                                          </p:stCondLst>
                                        </p:cTn>
                                        <p:tgtEl>
                                          <p:spTgt spid="18"/>
                                        </p:tgtEl>
                                        <p:attrNameLst>
                                          <p:attrName>style.visibility</p:attrName>
                                        </p:attrNameLst>
                                      </p:cBhvr>
                                      <p:to>
                                        <p:strVal val="hidden"/>
                                      </p:to>
                                    </p:set>
                                  </p:childTnLst>
                                </p:cTn>
                              </p:par>
                              <p:par>
                                <p:cTn id="20" presetID="10" presetClass="exit" presetSubtype="0" fill="hold" grpId="0" nodeType="withEffect">
                                  <p:stCondLst>
                                    <p:cond delay="0"/>
                                  </p:stCondLst>
                                  <p:childTnLst>
                                    <p:animEffect transition="out" filter="fade">
                                      <p:cBhvr>
                                        <p:cTn id="21" dur="500"/>
                                        <p:tgtEl>
                                          <p:spTgt spid="19"/>
                                        </p:tgtEl>
                                      </p:cBhvr>
                                    </p:animEffect>
                                    <p:set>
                                      <p:cBhvr>
                                        <p:cTn id="22" dur="1" fill="hold">
                                          <p:stCondLst>
                                            <p:cond delay="499"/>
                                          </p:stCondLst>
                                        </p:cTn>
                                        <p:tgtEl>
                                          <p:spTgt spid="19"/>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20"/>
                                        </p:tgtEl>
                                      </p:cBhvr>
                                    </p:animEffect>
                                    <p:set>
                                      <p:cBhvr>
                                        <p:cTn id="25" dur="1" fill="hold">
                                          <p:stCondLst>
                                            <p:cond delay="499"/>
                                          </p:stCondLst>
                                        </p:cTn>
                                        <p:tgtEl>
                                          <p:spTgt spid="20"/>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21"/>
                                        </p:tgtEl>
                                      </p:cBhvr>
                                    </p:animEffect>
                                    <p:set>
                                      <p:cBhvr>
                                        <p:cTn id="28" dur="1" fill="hold">
                                          <p:stCondLst>
                                            <p:cond delay="499"/>
                                          </p:stCondLst>
                                        </p:cTn>
                                        <p:tgtEl>
                                          <p:spTgt spid="21"/>
                                        </p:tgtEl>
                                        <p:attrNameLst>
                                          <p:attrName>style.visibility</p:attrName>
                                        </p:attrNameLst>
                                      </p:cBhvr>
                                      <p:to>
                                        <p:strVal val="hidden"/>
                                      </p:to>
                                    </p:set>
                                  </p:childTnLst>
                                </p:cTn>
                              </p:par>
                              <p:par>
                                <p:cTn id="29" presetID="10" presetClass="exit" presetSubtype="0" fill="hold" grpId="0" nodeType="withEffect">
                                  <p:stCondLst>
                                    <p:cond delay="0"/>
                                  </p:stCondLst>
                                  <p:childTnLst>
                                    <p:animEffect transition="out" filter="fade">
                                      <p:cBhvr>
                                        <p:cTn id="30" dur="500"/>
                                        <p:tgtEl>
                                          <p:spTgt spid="22"/>
                                        </p:tgtEl>
                                      </p:cBhvr>
                                    </p:animEffect>
                                    <p:set>
                                      <p:cBhvr>
                                        <p:cTn id="31"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8" grpId="0"/>
      <p:bldP spid="19" grpId="0"/>
      <p:bldP spid="20" grpId="0"/>
      <p:bldP spid="21" grpId="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a:xfrm>
            <a:off x="-5862" y="468312"/>
            <a:ext cx="9149862" cy="739775"/>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PH" sz="4000" b="1" i="0" u="none" strike="noStrike" kern="1200" cap="none" spc="-150" normalizeH="0" baseline="0" noProof="0" dirty="0">
                <a:ln>
                  <a:noFill/>
                </a:ln>
                <a:solidFill>
                  <a:srgbClr val="0A8C48"/>
                </a:solidFill>
                <a:effectLst/>
                <a:uLnTx/>
                <a:uFillTx/>
                <a:latin typeface="Tahoma" panose="020B0604030504040204" pitchFamily="34" charset="0"/>
                <a:ea typeface="Tahoma" panose="020B0604030504040204" pitchFamily="34" charset="0"/>
                <a:cs typeface="Tahoma" panose="020B0604030504040204" pitchFamily="34" charset="0"/>
              </a:rPr>
              <a:t>Malnutrition Comes In Many Forms</a:t>
            </a:r>
            <a:endParaRPr kumimoji="0" lang="en-PH" sz="4000" b="1" i="1" u="none" strike="noStrike" kern="1200" cap="none" spc="-150" normalizeH="0" baseline="0" noProof="0" dirty="0">
              <a:ln>
                <a:noFill/>
              </a:ln>
              <a:solidFill>
                <a:srgbClr val="0A8C48"/>
              </a:solidFill>
              <a:effectLst/>
              <a:uLnTx/>
              <a:uFillTx/>
              <a:latin typeface="Tahoma" panose="020B0604030504040204" pitchFamily="34" charset="0"/>
              <a:ea typeface="Tahoma" panose="020B0604030504040204" pitchFamily="34" charset="0"/>
              <a:cs typeface="Tahoma" panose="020B0604030504040204" pitchFamily="34" charset="0"/>
            </a:endParaRPr>
          </a:p>
        </p:txBody>
      </p:sp>
      <p:pic>
        <p:nvPicPr>
          <p:cNvPr id="2" name="Picture 2" descr="D:\AL GORE PRESENTATION\SLIDE 5\2.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0" y="1524000"/>
            <a:ext cx="4645026" cy="2471738"/>
          </a:xfrm>
          <a:prstGeom prst="rect">
            <a:avLst/>
          </a:prstGeom>
          <a:noFill/>
        </p:spPr>
      </p:pic>
      <p:sp>
        <p:nvSpPr>
          <p:cNvPr id="10" name="Content Placeholder 2"/>
          <p:cNvSpPr>
            <a:spLocks noGrp="1"/>
          </p:cNvSpPr>
          <p:nvPr>
            <p:ph idx="1"/>
          </p:nvPr>
        </p:nvSpPr>
        <p:spPr>
          <a:xfrm>
            <a:off x="1901825" y="2460625"/>
            <a:ext cx="2743200" cy="762000"/>
          </a:xfrm>
        </p:spPr>
        <p:txBody>
          <a:bodyPr>
            <a:noAutofit/>
          </a:bodyPr>
          <a:lstStyle/>
          <a:p>
            <a:pPr>
              <a:buNone/>
            </a:pPr>
            <a:r>
              <a:rPr lang="en-PH" sz="3600" b="1"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STUNTING</a:t>
            </a:r>
          </a:p>
        </p:txBody>
      </p:sp>
      <p:pic>
        <p:nvPicPr>
          <p:cNvPr id="3" name="Picture 3" descr="D:\AL GORE PRESENTATION\SLIDE 5\3.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4481512" y="1524000"/>
            <a:ext cx="4662488" cy="2398712"/>
          </a:xfrm>
          <a:prstGeom prst="rect">
            <a:avLst/>
          </a:prstGeom>
          <a:noFill/>
        </p:spPr>
      </p:pic>
      <p:sp>
        <p:nvSpPr>
          <p:cNvPr id="11" name="Content Placeholder 2"/>
          <p:cNvSpPr txBox="1">
            <a:spLocks/>
          </p:cNvSpPr>
          <p:nvPr/>
        </p:nvSpPr>
        <p:spPr>
          <a:xfrm>
            <a:off x="6629400" y="2460624"/>
            <a:ext cx="2419350" cy="739775"/>
          </a:xfrm>
          <a:prstGeom prst="rect">
            <a:avLst/>
          </a:prstGeom>
        </p:spPr>
        <p:txBody>
          <a:bodyPr vert="horz" lIns="91440" tIns="45720" rIns="91440" bIns="45720" rtlCol="0">
            <a:normAutofit fontScale="62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6000" b="1" i="0" u="none" strike="noStrike" kern="1200" cap="none" spc="0" normalizeH="0" baseline="0" noProof="0" dirty="0">
                <a:ln>
                  <a:noFill/>
                </a:ln>
                <a:solidFill>
                  <a:schemeClr val="bg1">
                    <a:lumMod val="95000"/>
                  </a:schemeClr>
                </a:solidFill>
                <a:effectLst/>
                <a:uLnTx/>
                <a:uFillTx/>
                <a:latin typeface="Tahoma" panose="020B0604030504040204" pitchFamily="34" charset="0"/>
                <a:ea typeface="Tahoma" panose="020B0604030504040204" pitchFamily="34" charset="0"/>
                <a:cs typeface="Tahoma" panose="020B0604030504040204" pitchFamily="34" charset="0"/>
              </a:rPr>
              <a:t>OBESITY</a:t>
            </a:r>
          </a:p>
        </p:txBody>
      </p:sp>
      <p:pic>
        <p:nvPicPr>
          <p:cNvPr id="4" name="Picture 4" descr="D:\AL GORE PRESENTATION\SLIDE 5\4.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0" y="3886200"/>
            <a:ext cx="4645025" cy="2362200"/>
          </a:xfrm>
          <a:prstGeom prst="rect">
            <a:avLst/>
          </a:prstGeom>
          <a:noFill/>
        </p:spPr>
      </p:pic>
      <p:sp>
        <p:nvSpPr>
          <p:cNvPr id="13" name="Content Placeholder 2"/>
          <p:cNvSpPr txBox="1">
            <a:spLocks/>
          </p:cNvSpPr>
          <p:nvPr/>
        </p:nvSpPr>
        <p:spPr>
          <a:xfrm>
            <a:off x="1917700" y="4762500"/>
            <a:ext cx="2563812" cy="609600"/>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3600" b="1" i="0" u="none" strike="noStrike" kern="1200" cap="none" spc="0" normalizeH="0" baseline="0" noProof="0" dirty="0">
                <a:ln>
                  <a:noFill/>
                </a:ln>
                <a:solidFill>
                  <a:schemeClr val="bg1">
                    <a:lumMod val="95000"/>
                  </a:schemeClr>
                </a:solidFill>
                <a:effectLst/>
                <a:uLnTx/>
                <a:uFillTx/>
                <a:latin typeface="Tahoma" panose="020B0604030504040204" pitchFamily="34" charset="0"/>
                <a:ea typeface="Tahoma" panose="020B0604030504040204" pitchFamily="34" charset="0"/>
                <a:cs typeface="Tahoma" panose="020B0604030504040204" pitchFamily="34" charset="0"/>
              </a:rPr>
              <a:t>WASTING</a:t>
            </a:r>
          </a:p>
        </p:txBody>
      </p:sp>
      <p:pic>
        <p:nvPicPr>
          <p:cNvPr id="2053" name="Picture 5" descr="D:\AL GORE PRESENTATION\SLIDE 5\5.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4572000" y="3832225"/>
            <a:ext cx="4572000" cy="2416175"/>
          </a:xfrm>
          <a:prstGeom prst="rect">
            <a:avLst/>
          </a:prstGeom>
          <a:noFill/>
        </p:spPr>
      </p:pic>
      <p:sp>
        <p:nvSpPr>
          <p:cNvPr id="15" name="Content Placeholder 2"/>
          <p:cNvSpPr txBox="1">
            <a:spLocks/>
          </p:cNvSpPr>
          <p:nvPr/>
        </p:nvSpPr>
        <p:spPr>
          <a:xfrm>
            <a:off x="6276975" y="4532312"/>
            <a:ext cx="2940050" cy="990600"/>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ts val="3100"/>
              </a:lnSpc>
              <a:spcBef>
                <a:spcPct val="20000"/>
              </a:spcBef>
              <a:spcAft>
                <a:spcPts val="0"/>
              </a:spcAft>
              <a:buClrTx/>
              <a:buSzTx/>
              <a:buFont typeface="Arial" pitchFamily="34" charset="0"/>
              <a:buNone/>
              <a:tabLst/>
              <a:defRPr/>
            </a:pPr>
            <a:r>
              <a:rPr kumimoji="0" lang="en-PH" sz="2400" b="1" i="0" u="none" strike="noStrike" kern="1200" cap="none" spc="0" normalizeH="0" baseline="0" noProof="0" dirty="0">
                <a:ln>
                  <a:noFill/>
                </a:ln>
                <a:solidFill>
                  <a:schemeClr val="bg1">
                    <a:lumMod val="95000"/>
                  </a:schemeClr>
                </a:solidFill>
                <a:effectLst/>
                <a:uLnTx/>
                <a:uFillTx/>
                <a:latin typeface="Tahoma" panose="020B0604030504040204" pitchFamily="34" charset="0"/>
                <a:ea typeface="Tahoma" panose="020B0604030504040204" pitchFamily="34" charset="0"/>
                <a:cs typeface="Tahoma" panose="020B0604030504040204" pitchFamily="34" charset="0"/>
              </a:rPr>
              <a:t>MICRONUTRIENT</a:t>
            </a:r>
            <a:endParaRPr lang="en-PH" sz="2400" b="1"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endParaRPr>
          </a:p>
          <a:p>
            <a:pPr marL="342900" marR="0" lvl="0" indent="-342900" algn="ctr" defTabSz="914400" rtl="0" eaLnBrk="1" fontAlgn="auto" latinLnBrk="0" hangingPunct="1">
              <a:lnSpc>
                <a:spcPts val="3100"/>
              </a:lnSpc>
              <a:spcBef>
                <a:spcPct val="20000"/>
              </a:spcBef>
              <a:spcAft>
                <a:spcPts val="0"/>
              </a:spcAft>
              <a:buClrTx/>
              <a:buSzTx/>
              <a:buFont typeface="Arial" pitchFamily="34" charset="0"/>
              <a:buNone/>
              <a:tabLst/>
              <a:defRPr/>
            </a:pPr>
            <a:r>
              <a:rPr kumimoji="0" lang="en-PH" sz="2400" b="1" i="0" u="none" strike="noStrike" kern="1200" cap="none" spc="0" normalizeH="0" baseline="0" noProof="0" dirty="0">
                <a:ln>
                  <a:noFill/>
                </a:ln>
                <a:solidFill>
                  <a:schemeClr val="bg1">
                    <a:lumMod val="95000"/>
                  </a:schemeClr>
                </a:solidFill>
                <a:effectLst/>
                <a:uLnTx/>
                <a:uFillTx/>
                <a:latin typeface="Tahoma" panose="020B0604030504040204" pitchFamily="34" charset="0"/>
                <a:ea typeface="Tahoma" panose="020B0604030504040204" pitchFamily="34" charset="0"/>
                <a:cs typeface="Tahoma" panose="020B0604030504040204" pitchFamily="34" charset="0"/>
              </a:rPr>
              <a:t>DEFICIENCY</a:t>
            </a:r>
          </a:p>
        </p:txBody>
      </p:sp>
      <p:sp>
        <p:nvSpPr>
          <p:cNvPr id="12" name="Rectangle 11">
            <a:extLst>
              <a:ext uri="{FF2B5EF4-FFF2-40B4-BE49-F238E27FC236}">
                <a16:creationId xmlns:a16="http://schemas.microsoft.com/office/drawing/2014/main" id="{A99551E3-922C-4D28-B526-5FC0F64BB580}"/>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BDF550F7-5EC8-447F-BE0C-A4918A6BF3BE}"/>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5659210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fade">
                                      <p:cBhvr>
                                        <p:cTn id="18" dur="1000"/>
                                        <p:tgtEl>
                                          <p:spTgt spid="1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3">
                                            <p:txEl>
                                              <p:pRg st="0" end="0"/>
                                            </p:txEl>
                                          </p:spTgt>
                                        </p:tgtEl>
                                        <p:attrNameLst>
                                          <p:attrName>style.visibility</p:attrName>
                                        </p:attrNameLst>
                                      </p:cBhvr>
                                      <p:to>
                                        <p:strVal val="visible"/>
                                      </p:to>
                                    </p:set>
                                    <p:animEffect transition="in" filter="fade">
                                      <p:cBhvr>
                                        <p:cTn id="29" dur="1000"/>
                                        <p:tgtEl>
                                          <p:spTgt spid="13">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nodeType="click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fill="hold"/>
                                        <p:tgtEl>
                                          <p:spTgt spid="3"/>
                                        </p:tgtEl>
                                        <p:attrNameLst>
                                          <p:attrName>ppt_x</p:attrName>
                                        </p:attrNameLst>
                                      </p:cBhvr>
                                      <p:tavLst>
                                        <p:tav tm="0">
                                          <p:val>
                                            <p:strVal val="1+#ppt_w/2"/>
                                          </p:val>
                                        </p:tav>
                                        <p:tav tm="100000">
                                          <p:val>
                                            <p:strVal val="#ppt_x"/>
                                          </p:val>
                                        </p:tav>
                                      </p:tavLst>
                                    </p:anim>
                                    <p:anim calcmode="lin" valueType="num">
                                      <p:cBhvr additive="base">
                                        <p:cTn id="35"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1">
                                            <p:txEl>
                                              <p:pRg st="0" end="0"/>
                                            </p:txEl>
                                          </p:spTgt>
                                        </p:tgtEl>
                                        <p:attrNameLst>
                                          <p:attrName>style.visibility</p:attrName>
                                        </p:attrNameLst>
                                      </p:cBhvr>
                                      <p:to>
                                        <p:strVal val="visible"/>
                                      </p:to>
                                    </p:set>
                                    <p:animEffect transition="in" filter="fade">
                                      <p:cBhvr>
                                        <p:cTn id="40" dur="1000"/>
                                        <p:tgtEl>
                                          <p:spTgt spid="11">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nodeType="clickEffect">
                                  <p:stCondLst>
                                    <p:cond delay="0"/>
                                  </p:stCondLst>
                                  <p:childTnLst>
                                    <p:set>
                                      <p:cBhvr>
                                        <p:cTn id="44" dur="1" fill="hold">
                                          <p:stCondLst>
                                            <p:cond delay="0"/>
                                          </p:stCondLst>
                                        </p:cTn>
                                        <p:tgtEl>
                                          <p:spTgt spid="2053"/>
                                        </p:tgtEl>
                                        <p:attrNameLst>
                                          <p:attrName>style.visibility</p:attrName>
                                        </p:attrNameLst>
                                      </p:cBhvr>
                                      <p:to>
                                        <p:strVal val="visible"/>
                                      </p:to>
                                    </p:set>
                                    <p:anim calcmode="lin" valueType="num">
                                      <p:cBhvr additive="base">
                                        <p:cTn id="45" dur="500" fill="hold"/>
                                        <p:tgtEl>
                                          <p:spTgt spid="2053"/>
                                        </p:tgtEl>
                                        <p:attrNameLst>
                                          <p:attrName>ppt_x</p:attrName>
                                        </p:attrNameLst>
                                      </p:cBhvr>
                                      <p:tavLst>
                                        <p:tav tm="0">
                                          <p:val>
                                            <p:strVal val="1+#ppt_w/2"/>
                                          </p:val>
                                        </p:tav>
                                        <p:tav tm="100000">
                                          <p:val>
                                            <p:strVal val="#ppt_x"/>
                                          </p:val>
                                        </p:tav>
                                      </p:tavLst>
                                    </p:anim>
                                    <p:anim calcmode="lin" valueType="num">
                                      <p:cBhvr additive="base">
                                        <p:cTn id="46" dur="500" fill="hold"/>
                                        <p:tgtEl>
                                          <p:spTgt spid="2053"/>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5">
                                            <p:txEl>
                                              <p:pRg st="0" end="0"/>
                                            </p:txEl>
                                          </p:spTgt>
                                        </p:tgtEl>
                                        <p:attrNameLst>
                                          <p:attrName>style.visibility</p:attrName>
                                        </p:attrNameLst>
                                      </p:cBhvr>
                                      <p:to>
                                        <p:strVal val="visible"/>
                                      </p:to>
                                    </p:set>
                                    <p:animEffect transition="in" filter="fade">
                                      <p:cBhvr>
                                        <p:cTn id="51" dur="1000"/>
                                        <p:tgtEl>
                                          <p:spTgt spid="15">
                                            <p:txEl>
                                              <p:pRg st="0" end="0"/>
                                            </p:txEl>
                                          </p:spTgt>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5">
                                            <p:txEl>
                                              <p:pRg st="1" end="1"/>
                                            </p:txEl>
                                          </p:spTgt>
                                        </p:tgtEl>
                                        <p:attrNameLst>
                                          <p:attrName>style.visibility</p:attrName>
                                        </p:attrNameLst>
                                      </p:cBhvr>
                                      <p:to>
                                        <p:strVal val="visible"/>
                                      </p:to>
                                    </p:set>
                                    <p:animEffect transition="in" filter="fade">
                                      <p:cBhvr>
                                        <p:cTn id="54" dur="100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allAtOnce"/>
      <p:bldP spid="10" grpId="0" build="allAtOnce"/>
      <p:bldP spid="11" grpId="0" build="allAtOnce"/>
      <p:bldP spid="13" grpId="0" build="allAtOnce"/>
      <p:bldP spid="15"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7" descr="D:\AL GORE PRESENTATION\SLIDE 2\3.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0" y="1447800"/>
            <a:ext cx="4735512" cy="5410200"/>
          </a:xfrm>
          <a:prstGeom prst="rect">
            <a:avLst/>
          </a:prstGeom>
          <a:noFill/>
        </p:spPr>
      </p:pic>
      <p:pic>
        <p:nvPicPr>
          <p:cNvPr id="1036" name="Picture 12" descr="D:\AL GORE PRESENTATION\SLIDE 2\4 visual.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130095" y="2725773"/>
            <a:ext cx="4408488" cy="3856634"/>
          </a:xfrm>
          <a:prstGeom prst="rect">
            <a:avLst/>
          </a:prstGeom>
          <a:noFill/>
        </p:spPr>
      </p:pic>
      <p:pic>
        <p:nvPicPr>
          <p:cNvPr id="1038" name="Picture 14" descr="D:\AL GORE PRESENTATION\SLIDE 2\3a.png"/>
          <p:cNvPicPr>
            <a:picLocks noChangeAspect="1" noChangeArrowheads="1"/>
          </p:cNvPicPr>
          <p:nvPr/>
        </p:nvPicPr>
        <p:blipFill>
          <a:blip r:embed="rId5" cstate="print"/>
          <a:srcRect/>
          <a:stretch>
            <a:fillRect/>
          </a:stretch>
        </p:blipFill>
        <p:spPr bwMode="auto">
          <a:xfrm>
            <a:off x="-6350" y="0"/>
            <a:ext cx="3511550" cy="6858000"/>
          </a:xfrm>
          <a:prstGeom prst="rect">
            <a:avLst/>
          </a:prstGeom>
          <a:noFill/>
        </p:spPr>
      </p:pic>
      <p:pic>
        <p:nvPicPr>
          <p:cNvPr id="1039" name="Picture 15" descr="D:\AL GORE PRESENTATION\SLIDE 2\3b.png"/>
          <p:cNvPicPr>
            <a:picLocks noChangeAspect="1" noChangeArrowheads="1"/>
          </p:cNvPicPr>
          <p:nvPr/>
        </p:nvPicPr>
        <p:blipFill>
          <a:blip r:embed="rId6" cstate="print"/>
          <a:srcRect/>
          <a:stretch>
            <a:fillRect/>
          </a:stretch>
        </p:blipFill>
        <p:spPr bwMode="auto">
          <a:xfrm>
            <a:off x="0" y="0"/>
            <a:ext cx="3163888" cy="6858000"/>
          </a:xfrm>
          <a:prstGeom prst="rect">
            <a:avLst/>
          </a:prstGeom>
          <a:noFill/>
        </p:spPr>
      </p:pic>
      <p:pic>
        <p:nvPicPr>
          <p:cNvPr id="1040" name="Picture 16" descr="D:\AL GORE PRESENTATION\SLIDE 2\3c.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0" y="1447800"/>
            <a:ext cx="3402013" cy="4953000"/>
          </a:xfrm>
          <a:prstGeom prst="rect">
            <a:avLst/>
          </a:prstGeom>
          <a:noFill/>
        </p:spPr>
      </p:pic>
      <p:sp>
        <p:nvSpPr>
          <p:cNvPr id="15" name="Title 1"/>
          <p:cNvSpPr txBox="1">
            <a:spLocks/>
          </p:cNvSpPr>
          <p:nvPr/>
        </p:nvSpPr>
        <p:spPr>
          <a:xfrm>
            <a:off x="154534" y="152400"/>
            <a:ext cx="8955326" cy="1428464"/>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PH" sz="3500" b="1" i="0" u="none" strike="noStrike" kern="1200" cap="none" spc="-15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rPr>
              <a:t>ENEMY: </a:t>
            </a:r>
            <a:r>
              <a:rPr kumimoji="0" lang="en-PH" sz="3500" b="1" i="0" u="none" strike="noStrike" kern="1200" cap="none" spc="-150" normalizeH="0" baseline="0" noProof="0" dirty="0">
                <a:ln>
                  <a:noFill/>
                </a:ln>
                <a:solidFill>
                  <a:srgbClr val="0A8C48"/>
                </a:solidFill>
                <a:effectLst/>
                <a:uLnTx/>
                <a:uFillTx/>
                <a:latin typeface="Tahoma" panose="020B0604030504040204" pitchFamily="34" charset="0"/>
                <a:ea typeface="Tahoma" panose="020B0604030504040204" pitchFamily="34" charset="0"/>
                <a:cs typeface="Tahoma" panose="020B0604030504040204" pitchFamily="34" charset="0"/>
              </a:rPr>
              <a:t>Hardly Visible to Invisible</a:t>
            </a:r>
            <a:br>
              <a:rPr kumimoji="0" lang="en-PH" sz="3500" b="1" i="0" u="none" strike="noStrike" kern="1200" cap="none" spc="-150" normalizeH="0" baseline="0" noProof="0" dirty="0">
                <a:ln>
                  <a:noFill/>
                </a:ln>
                <a:solidFill>
                  <a:srgbClr val="0A8C48"/>
                </a:solidFill>
                <a:effectLst/>
                <a:uLnTx/>
                <a:uFillTx/>
                <a:latin typeface="Tahoma" panose="020B0604030504040204" pitchFamily="34" charset="0"/>
                <a:ea typeface="Tahoma" panose="020B0604030504040204" pitchFamily="34" charset="0"/>
                <a:cs typeface="Tahoma" panose="020B0604030504040204" pitchFamily="34" charset="0"/>
              </a:rPr>
            </a:br>
            <a:r>
              <a:rPr kumimoji="0" lang="en-PH" sz="3500" b="1" i="0" u="none" strike="noStrike" kern="1200" cap="none" spc="-150" normalizeH="0" baseline="0" noProof="0" dirty="0">
                <a:ln>
                  <a:noFill/>
                </a:ln>
                <a:solidFill>
                  <a:srgbClr val="0A8C48"/>
                </a:solidFill>
                <a:effectLst/>
                <a:uLnTx/>
                <a:uFillTx/>
                <a:latin typeface="Tahoma" panose="020B0604030504040204" pitchFamily="34" charset="0"/>
                <a:ea typeface="Tahoma" panose="020B0604030504040204" pitchFamily="34" charset="0"/>
                <a:cs typeface="Tahoma" panose="020B0604030504040204" pitchFamily="34" charset="0"/>
              </a:rPr>
              <a:t>Stunting, Wasting, and Hidden Hunger</a:t>
            </a:r>
          </a:p>
        </p:txBody>
      </p:sp>
      <p:sp>
        <p:nvSpPr>
          <p:cNvPr id="17" name="Rectangle 16">
            <a:extLst>
              <a:ext uri="{FF2B5EF4-FFF2-40B4-BE49-F238E27FC236}">
                <a16:creationId xmlns:a16="http://schemas.microsoft.com/office/drawing/2014/main" id="{FF177F04-A414-43AE-A4C4-FC644EC6E110}"/>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E2C4BDA0-62F0-4567-8285-CB2054F95D6E}"/>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8F226139-5094-4F7A-AA36-59DBF8F74AB8}"/>
              </a:ext>
            </a:extLst>
          </p:cNvPr>
          <p:cNvGrpSpPr/>
          <p:nvPr/>
        </p:nvGrpSpPr>
        <p:grpSpPr>
          <a:xfrm>
            <a:off x="3513571" y="1715759"/>
            <a:ext cx="2493524" cy="2496726"/>
            <a:chOff x="4059677" y="1777839"/>
            <a:chExt cx="1905000" cy="1898650"/>
          </a:xfrm>
        </p:grpSpPr>
        <p:sp>
          <p:nvSpPr>
            <p:cNvPr id="2" name="Speech Bubble: Oval 1">
              <a:extLst>
                <a:ext uri="{FF2B5EF4-FFF2-40B4-BE49-F238E27FC236}">
                  <a16:creationId xmlns:a16="http://schemas.microsoft.com/office/drawing/2014/main" id="{8E8932E4-37E7-4481-9C34-7A7896B603AE}"/>
                </a:ext>
              </a:extLst>
            </p:cNvPr>
            <p:cNvSpPr/>
            <p:nvPr/>
          </p:nvSpPr>
          <p:spPr>
            <a:xfrm rot="3461573">
              <a:off x="4062852" y="1774664"/>
              <a:ext cx="1898650" cy="1905000"/>
            </a:xfrm>
            <a:prstGeom prst="wedgeEllipseCallout">
              <a:avLst/>
            </a:prstGeom>
            <a:solidFill>
              <a:srgbClr val="C82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D5C78D23-EEBF-432D-9EC8-B3D70164A07D}"/>
                </a:ext>
              </a:extLst>
            </p:cNvPr>
            <p:cNvSpPr txBox="1"/>
            <p:nvPr/>
          </p:nvSpPr>
          <p:spPr>
            <a:xfrm>
              <a:off x="4178890" y="1988678"/>
              <a:ext cx="1624897" cy="1427708"/>
            </a:xfrm>
            <a:prstGeom prst="rect">
              <a:avLst/>
            </a:prstGeom>
            <a:noFill/>
          </p:spPr>
          <p:txBody>
            <a:bodyPr wrap="square" rtlCol="0">
              <a:spAutoFit/>
            </a:bodyPr>
            <a:lstStyle/>
            <a:p>
              <a:pPr algn="ctr"/>
              <a:r>
                <a:rPr lang="en-US" sz="7200" b="1" dirty="0">
                  <a:solidFill>
                    <a:schemeClr val="bg1"/>
                  </a:solidFill>
                  <a:latin typeface="Tahoma" panose="020B0604030504040204" pitchFamily="34" charset="0"/>
                  <a:ea typeface="Tahoma" panose="020B0604030504040204" pitchFamily="34" charset="0"/>
                  <a:cs typeface="Tahoma" panose="020B0604030504040204" pitchFamily="34" charset="0"/>
                </a:rPr>
                <a:t>4.6</a:t>
              </a:r>
              <a:endParaRPr lang="en-US" sz="4800" b="1" dirty="0">
                <a:solidFill>
                  <a:schemeClr val="bg1"/>
                </a:solidFill>
                <a:latin typeface="Tahoma" panose="020B0604030504040204" pitchFamily="34" charset="0"/>
                <a:ea typeface="Tahoma" panose="020B0604030504040204" pitchFamily="34" charset="0"/>
                <a:cs typeface="Tahoma" panose="020B0604030504040204" pitchFamily="34" charset="0"/>
              </a:endParaRPr>
            </a:p>
            <a:p>
              <a:pPr algn="ctr"/>
              <a:r>
                <a:rPr lang="en-US" sz="4400" b="1" dirty="0">
                  <a:solidFill>
                    <a:schemeClr val="bg1"/>
                  </a:solidFill>
                  <a:latin typeface="Tahoma" panose="020B0604030504040204" pitchFamily="34" charset="0"/>
                  <a:ea typeface="Tahoma" panose="020B0604030504040204" pitchFamily="34" charset="0"/>
                  <a:cs typeface="Tahoma" panose="020B0604030504040204" pitchFamily="34" charset="0"/>
                </a:rPr>
                <a:t>million</a:t>
              </a:r>
            </a:p>
          </p:txBody>
        </p:sp>
      </p:grpSp>
    </p:spTree>
    <p:extLst>
      <p:ext uri="{BB962C8B-B14F-4D97-AF65-F5344CB8AC3E}">
        <p14:creationId xmlns:p14="http://schemas.microsoft.com/office/powerpoint/2010/main" val="288074085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36"/>
                                        </p:tgtEl>
                                        <p:attrNameLst>
                                          <p:attrName>style.visibility</p:attrName>
                                        </p:attrNameLst>
                                      </p:cBhvr>
                                      <p:to>
                                        <p:strVal val="visible"/>
                                      </p:to>
                                    </p:set>
                                    <p:anim calcmode="lin" valueType="num">
                                      <p:cBhvr additive="base">
                                        <p:cTn id="7" dur="500" fill="hold"/>
                                        <p:tgtEl>
                                          <p:spTgt spid="1036"/>
                                        </p:tgtEl>
                                        <p:attrNameLst>
                                          <p:attrName>ppt_x</p:attrName>
                                        </p:attrNameLst>
                                      </p:cBhvr>
                                      <p:tavLst>
                                        <p:tav tm="0">
                                          <p:val>
                                            <p:strVal val="#ppt_x"/>
                                          </p:val>
                                        </p:tav>
                                        <p:tav tm="100000">
                                          <p:val>
                                            <p:strVal val="#ppt_x"/>
                                          </p:val>
                                        </p:tav>
                                      </p:tavLst>
                                    </p:anim>
                                    <p:anim calcmode="lin" valueType="num">
                                      <p:cBhvr additive="base">
                                        <p:cTn id="8" dur="500" fill="hold"/>
                                        <p:tgtEl>
                                          <p:spTgt spid="103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038"/>
                                        </p:tgtEl>
                                        <p:attrNameLst>
                                          <p:attrName>style.visibility</p:attrName>
                                        </p:attrNameLst>
                                      </p:cBhvr>
                                      <p:to>
                                        <p:strVal val="visible"/>
                                      </p:to>
                                    </p:set>
                                    <p:animEffect transition="in" filter="fade">
                                      <p:cBhvr>
                                        <p:cTn id="18" dur="1000"/>
                                        <p:tgtEl>
                                          <p:spTgt spid="103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039"/>
                                        </p:tgtEl>
                                        <p:attrNameLst>
                                          <p:attrName>style.visibility</p:attrName>
                                        </p:attrNameLst>
                                      </p:cBhvr>
                                      <p:to>
                                        <p:strVal val="visible"/>
                                      </p:to>
                                    </p:set>
                                    <p:animEffect transition="in" filter="fade">
                                      <p:cBhvr>
                                        <p:cTn id="23" dur="1000"/>
                                        <p:tgtEl>
                                          <p:spTgt spid="1039"/>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040"/>
                                        </p:tgtEl>
                                        <p:attrNameLst>
                                          <p:attrName>style.visibility</p:attrName>
                                        </p:attrNameLst>
                                      </p:cBhvr>
                                      <p:to>
                                        <p:strVal val="visible"/>
                                      </p:to>
                                    </p:set>
                                    <p:animEffect transition="in" filter="fade">
                                      <p:cBhvr>
                                        <p:cTn id="28" dur="1000"/>
                                        <p:tgtEl>
                                          <p:spTgt spid="1040"/>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1" fill="hold"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heel(1)">
                                      <p:cBhvr>
                                        <p:cTn id="3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AL GORE PRESENTATION\SLIDE 3\2 map.png"/>
          <p:cNvPicPr>
            <a:picLocks noChangeAspect="1" noChangeArrowheads="1"/>
          </p:cNvPicPr>
          <p:nvPr/>
        </p:nvPicPr>
        <p:blipFill rotWithShape="1">
          <a:blip r:embed="rId3" cstate="print"/>
          <a:srcRect b="4182"/>
          <a:stretch/>
        </p:blipFill>
        <p:spPr bwMode="auto">
          <a:xfrm>
            <a:off x="4352925" y="1390650"/>
            <a:ext cx="4791075" cy="5238750"/>
          </a:xfrm>
          <a:prstGeom prst="rect">
            <a:avLst/>
          </a:prstGeom>
          <a:noFill/>
        </p:spPr>
      </p:pic>
      <p:pic>
        <p:nvPicPr>
          <p:cNvPr id="2052" name="Picture 4" descr="D:\AL GORE PRESENTATION\SLIDE 3\4A.png"/>
          <p:cNvPicPr>
            <a:picLocks noChangeAspect="1" noChangeArrowheads="1"/>
          </p:cNvPicPr>
          <p:nvPr/>
        </p:nvPicPr>
        <p:blipFill>
          <a:blip r:embed="rId4" cstate="print"/>
          <a:srcRect/>
          <a:stretch>
            <a:fillRect/>
          </a:stretch>
        </p:blipFill>
        <p:spPr bwMode="auto">
          <a:xfrm>
            <a:off x="5867400" y="0"/>
            <a:ext cx="3254375" cy="6858000"/>
          </a:xfrm>
          <a:prstGeom prst="rect">
            <a:avLst/>
          </a:prstGeom>
          <a:noFill/>
        </p:spPr>
      </p:pic>
      <p:pic>
        <p:nvPicPr>
          <p:cNvPr id="2056" name="Picture 8" descr="D:\AL GORE PRESENTATION\SLIDE 3\4C.png"/>
          <p:cNvPicPr>
            <a:picLocks noChangeAspect="1" noChangeArrowheads="1"/>
          </p:cNvPicPr>
          <p:nvPr/>
        </p:nvPicPr>
        <p:blipFill>
          <a:blip r:embed="rId5" cstate="print"/>
          <a:srcRect/>
          <a:stretch>
            <a:fillRect/>
          </a:stretch>
        </p:blipFill>
        <p:spPr bwMode="auto">
          <a:xfrm>
            <a:off x="5797550" y="0"/>
            <a:ext cx="3346450" cy="6858000"/>
          </a:xfrm>
          <a:prstGeom prst="rect">
            <a:avLst/>
          </a:prstGeom>
          <a:noFill/>
        </p:spPr>
      </p:pic>
      <p:pic>
        <p:nvPicPr>
          <p:cNvPr id="2057" name="Picture 9" descr="D:\AL GORE PRESENTATION\SLIDE 3\4D.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5541962" y="1600200"/>
            <a:ext cx="3602038" cy="4724400"/>
          </a:xfrm>
          <a:prstGeom prst="rect">
            <a:avLst/>
          </a:prstGeom>
          <a:noFill/>
        </p:spPr>
      </p:pic>
      <p:pic>
        <p:nvPicPr>
          <p:cNvPr id="1026" name="Picture 2" descr="D:\AL GORE PRESENTATION\SLIDE 3\4 visual.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292100" y="2653720"/>
            <a:ext cx="4511316" cy="3747080"/>
          </a:xfrm>
          <a:prstGeom prst="rect">
            <a:avLst/>
          </a:prstGeom>
          <a:noFill/>
        </p:spPr>
      </p:pic>
      <p:sp>
        <p:nvSpPr>
          <p:cNvPr id="14" name="Rectangle 13">
            <a:extLst>
              <a:ext uri="{FF2B5EF4-FFF2-40B4-BE49-F238E27FC236}">
                <a16:creationId xmlns:a16="http://schemas.microsoft.com/office/drawing/2014/main" id="{E3ED473C-1990-4EC8-8818-BA4C77018CDB}"/>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70799BC0-9822-4739-B831-940F32076C08}"/>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itle 1">
            <a:extLst>
              <a:ext uri="{FF2B5EF4-FFF2-40B4-BE49-F238E27FC236}">
                <a16:creationId xmlns:a16="http://schemas.microsoft.com/office/drawing/2014/main" id="{B1059F39-05D1-4637-8E48-260702A170C2}"/>
              </a:ext>
            </a:extLst>
          </p:cNvPr>
          <p:cNvSpPr txBox="1">
            <a:spLocks/>
          </p:cNvSpPr>
          <p:nvPr/>
        </p:nvSpPr>
        <p:spPr>
          <a:xfrm>
            <a:off x="154534" y="152400"/>
            <a:ext cx="8955326" cy="1428464"/>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PH" sz="3500" b="1" i="0" u="none" strike="noStrike" kern="1200" cap="none" spc="-15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rPr>
              <a:t>ENEMY: </a:t>
            </a:r>
            <a:r>
              <a:rPr kumimoji="0" lang="en-PH" sz="3500" b="1" i="0" u="none" strike="noStrike" kern="1200" cap="none" spc="-150" normalizeH="0" baseline="0" noProof="0" dirty="0">
                <a:ln>
                  <a:noFill/>
                </a:ln>
                <a:solidFill>
                  <a:srgbClr val="0A8C48"/>
                </a:solidFill>
                <a:effectLst/>
                <a:uLnTx/>
                <a:uFillTx/>
                <a:latin typeface="Tahoma" panose="020B0604030504040204" pitchFamily="34" charset="0"/>
                <a:ea typeface="Tahoma" panose="020B0604030504040204" pitchFamily="34" charset="0"/>
                <a:cs typeface="Tahoma" panose="020B0604030504040204" pitchFamily="34" charset="0"/>
              </a:rPr>
              <a:t>Hardly Visible to Invisible</a:t>
            </a:r>
            <a:br>
              <a:rPr kumimoji="0" lang="en-PH" sz="3500" b="1" i="0" u="none" strike="noStrike" kern="1200" cap="none" spc="-150" normalizeH="0" baseline="0" noProof="0" dirty="0">
                <a:ln>
                  <a:noFill/>
                </a:ln>
                <a:solidFill>
                  <a:srgbClr val="0A8C48"/>
                </a:solidFill>
                <a:effectLst/>
                <a:uLnTx/>
                <a:uFillTx/>
                <a:latin typeface="Tahoma" panose="020B0604030504040204" pitchFamily="34" charset="0"/>
                <a:ea typeface="Tahoma" panose="020B0604030504040204" pitchFamily="34" charset="0"/>
                <a:cs typeface="Tahoma" panose="020B0604030504040204" pitchFamily="34" charset="0"/>
              </a:rPr>
            </a:br>
            <a:r>
              <a:rPr kumimoji="0" lang="en-PH" sz="3500" b="1" i="0" u="none" strike="noStrike" kern="1200" cap="none" spc="-150" normalizeH="0" baseline="0" noProof="0" dirty="0">
                <a:ln>
                  <a:noFill/>
                </a:ln>
                <a:solidFill>
                  <a:srgbClr val="0A8C48"/>
                </a:solidFill>
                <a:effectLst/>
                <a:uLnTx/>
                <a:uFillTx/>
                <a:latin typeface="Tahoma" panose="020B0604030504040204" pitchFamily="34" charset="0"/>
                <a:ea typeface="Tahoma" panose="020B0604030504040204" pitchFamily="34" charset="0"/>
                <a:cs typeface="Tahoma" panose="020B0604030504040204" pitchFamily="34" charset="0"/>
              </a:rPr>
              <a:t>Stunting, Wasting, and Hidden Hunger</a:t>
            </a:r>
          </a:p>
        </p:txBody>
      </p:sp>
      <p:grpSp>
        <p:nvGrpSpPr>
          <p:cNvPr id="2" name="Group 1">
            <a:extLst>
              <a:ext uri="{FF2B5EF4-FFF2-40B4-BE49-F238E27FC236}">
                <a16:creationId xmlns:a16="http://schemas.microsoft.com/office/drawing/2014/main" id="{A730ADF5-D365-484B-967F-992316C468BE}"/>
              </a:ext>
            </a:extLst>
          </p:cNvPr>
          <p:cNvGrpSpPr/>
          <p:nvPr/>
        </p:nvGrpSpPr>
        <p:grpSpPr>
          <a:xfrm>
            <a:off x="3063875" y="1905000"/>
            <a:ext cx="2346325" cy="2362200"/>
            <a:chOff x="4059677" y="1777839"/>
            <a:chExt cx="1905000" cy="1898650"/>
          </a:xfrm>
        </p:grpSpPr>
        <p:sp>
          <p:nvSpPr>
            <p:cNvPr id="18" name="Speech Bubble: Oval 17">
              <a:extLst>
                <a:ext uri="{FF2B5EF4-FFF2-40B4-BE49-F238E27FC236}">
                  <a16:creationId xmlns:a16="http://schemas.microsoft.com/office/drawing/2014/main" id="{0E775A87-DF52-4E83-AD9F-064B9EFFBC1D}"/>
                </a:ext>
              </a:extLst>
            </p:cNvPr>
            <p:cNvSpPr/>
            <p:nvPr/>
          </p:nvSpPr>
          <p:spPr>
            <a:xfrm rot="18138427" flipH="1">
              <a:off x="4062852" y="1774664"/>
              <a:ext cx="1898650" cy="1905000"/>
            </a:xfrm>
            <a:prstGeom prst="wedgeEllipseCallout">
              <a:avLst/>
            </a:prstGeom>
            <a:solidFill>
              <a:srgbClr val="C82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extBox 18">
              <a:extLst>
                <a:ext uri="{FF2B5EF4-FFF2-40B4-BE49-F238E27FC236}">
                  <a16:creationId xmlns:a16="http://schemas.microsoft.com/office/drawing/2014/main" id="{728710D5-F606-4EBA-829F-546A6B8DD0E2}"/>
                </a:ext>
              </a:extLst>
            </p:cNvPr>
            <p:cNvSpPr txBox="1"/>
            <p:nvPr/>
          </p:nvSpPr>
          <p:spPr>
            <a:xfrm flipH="1">
              <a:off x="4200631" y="1958829"/>
              <a:ext cx="1624897" cy="1385326"/>
            </a:xfrm>
            <a:prstGeom prst="rect">
              <a:avLst/>
            </a:prstGeom>
            <a:noFill/>
          </p:spPr>
          <p:txBody>
            <a:bodyPr wrap="square" rtlCol="0">
              <a:spAutoFit/>
            </a:bodyPr>
            <a:lstStyle/>
            <a:p>
              <a:pPr algn="ctr"/>
              <a:r>
                <a:rPr lang="en-US" sz="6600" b="1" dirty="0">
                  <a:solidFill>
                    <a:schemeClr val="bg1"/>
                  </a:solidFill>
                  <a:latin typeface="Tahoma" panose="020B0604030504040204" pitchFamily="34" charset="0"/>
                  <a:ea typeface="Tahoma" panose="020B0604030504040204" pitchFamily="34" charset="0"/>
                  <a:cs typeface="Tahoma" panose="020B0604030504040204" pitchFamily="34" charset="0"/>
                </a:rPr>
                <a:t>1</a:t>
              </a:r>
              <a:endParaRPr lang="en-US" sz="4400" b="1" dirty="0">
                <a:solidFill>
                  <a:schemeClr val="bg1"/>
                </a:solidFill>
                <a:latin typeface="Tahoma" panose="020B0604030504040204" pitchFamily="34" charset="0"/>
                <a:ea typeface="Tahoma" panose="020B0604030504040204" pitchFamily="34" charset="0"/>
                <a:cs typeface="Tahoma" panose="020B0604030504040204" pitchFamily="34" charset="0"/>
              </a:endParaRPr>
            </a:p>
            <a:p>
              <a:pPr algn="ctr"/>
              <a:r>
                <a:rPr lang="en-US" sz="4000" b="1" dirty="0">
                  <a:solidFill>
                    <a:schemeClr val="bg1"/>
                  </a:solidFill>
                  <a:latin typeface="Tahoma" panose="020B0604030504040204" pitchFamily="34" charset="0"/>
                  <a:ea typeface="Tahoma" panose="020B0604030504040204" pitchFamily="34" charset="0"/>
                  <a:cs typeface="Tahoma" panose="020B0604030504040204" pitchFamily="34" charset="0"/>
                </a:rPr>
                <a:t>million</a:t>
              </a:r>
            </a:p>
          </p:txBody>
        </p:sp>
      </p:grpSp>
    </p:spTree>
    <p:extLst>
      <p:ext uri="{BB962C8B-B14F-4D97-AF65-F5344CB8AC3E}">
        <p14:creationId xmlns:p14="http://schemas.microsoft.com/office/powerpoint/2010/main" val="68659073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0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additive="base">
                                        <p:cTn id="12" dur="500" fill="hold"/>
                                        <p:tgtEl>
                                          <p:spTgt spid="1026"/>
                                        </p:tgtEl>
                                        <p:attrNameLst>
                                          <p:attrName>ppt_x</p:attrName>
                                        </p:attrNameLst>
                                      </p:cBhvr>
                                      <p:tavLst>
                                        <p:tav tm="0">
                                          <p:val>
                                            <p:strVal val="#ppt_x"/>
                                          </p:val>
                                        </p:tav>
                                        <p:tav tm="100000">
                                          <p:val>
                                            <p:strVal val="#ppt_x"/>
                                          </p:val>
                                        </p:tav>
                                      </p:tavLst>
                                    </p:anim>
                                    <p:anim calcmode="lin" valueType="num">
                                      <p:cBhvr additive="base">
                                        <p:cTn id="13"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052"/>
                                        </p:tgtEl>
                                        <p:attrNameLst>
                                          <p:attrName>style.visibility</p:attrName>
                                        </p:attrNameLst>
                                      </p:cBhvr>
                                      <p:to>
                                        <p:strVal val="visible"/>
                                      </p:to>
                                    </p:set>
                                    <p:animEffect transition="in" filter="fade">
                                      <p:cBhvr>
                                        <p:cTn id="18" dur="1000"/>
                                        <p:tgtEl>
                                          <p:spTgt spid="205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056"/>
                                        </p:tgtEl>
                                        <p:attrNameLst>
                                          <p:attrName>style.visibility</p:attrName>
                                        </p:attrNameLst>
                                      </p:cBhvr>
                                      <p:to>
                                        <p:strVal val="visible"/>
                                      </p:to>
                                    </p:set>
                                    <p:animEffect transition="in" filter="fade">
                                      <p:cBhvr>
                                        <p:cTn id="23" dur="1000"/>
                                        <p:tgtEl>
                                          <p:spTgt spid="205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057"/>
                                        </p:tgtEl>
                                        <p:attrNameLst>
                                          <p:attrName>style.visibility</p:attrName>
                                        </p:attrNameLst>
                                      </p:cBhvr>
                                      <p:to>
                                        <p:strVal val="visible"/>
                                      </p:to>
                                    </p:set>
                                    <p:animEffect transition="in" filter="fade">
                                      <p:cBhvr>
                                        <p:cTn id="28" dur="1000"/>
                                        <p:tgtEl>
                                          <p:spTgt spid="2057"/>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1"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heel(1)">
                                      <p:cBhvr>
                                        <p:cTn id="33"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9A1E46-259A-492B-8730-C821F9FFE810}"/>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9262AC2F-E11A-40BE-B15A-3D00D4895640}"/>
              </a:ext>
            </a:extLst>
          </p:cNvPr>
          <p:cNvSpPr>
            <a:spLocks noGrp="1"/>
          </p:cNvSpPr>
          <p:nvPr>
            <p:ph idx="1"/>
          </p:nvPr>
        </p:nvSpPr>
        <p:spPr/>
        <p:txBody>
          <a:bodyPr/>
          <a:lstStyle/>
          <a:p>
            <a:endParaRPr lang="en-US" dirty="0"/>
          </a:p>
        </p:txBody>
      </p:sp>
      <p:pic>
        <p:nvPicPr>
          <p:cNvPr id="4" name="Picture 2" descr="D:\AL GORE PRESENTATION\slide 4\1bg.png">
            <a:extLst>
              <a:ext uri="{FF2B5EF4-FFF2-40B4-BE49-F238E27FC236}">
                <a16:creationId xmlns:a16="http://schemas.microsoft.com/office/drawing/2014/main" id="{3E0A8532-E9AD-4D91-BBE2-6BC3D143E0BC}"/>
              </a:ext>
            </a:extLst>
          </p:cNvPr>
          <p:cNvPicPr>
            <a:picLocks noChangeAspect="1" noChangeArrowheads="1"/>
          </p:cNvPicPr>
          <p:nvPr/>
        </p:nvPicPr>
        <p:blipFill>
          <a:blip r:embed="rId3" cstate="print"/>
          <a:srcRect/>
          <a:stretch>
            <a:fillRect/>
          </a:stretch>
        </p:blipFill>
        <p:spPr bwMode="auto">
          <a:xfrm>
            <a:off x="-1" y="0"/>
            <a:ext cx="9144001" cy="6858000"/>
          </a:xfrm>
          <a:prstGeom prst="rect">
            <a:avLst/>
          </a:prstGeom>
          <a:noFill/>
        </p:spPr>
      </p:pic>
      <p:pic>
        <p:nvPicPr>
          <p:cNvPr id="6" name="Picture 4" descr="D:\AL GORE PRESENTATION\slide 4\7.png">
            <a:extLst>
              <a:ext uri="{FF2B5EF4-FFF2-40B4-BE49-F238E27FC236}">
                <a16:creationId xmlns:a16="http://schemas.microsoft.com/office/drawing/2014/main" id="{B192FCDF-42E6-4426-8C8E-827BEFD51602}"/>
              </a:ext>
            </a:extLst>
          </p:cNvPr>
          <p:cNvPicPr>
            <a:picLocks noChangeAspect="1" noChangeArrowheads="1"/>
          </p:cNvPicPr>
          <p:nvPr/>
        </p:nvPicPr>
        <p:blipFill>
          <a:blip r:embed="rId4" cstate="print"/>
          <a:srcRect/>
          <a:stretch>
            <a:fillRect/>
          </a:stretch>
        </p:blipFill>
        <p:spPr bwMode="auto">
          <a:xfrm>
            <a:off x="105609" y="917689"/>
            <a:ext cx="8932777" cy="6078538"/>
          </a:xfrm>
          <a:prstGeom prst="rect">
            <a:avLst/>
          </a:prstGeom>
          <a:noFill/>
        </p:spPr>
      </p:pic>
      <p:sp>
        <p:nvSpPr>
          <p:cNvPr id="7" name="Title 1">
            <a:extLst>
              <a:ext uri="{FF2B5EF4-FFF2-40B4-BE49-F238E27FC236}">
                <a16:creationId xmlns:a16="http://schemas.microsoft.com/office/drawing/2014/main" id="{5EFBE5A0-AACA-4A42-9447-5042C05B2770}"/>
              </a:ext>
            </a:extLst>
          </p:cNvPr>
          <p:cNvSpPr txBox="1">
            <a:spLocks/>
          </p:cNvSpPr>
          <p:nvPr/>
        </p:nvSpPr>
        <p:spPr>
          <a:xfrm>
            <a:off x="-2" y="122237"/>
            <a:ext cx="9144000" cy="868363"/>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en-US" sz="3500" b="1" spc="-150" dirty="0">
                <a:solidFill>
                  <a:schemeClr val="bg1"/>
                </a:solidFill>
                <a:latin typeface="Tahoma" panose="020B0604030504040204" pitchFamily="34" charset="0"/>
                <a:ea typeface="Tahoma" panose="020B0604030504040204" pitchFamily="34" charset="0"/>
                <a:cs typeface="Tahoma" panose="020B0604030504040204" pitchFamily="34" charset="0"/>
              </a:rPr>
              <a:t>Nutritional Status of Children 0-5 Years Old</a:t>
            </a:r>
          </a:p>
        </p:txBody>
      </p:sp>
      <p:sp>
        <p:nvSpPr>
          <p:cNvPr id="8" name="Title 1">
            <a:extLst>
              <a:ext uri="{FF2B5EF4-FFF2-40B4-BE49-F238E27FC236}">
                <a16:creationId xmlns:a16="http://schemas.microsoft.com/office/drawing/2014/main" id="{93EC2616-DD5B-4DC1-9A84-65435F62A314}"/>
              </a:ext>
            </a:extLst>
          </p:cNvPr>
          <p:cNvSpPr txBox="1">
            <a:spLocks/>
          </p:cNvSpPr>
          <p:nvPr/>
        </p:nvSpPr>
        <p:spPr>
          <a:xfrm>
            <a:off x="2895597" y="593725"/>
            <a:ext cx="3352800" cy="868363"/>
          </a:xfrm>
          <a:prstGeom prst="rect">
            <a:avLst/>
          </a:prstGeom>
        </p:spPr>
        <p:txBody>
          <a:bodyPr vert="horz" lIns="91440" tIns="45720" rIns="91440" bIns="45720" rtlCol="0" anchor="ctr">
            <a:normAutofit fontScale="97500"/>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en-US" sz="3200" b="1" spc="-150" dirty="0">
                <a:solidFill>
                  <a:schemeClr val="bg1"/>
                </a:solidFill>
                <a:latin typeface="Tahoma" panose="020B0604030504040204" pitchFamily="34" charset="0"/>
                <a:ea typeface="Tahoma" panose="020B0604030504040204" pitchFamily="34" charset="0"/>
                <a:cs typeface="Tahoma" panose="020B0604030504040204" pitchFamily="34" charset="0"/>
              </a:rPr>
              <a:t>(FNRI – DOST)</a:t>
            </a:r>
          </a:p>
        </p:txBody>
      </p:sp>
    </p:spTree>
    <p:extLst>
      <p:ext uri="{BB962C8B-B14F-4D97-AF65-F5344CB8AC3E}">
        <p14:creationId xmlns:p14="http://schemas.microsoft.com/office/powerpoint/2010/main" val="165161787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6E4BD0-F4C0-4C5A-8DE3-C8FCE13F15B1}"/>
              </a:ext>
            </a:extLst>
          </p:cNvPr>
          <p:cNvSpPr>
            <a:spLocks noGrp="1"/>
          </p:cNvSpPr>
          <p:nvPr>
            <p:ph type="title"/>
          </p:nvPr>
        </p:nvSpPr>
        <p:spPr>
          <a:xfrm>
            <a:off x="0" y="457200"/>
            <a:ext cx="9144000" cy="868363"/>
          </a:xfrm>
        </p:spPr>
        <p:txBody>
          <a:bodyPr>
            <a:noAutofit/>
          </a:bodyPr>
          <a:lstStyle/>
          <a:p>
            <a:pPr algn="ctr"/>
            <a:r>
              <a:rPr lang="en-US" b="1" spc="-150" dirty="0">
                <a:solidFill>
                  <a:srgbClr val="0A8C48"/>
                </a:solidFill>
                <a:latin typeface="Tahoma" panose="020B0604030504040204" pitchFamily="34" charset="0"/>
                <a:ea typeface="Tahoma" panose="020B0604030504040204" pitchFamily="34" charset="0"/>
                <a:cs typeface="Tahoma" panose="020B0604030504040204" pitchFamily="34" charset="0"/>
              </a:rPr>
              <a:t>Compelling Reasons in Investing in Nutrition</a:t>
            </a:r>
          </a:p>
        </p:txBody>
      </p:sp>
      <p:sp>
        <p:nvSpPr>
          <p:cNvPr id="3" name="Content Placeholder 2">
            <a:extLst>
              <a:ext uri="{FF2B5EF4-FFF2-40B4-BE49-F238E27FC236}">
                <a16:creationId xmlns:a16="http://schemas.microsoft.com/office/drawing/2014/main" id="{537D24B7-E5EA-455B-99B2-EC98604AA502}"/>
              </a:ext>
            </a:extLst>
          </p:cNvPr>
          <p:cNvSpPr>
            <a:spLocks noGrp="1"/>
          </p:cNvSpPr>
          <p:nvPr>
            <p:ph idx="1"/>
          </p:nvPr>
        </p:nvSpPr>
        <p:spPr>
          <a:xfrm>
            <a:off x="457200" y="1396835"/>
            <a:ext cx="8448677" cy="5328042"/>
          </a:xfrm>
        </p:spPr>
        <p:txBody>
          <a:bodyPr>
            <a:normAutofit fontScale="85000" lnSpcReduction="10000"/>
          </a:bodyPr>
          <a:lstStyle/>
          <a:p>
            <a:pPr marL="457200" indent="-457200">
              <a:buFont typeface="Arial" panose="020B0604020202020204" pitchFamily="34" charset="0"/>
              <a:buAutoNum type="arabicPeriod"/>
            </a:pPr>
            <a:r>
              <a:rPr lang="en-US" sz="3900" dirty="0"/>
              <a:t>Alarming nutrition problem</a:t>
            </a:r>
          </a:p>
          <a:p>
            <a:pPr marL="457200" indent="-457200">
              <a:buAutoNum type="arabicPeriod"/>
            </a:pPr>
            <a:r>
              <a:rPr lang="en-US" sz="3900" b="1" dirty="0">
                <a:solidFill>
                  <a:srgbClr val="0A8C48"/>
                </a:solidFill>
              </a:rPr>
              <a:t>Embarrassment for a middle income country</a:t>
            </a:r>
          </a:p>
          <a:p>
            <a:pPr marL="457200" indent="-457200">
              <a:buAutoNum type="arabicPeriod"/>
            </a:pPr>
            <a:r>
              <a:rPr lang="en-US" sz="3900" dirty="0"/>
              <a:t>Cost of malnutrition to the economy</a:t>
            </a:r>
          </a:p>
          <a:p>
            <a:pPr marL="457200" indent="-457200">
              <a:buAutoNum type="arabicPeriod"/>
            </a:pPr>
            <a:r>
              <a:rPr lang="en-US" sz="3900" dirty="0"/>
              <a:t>Negative impact of malnutrition on development</a:t>
            </a:r>
          </a:p>
          <a:p>
            <a:pPr marL="457200" indent="-457200">
              <a:buFont typeface="Arial" panose="020B0604020202020204" pitchFamily="34" charset="0"/>
              <a:buAutoNum type="arabicPeriod"/>
            </a:pPr>
            <a:r>
              <a:rPr lang="en-US" sz="3900" dirty="0"/>
              <a:t>Returns to investment in nutrition very high</a:t>
            </a:r>
          </a:p>
          <a:p>
            <a:pPr marL="457200" indent="-457200">
              <a:buAutoNum type="arabicPeriod"/>
            </a:pPr>
            <a:r>
              <a:rPr lang="en-US" sz="3900" dirty="0"/>
              <a:t>Intervention to address malnutrition exists</a:t>
            </a:r>
          </a:p>
          <a:p>
            <a:pPr marL="457200" indent="-457200">
              <a:buAutoNum type="arabicPeriod"/>
            </a:pPr>
            <a:r>
              <a:rPr lang="en-US" sz="3900" dirty="0"/>
              <a:t>Nutrition is a child right and an integral part of the UN SDGs and PDP. </a:t>
            </a:r>
            <a:r>
              <a:rPr lang="en-PH" sz="3900" dirty="0"/>
              <a:t>Supportive policies for LGUs to invest in nutrition exist</a:t>
            </a:r>
            <a:endParaRPr lang="en-US" sz="3900" dirty="0"/>
          </a:p>
          <a:p>
            <a:pPr marL="457200" indent="-457200">
              <a:buAutoNum type="arabicPeriod"/>
            </a:pPr>
            <a:endParaRPr lang="en-PH" sz="3900" dirty="0">
              <a:solidFill>
                <a:srgbClr val="0A8C48"/>
              </a:solidFill>
            </a:endParaRPr>
          </a:p>
        </p:txBody>
      </p:sp>
      <p:sp>
        <p:nvSpPr>
          <p:cNvPr id="5" name="Rectangle 4">
            <a:extLst>
              <a:ext uri="{FF2B5EF4-FFF2-40B4-BE49-F238E27FC236}">
                <a16:creationId xmlns:a16="http://schemas.microsoft.com/office/drawing/2014/main" id="{AE30ABFB-55E9-43FE-9D65-090B44A6D35B}"/>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411F2E2-2C75-4BAA-B414-5322BB80BAB8}"/>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4467477"/>
      </p:ext>
    </p:extLst>
  </p:cSld>
  <p:clrMapOvr>
    <a:masterClrMapping/>
  </p:clrMapOvr>
  <p:transition spd="med">
    <p:fad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6682</TotalTime>
  <Words>5234</Words>
  <Application>Microsoft Office PowerPoint</Application>
  <PresentationFormat>On-screen Show (4:3)</PresentationFormat>
  <Paragraphs>527</Paragraphs>
  <Slides>40</Slides>
  <Notes>40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40</vt:i4>
      </vt:variant>
    </vt:vector>
  </HeadingPairs>
  <TitlesOfParts>
    <vt:vector size="50" baseType="lpstr">
      <vt:lpstr>Arial</vt:lpstr>
      <vt:lpstr>Arial Black</vt:lpstr>
      <vt:lpstr>Calibri</vt:lpstr>
      <vt:lpstr>Calibri Light</vt:lpstr>
      <vt:lpstr>Open Sans</vt:lpstr>
      <vt:lpstr>Open Sans Extrabold</vt:lpstr>
      <vt:lpstr>Open Sans Light</vt:lpstr>
      <vt:lpstr>Tahoma</vt:lpstr>
      <vt:lpstr>Wingdings</vt:lpstr>
      <vt:lpstr>Office Theme</vt:lpstr>
      <vt:lpstr>Session 1 Why Invest in Nutrition</vt:lpstr>
      <vt:lpstr>PowerPoint Presentation</vt:lpstr>
      <vt:lpstr>PowerPoint Presentation</vt:lpstr>
      <vt:lpstr>Compelling Reasons in Investing in Nutrition</vt:lpstr>
      <vt:lpstr>PowerPoint Presentation</vt:lpstr>
      <vt:lpstr>PowerPoint Presentation</vt:lpstr>
      <vt:lpstr>PowerPoint Presentation</vt:lpstr>
      <vt:lpstr>PowerPoint Presentation</vt:lpstr>
      <vt:lpstr>Compelling Reasons in Investing in Nutrition</vt:lpstr>
      <vt:lpstr>EMBARASSMENT FOR A  MIDDLE INCOME COUNTRY</vt:lpstr>
      <vt:lpstr>Compelling Reasons in Investing in Nutrition</vt:lpstr>
      <vt:lpstr>PowerPoint Presentation</vt:lpstr>
      <vt:lpstr>Compelling Reasons in Investing in Nutrition</vt:lpstr>
      <vt:lpstr>PowerPoint Presentation</vt:lpstr>
      <vt:lpstr>PowerPoint Presentation</vt:lpstr>
      <vt:lpstr>PowerPoint Presentation</vt:lpstr>
      <vt:lpstr>are 10X more  likely to overcome the  most life- threatening childhood diseases</vt:lpstr>
      <vt:lpstr>PowerPoint Presentation</vt:lpstr>
      <vt:lpstr>PowerPoint Presentation</vt:lpstr>
      <vt:lpstr>Compelling Reasons in Investing in Nutrition</vt:lpstr>
      <vt:lpstr>THE COPENHAGEN CONSENSUS</vt:lpstr>
      <vt:lpstr>PowerPoint Presentation</vt:lpstr>
      <vt:lpstr>COPENHAGEN  CONSENSUS</vt:lpstr>
      <vt:lpstr>Compelling Reasons in Investing in Nutrition</vt:lpstr>
      <vt:lpstr>PowerPoint Presentation</vt:lpstr>
      <vt:lpstr>Successful Countries in Reducing Stunting</vt:lpstr>
      <vt:lpstr>PowerPoint Presentation</vt:lpstr>
      <vt:lpstr>THE QUEZON’S FIRST 1000 DAYS PROGRAM</vt:lpstr>
      <vt:lpstr>PowerPoint Presentation</vt:lpstr>
      <vt:lpstr>PowerPoint Presentation</vt:lpstr>
      <vt:lpstr>PowerPoint Presentation</vt:lpstr>
      <vt:lpstr>Compelling Reasons in Investing in Nutrition</vt:lpstr>
      <vt:lpstr>Nutrition is a Fundamental Right of the Child</vt:lpstr>
      <vt:lpstr>PowerPoint Presentation</vt:lpstr>
      <vt:lpstr>PowerPoint Presentation</vt:lpstr>
      <vt:lpstr>THE POLICIES THAT SUPPORT INVESTMENTS IN NUTRITION</vt:lpstr>
      <vt:lpstr>PowerPoint Presentation</vt:lpstr>
      <vt:lpstr>Compelling Reasons in Investing in Nutrition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Ivy</dc:creator>
  <cp:lastModifiedBy>Andre Flores</cp:lastModifiedBy>
  <cp:revision>328</cp:revision>
  <cp:lastPrinted>2019-06-24T02:17:12Z</cp:lastPrinted>
  <dcterms:created xsi:type="dcterms:W3CDTF">2019-05-10T19:53:34Z</dcterms:created>
  <dcterms:modified xsi:type="dcterms:W3CDTF">2019-09-18T15:09:07Z</dcterms:modified>
</cp:coreProperties>
</file>