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7" r:id="rId4"/>
    <p:sldId id="261" r:id="rId5"/>
    <p:sldId id="262" r:id="rId6"/>
    <p:sldId id="264" r:id="rId7"/>
    <p:sldId id="265" r:id="rId8"/>
    <p:sldId id="263" r:id="rId9"/>
    <p:sldId id="290" r:id="rId10"/>
    <p:sldId id="266" r:id="rId11"/>
    <p:sldId id="267" r:id="rId12"/>
    <p:sldId id="289"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5" r:id="rId28"/>
    <p:sldId id="293" r:id="rId29"/>
    <p:sldId id="292" r:id="rId30"/>
    <p:sldId id="294" r:id="rId31"/>
    <p:sldId id="282" r:id="rId32"/>
    <p:sldId id="287" r:id="rId33"/>
    <p:sldId id="291" r:id="rId34"/>
    <p:sldId id="286" r:id="rId35"/>
    <p:sldId id="295" r:id="rId36"/>
    <p:sldId id="283"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548" autoAdjust="0"/>
    <p:restoredTop sz="79035" autoAdjust="0"/>
  </p:normalViewPr>
  <p:slideViewPr>
    <p:cSldViewPr snapToGrid="0">
      <p:cViewPr varScale="1">
        <p:scale>
          <a:sx n="53" d="100"/>
          <a:sy n="53" d="100"/>
        </p:scale>
        <p:origin x="1194" y="72"/>
      </p:cViewPr>
      <p:guideLst>
        <p:guide orient="horz" pos="2160"/>
        <p:guide pos="3840"/>
      </p:guideLst>
    </p:cSldViewPr>
  </p:slideViewPr>
  <p:outlineViewPr>
    <p:cViewPr>
      <p:scale>
        <a:sx n="33" d="100"/>
        <a:sy n="33" d="100"/>
      </p:scale>
      <p:origin x="0" y="564"/>
    </p:cViewPr>
  </p:outlineViewPr>
  <p:notesTextViewPr>
    <p:cViewPr>
      <p:scale>
        <a:sx n="300" d="100"/>
        <a:sy n="300" d="100"/>
      </p:scale>
      <p:origin x="0" y="0"/>
    </p:cViewPr>
  </p:notesTextViewPr>
  <p:sorterViewPr>
    <p:cViewPr>
      <p:scale>
        <a:sx n="100" d="100"/>
        <a:sy n="100" d="100"/>
      </p:scale>
      <p:origin x="0" y="0"/>
    </p:cViewPr>
  </p:sorterViewPr>
  <p:notesViewPr>
    <p:cSldViewPr snapToGrid="0">
      <p:cViewPr>
        <p:scale>
          <a:sx n="184" d="100"/>
          <a:sy n="184" d="100"/>
        </p:scale>
        <p:origin x="132" y="-7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16EB9-3D76-4AA3-AB18-0D113B39ECD3}" type="datetimeFigureOut">
              <a:rPr lang="en-US" smtClean="0"/>
              <a:pPr/>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C9059-7152-4AE6-8D69-D203DE0C1F6C}" type="slidenum">
              <a:rPr lang="en-US" smtClean="0"/>
              <a:pPr/>
              <a:t>‹#›</a:t>
            </a:fld>
            <a:endParaRPr lang="en-US"/>
          </a:p>
        </p:txBody>
      </p:sp>
    </p:spTree>
    <p:extLst>
      <p:ext uri="{BB962C8B-B14F-4D97-AF65-F5344CB8AC3E}">
        <p14:creationId xmlns:p14="http://schemas.microsoft.com/office/powerpoint/2010/main" val="54935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a:t>
            </a:fld>
            <a:endParaRPr lang="en-US"/>
          </a:p>
        </p:txBody>
      </p:sp>
    </p:spTree>
    <p:extLst>
      <p:ext uri="{BB962C8B-B14F-4D97-AF65-F5344CB8AC3E}">
        <p14:creationId xmlns:p14="http://schemas.microsoft.com/office/powerpoint/2010/main" val="238900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PH" dirty="0"/>
              <a:t>Inactive people are less productive both in school and at work because of poor health.</a:t>
            </a:r>
          </a:p>
          <a:p>
            <a:r>
              <a:rPr lang="en-PH" dirty="0"/>
              <a:t> </a:t>
            </a:r>
          </a:p>
          <a:p>
            <a:r>
              <a:rPr lang="en-PH" dirty="0"/>
              <a:t>Physical inactivity increases the risk of many adverse health conditions, including coronary heart disease, type 2 diabetes, breast and colon cancers. </a:t>
            </a:r>
          </a:p>
          <a:p>
            <a:endParaRPr lang="en-PH" dirty="0"/>
          </a:p>
          <a:p>
            <a:r>
              <a:rPr lang="en-PH" dirty="0"/>
              <a:t>Physical inactivity can add to feelings of anxiety and depression and is linked to shortened life expectancy. The Lancet estimates that physical inactivity causes 6% of the burden of disease from coronary heart disease, 7% of type 2 diabetes, 10% of breast cancer, and 10% of colon cancer. In addition, physical inactivity causes 9% of premature mortality, or more than 5.3 million of the 57 million deaths that occurred worldwide in 2008.</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10</a:t>
            </a:fld>
            <a:endParaRPr lang="en-US"/>
          </a:p>
        </p:txBody>
      </p:sp>
    </p:spTree>
    <p:extLst>
      <p:ext uri="{BB962C8B-B14F-4D97-AF65-F5344CB8AC3E}">
        <p14:creationId xmlns:p14="http://schemas.microsoft.com/office/powerpoint/2010/main" val="205313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 healthy diet is one that is able to maintain energy balance to carry out everyday tasks and ensure proper functioning of the body. Apart from energy balance, a healthy diet provides all the nutrients in the right amount needed by the body to function properly. </a:t>
            </a:r>
            <a:endParaRPr lang="en-P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a:t>Should have &lt;10% of total energy intake from free sugars (50 grams or about 12 level teaspoons for a person of healthy body weight consuming about 2000 calories per day). Free sugars are sugars added to foods or drinks by the manufacturer, cook or consumer. It also includes sugars naturally present in honey, syrups, fruit juices and fruit juice concentrates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a:t>Should have &lt;30% of total energy intake from fats with less than 10% of total energy intake from saturated fats and less than 1% of total energy intake from trans-fats. Saturated fats are found in fatty meat, butter, palm and coconut oil, cream, cheese, and lard while trans fats are found in fried, baked, or pre-packaged foods such as frozen pizzas, pies, cookies, biscuits, wafers, spreads, shortening and margarine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a:t>Should have &lt;5 grams of salt equivalent to about one teaspoon intake per day</a:t>
            </a:r>
          </a:p>
        </p:txBody>
      </p:sp>
      <p:sp>
        <p:nvSpPr>
          <p:cNvPr id="4" name="Slide Number Placeholder 3"/>
          <p:cNvSpPr>
            <a:spLocks noGrp="1"/>
          </p:cNvSpPr>
          <p:nvPr>
            <p:ph type="sldNum" sz="quarter" idx="5"/>
          </p:nvPr>
        </p:nvSpPr>
        <p:spPr/>
        <p:txBody>
          <a:bodyPr/>
          <a:lstStyle/>
          <a:p>
            <a:fld id="{9C3C9059-7152-4AE6-8D69-D203DE0C1F6C}" type="slidenum">
              <a:rPr lang="en-US" smtClean="0"/>
              <a:pPr/>
              <a:t>11</a:t>
            </a:fld>
            <a:endParaRPr lang="en-US"/>
          </a:p>
        </p:txBody>
      </p:sp>
    </p:spTree>
    <p:extLst>
      <p:ext uri="{BB962C8B-B14F-4D97-AF65-F5344CB8AC3E}">
        <p14:creationId xmlns:p14="http://schemas.microsoft.com/office/powerpoint/2010/main" val="239937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Two areas of healthy living that people have control over are diet and physical activity, which go hand in hand. </a:t>
            </a:r>
          </a:p>
          <a:p>
            <a:endParaRPr lang="en-PH" dirty="0"/>
          </a:p>
          <a:p>
            <a:r>
              <a:rPr lang="en-PH" dirty="0"/>
              <a:t>The risk of coronary heart disease, stroke, type 2 diabetes, cancers of the breast, colon, prostate and other organs increase steadily with increasing body mass.</a:t>
            </a:r>
            <a:endParaRPr lang="en-PH" baseline="30000" dirty="0"/>
          </a:p>
          <a:p>
            <a:endParaRPr lang="en-PH" baseline="30000" dirty="0"/>
          </a:p>
          <a:p>
            <a:r>
              <a:rPr lang="en-PH" sz="1200" kern="1200" dirty="0">
                <a:solidFill>
                  <a:schemeClr val="tx1"/>
                </a:solidFill>
                <a:effectLst/>
                <a:latin typeface="+mn-lt"/>
                <a:ea typeface="+mn-ea"/>
                <a:cs typeface="+mn-cs"/>
              </a:rPr>
              <a:t>When trying to lose weight, eating a healthy diet alone does not guarantee weight loss. Nor does physical activity alone guarantee that a person will lose weight.</a:t>
            </a:r>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12</a:t>
            </a:fld>
            <a:endParaRPr lang="en-US"/>
          </a:p>
        </p:txBody>
      </p:sp>
    </p:spTree>
    <p:extLst>
      <p:ext uri="{BB962C8B-B14F-4D97-AF65-F5344CB8AC3E}">
        <p14:creationId xmlns:p14="http://schemas.microsoft.com/office/powerpoint/2010/main" val="25813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According to the latest data from FNRI-DOST (2018), less than half (40.6%) of the adult population was insufficiently physically active.  Significantly more females (46.6%) were observed to be physically inactive compared to males (32.9%). Older adults are the least physically active. </a:t>
            </a:r>
          </a:p>
        </p:txBody>
      </p:sp>
      <p:sp>
        <p:nvSpPr>
          <p:cNvPr id="4" name="Slide Number Placeholder 3"/>
          <p:cNvSpPr>
            <a:spLocks noGrp="1"/>
          </p:cNvSpPr>
          <p:nvPr>
            <p:ph type="sldNum" sz="quarter" idx="5"/>
          </p:nvPr>
        </p:nvSpPr>
        <p:spPr/>
        <p:txBody>
          <a:bodyPr/>
          <a:lstStyle/>
          <a:p>
            <a:fld id="{9C3C9059-7152-4AE6-8D69-D203DE0C1F6C}" type="slidenum">
              <a:rPr lang="en-US" smtClean="0"/>
              <a:pPr/>
              <a:t>13</a:t>
            </a:fld>
            <a:endParaRPr lang="en-US"/>
          </a:p>
        </p:txBody>
      </p:sp>
    </p:spTree>
    <p:extLst>
      <p:ext uri="{BB962C8B-B14F-4D97-AF65-F5344CB8AC3E}">
        <p14:creationId xmlns:p14="http://schemas.microsoft.com/office/powerpoint/2010/main" val="77723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There are many possible reasons for physical inactivity. Some common personal barriers to physical activity include:</a:t>
            </a:r>
          </a:p>
          <a:p>
            <a:pPr marL="171450" lvl="0" indent="-171450">
              <a:buFont typeface="Arial" panose="020B0604020202020204" pitchFamily="34" charset="0"/>
              <a:buChar char="•"/>
            </a:pPr>
            <a:r>
              <a:rPr lang="en-PH" dirty="0"/>
              <a:t>lack of time</a:t>
            </a:r>
          </a:p>
          <a:p>
            <a:pPr marL="171450" lvl="0" indent="-171450">
              <a:buFont typeface="Arial" panose="020B0604020202020204" pitchFamily="34" charset="0"/>
              <a:buChar char="•"/>
            </a:pPr>
            <a:r>
              <a:rPr lang="en-PH" dirty="0"/>
              <a:t>inconvenience</a:t>
            </a:r>
          </a:p>
          <a:p>
            <a:pPr marL="171450" lvl="0" indent="-171450">
              <a:buFont typeface="Arial" panose="020B0604020202020204" pitchFamily="34" charset="0"/>
              <a:buChar char="•"/>
            </a:pPr>
            <a:r>
              <a:rPr lang="en-PH" dirty="0"/>
              <a:t>lack of self-motivation</a:t>
            </a:r>
          </a:p>
          <a:p>
            <a:pPr marL="171450" lvl="0" indent="-171450">
              <a:buFont typeface="Arial" panose="020B0604020202020204" pitchFamily="34" charset="0"/>
              <a:buChar char="•"/>
            </a:pPr>
            <a:r>
              <a:rPr lang="en-PH" dirty="0"/>
              <a:t>non-enjoyment or boredom</a:t>
            </a:r>
          </a:p>
          <a:p>
            <a:pPr marL="171450" lvl="0" indent="-171450">
              <a:buFont typeface="Arial" panose="020B0604020202020204" pitchFamily="34" charset="0"/>
              <a:buChar char="•"/>
            </a:pPr>
            <a:r>
              <a:rPr lang="en-PH" dirty="0"/>
              <a:t>fear of high cost</a:t>
            </a:r>
          </a:p>
          <a:p>
            <a:pPr marL="171450" lvl="0" indent="-171450">
              <a:buFont typeface="Arial" panose="020B0604020202020204" pitchFamily="34" charset="0"/>
              <a:buChar char="•"/>
            </a:pPr>
            <a:r>
              <a:rPr lang="en-PH" dirty="0"/>
              <a:t>lack of confidence in ability to be physically active</a:t>
            </a:r>
          </a:p>
          <a:p>
            <a:pPr marL="171450" lvl="0" indent="-171450">
              <a:buFont typeface="Arial" panose="020B0604020202020204" pitchFamily="34" charset="0"/>
              <a:buChar char="•"/>
            </a:pPr>
            <a:r>
              <a:rPr lang="en-PH" dirty="0"/>
              <a:t>fear of being injured or due to a recent injury</a:t>
            </a:r>
          </a:p>
          <a:p>
            <a:pPr marL="171450" lvl="0" indent="-171450">
              <a:buFont typeface="Arial" panose="020B0604020202020204" pitchFamily="34" charset="0"/>
              <a:buChar char="•"/>
            </a:pPr>
            <a:r>
              <a:rPr lang="en-PH" dirty="0"/>
              <a:t>lack of goals</a:t>
            </a:r>
          </a:p>
          <a:p>
            <a:pPr marL="171450" lvl="0" indent="-171450">
              <a:buFont typeface="Arial" panose="020B0604020202020204" pitchFamily="34" charset="0"/>
              <a:buChar char="•"/>
            </a:pPr>
            <a:r>
              <a:rPr lang="en-PH" dirty="0"/>
              <a:t>lack of support from family or friends</a:t>
            </a:r>
          </a:p>
          <a:p>
            <a:pPr marL="171450" lvl="0" indent="-171450">
              <a:buFont typeface="Arial" panose="020B0604020202020204" pitchFamily="34" charset="0"/>
              <a:buChar char="•"/>
            </a:pPr>
            <a:r>
              <a:rPr lang="en-PH" dirty="0"/>
              <a:t>lack of social network engaged in physical activity</a:t>
            </a:r>
          </a:p>
          <a:p>
            <a:pPr marL="171450" lvl="0" indent="-171450">
              <a:buFont typeface="Arial" panose="020B0604020202020204" pitchFamily="34" charset="0"/>
              <a:buChar char="•"/>
            </a:pPr>
            <a:r>
              <a:rPr lang="en-PH" dirty="0"/>
              <a:t>lack of knowledge on how to incorporate physical activity in daily routine</a:t>
            </a:r>
          </a:p>
          <a:p>
            <a:pPr marL="171450" lvl="0" indent="-171450">
              <a:buFont typeface="Arial" panose="020B0604020202020204" pitchFamily="34" charset="0"/>
              <a:buChar char="•"/>
            </a:pPr>
            <a:r>
              <a:rPr lang="en-PH" dirty="0"/>
              <a:t>lack of commitment</a:t>
            </a:r>
          </a:p>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14</a:t>
            </a:fld>
            <a:endParaRPr lang="en-US"/>
          </a:p>
        </p:txBody>
      </p:sp>
    </p:spTree>
    <p:extLst>
      <p:ext uri="{BB962C8B-B14F-4D97-AF65-F5344CB8AC3E}">
        <p14:creationId xmlns:p14="http://schemas.microsoft.com/office/powerpoint/2010/main" val="3183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In addition to personal barriers, there are also environmental barriers to physical activity such as:</a:t>
            </a:r>
          </a:p>
          <a:p>
            <a:pPr marL="171450" lvl="0" indent="-171450">
              <a:buFont typeface="Arial" panose="020B0604020202020204" pitchFamily="34" charset="0"/>
              <a:buChar char="•"/>
            </a:pPr>
            <a:r>
              <a:rPr lang="en-PH" dirty="0"/>
              <a:t>non-availability or inaccessibility of parks, sidewalks, bicycle trails and similar infrastructure or facilities</a:t>
            </a:r>
          </a:p>
          <a:p>
            <a:pPr marL="171450" lvl="0" indent="-171450">
              <a:buFont typeface="Arial" panose="020B0604020202020204" pitchFamily="34" charset="0"/>
              <a:buChar char="•"/>
            </a:pPr>
            <a:r>
              <a:rPr lang="en-PH" dirty="0"/>
              <a:t>lack of or unsuitable programs</a:t>
            </a:r>
          </a:p>
          <a:p>
            <a:pPr marL="171450" lvl="0" indent="-171450">
              <a:buFont typeface="Arial" panose="020B0604020202020204" pitchFamily="34" charset="0"/>
              <a:buChar char="•"/>
            </a:pPr>
            <a:r>
              <a:rPr lang="en-PH" dirty="0"/>
              <a:t>crime or violence</a:t>
            </a:r>
          </a:p>
          <a:p>
            <a:pPr marL="171450" lvl="0" indent="-171450">
              <a:buFont typeface="Arial" panose="020B0604020202020204" pitchFamily="34" charset="0"/>
              <a:buChar char="•"/>
            </a:pPr>
            <a:r>
              <a:rPr lang="en-PH" dirty="0"/>
              <a:t>pollution</a:t>
            </a:r>
          </a:p>
          <a:p>
            <a:pPr marL="171450" lvl="0" indent="-171450">
              <a:buFont typeface="Arial" panose="020B0604020202020204" pitchFamily="34" charset="0"/>
              <a:buChar char="•"/>
            </a:pPr>
            <a:r>
              <a:rPr lang="en-PH" dirty="0"/>
              <a:t>community spirit.</a:t>
            </a:r>
          </a:p>
        </p:txBody>
      </p:sp>
      <p:sp>
        <p:nvSpPr>
          <p:cNvPr id="4" name="Slide Number Placeholder 3"/>
          <p:cNvSpPr>
            <a:spLocks noGrp="1"/>
          </p:cNvSpPr>
          <p:nvPr>
            <p:ph type="sldNum" sz="quarter" idx="5"/>
          </p:nvPr>
        </p:nvSpPr>
        <p:spPr/>
        <p:txBody>
          <a:bodyPr/>
          <a:lstStyle/>
          <a:p>
            <a:fld id="{9C3C9059-7152-4AE6-8D69-D203DE0C1F6C}" type="slidenum">
              <a:rPr lang="en-US" smtClean="0"/>
              <a:pPr/>
              <a:t>15</a:t>
            </a:fld>
            <a:endParaRPr lang="en-US"/>
          </a:p>
        </p:txBody>
      </p:sp>
    </p:spTree>
    <p:extLst>
      <p:ext uri="{BB962C8B-B14F-4D97-AF65-F5344CB8AC3E}">
        <p14:creationId xmlns:p14="http://schemas.microsoft.com/office/powerpoint/2010/main" val="4014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DOH developed the PNGPA in consultation with experts in 2010. The recommendations are as follows: </a:t>
            </a:r>
          </a:p>
          <a:p>
            <a:r>
              <a:rPr lang="en-PH" dirty="0"/>
              <a:t>For children, 5-12 years: </a:t>
            </a:r>
          </a:p>
          <a:p>
            <a:pPr marL="0" indent="0">
              <a:buNone/>
            </a:pPr>
            <a:r>
              <a:rPr lang="en-PH" dirty="0"/>
              <a:t>At least </a:t>
            </a:r>
            <a:r>
              <a:rPr lang="en-PH" b="1" dirty="0"/>
              <a:t>60 minutes </a:t>
            </a:r>
            <a:r>
              <a:rPr lang="en-PH" dirty="0"/>
              <a:t>daily consisting of any one or a combination of the following physical activities:</a:t>
            </a:r>
          </a:p>
          <a:p>
            <a:r>
              <a:rPr lang="en-PH" b="1" dirty="0"/>
              <a:t>Active tasks </a:t>
            </a:r>
            <a:r>
              <a:rPr lang="en-PH" dirty="0"/>
              <a:t>- active travel, daily tasks</a:t>
            </a:r>
          </a:p>
          <a:p>
            <a:r>
              <a:rPr lang="en-PH" b="1" dirty="0"/>
              <a:t>Exercise, dance or sports </a:t>
            </a:r>
            <a:r>
              <a:rPr lang="en-PH" dirty="0"/>
              <a:t>– programmed physical activity for 20-30 minutes daily </a:t>
            </a:r>
          </a:p>
          <a:p>
            <a:r>
              <a:rPr lang="en-PH" b="1" dirty="0"/>
              <a:t>High impact play </a:t>
            </a:r>
            <a:r>
              <a:rPr lang="en-PH" dirty="0"/>
              <a:t>(unstructured spontaneous play) on most, if not all, the days of the week – running, jumping, hopping, skipping, indigenous games, playground activities such as jungle bars and ropes</a:t>
            </a:r>
          </a:p>
        </p:txBody>
      </p:sp>
      <p:sp>
        <p:nvSpPr>
          <p:cNvPr id="4" name="Slide Number Placeholder 3"/>
          <p:cNvSpPr>
            <a:spLocks noGrp="1"/>
          </p:cNvSpPr>
          <p:nvPr>
            <p:ph type="sldNum" sz="quarter" idx="5"/>
          </p:nvPr>
        </p:nvSpPr>
        <p:spPr/>
        <p:txBody>
          <a:bodyPr/>
          <a:lstStyle/>
          <a:p>
            <a:fld id="{9C3C9059-7152-4AE6-8D69-D203DE0C1F6C}" type="slidenum">
              <a:rPr lang="en-US" smtClean="0"/>
              <a:pPr/>
              <a:t>16</a:t>
            </a:fld>
            <a:endParaRPr lang="en-US"/>
          </a:p>
        </p:txBody>
      </p:sp>
    </p:spTree>
    <p:extLst>
      <p:ext uri="{BB962C8B-B14F-4D97-AF65-F5344CB8AC3E}">
        <p14:creationId xmlns:p14="http://schemas.microsoft.com/office/powerpoint/2010/main" val="419371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For adolescents to young adults 13-20 years old</a:t>
            </a:r>
          </a:p>
          <a:p>
            <a:r>
              <a:rPr lang="en-PH" dirty="0"/>
              <a:t>At least 60 minutes of daily physical activity consisting of any one or a combination of the following physical activities: </a:t>
            </a:r>
          </a:p>
          <a:p>
            <a:r>
              <a:rPr lang="en-PH" dirty="0"/>
              <a:t>Active daily task – active travel and daily tasks</a:t>
            </a:r>
          </a:p>
          <a:p>
            <a:r>
              <a:rPr lang="en-PH" dirty="0"/>
              <a:t>Exercise, dance or sports – at least 40 minutes of programmed physical activities such as fitness related, rhythmic or sports activities. For fitness goals, should have continuous 20-30 minutes minimum for at least 3-5 times a week.</a:t>
            </a:r>
          </a:p>
          <a:p>
            <a:r>
              <a:rPr lang="en-PH" dirty="0"/>
              <a:t>High impact play (unstructured spontaneous play) – at least 20 minutes of sustained moderate to vigorous physical activities resulting in rapid breathing, e.g., brisk walking, jogging, indigenous games (</a:t>
            </a:r>
            <a:r>
              <a:rPr lang="en-PH" dirty="0" err="1"/>
              <a:t>tumbang</a:t>
            </a:r>
            <a:r>
              <a:rPr lang="en-PH" dirty="0"/>
              <a:t> </a:t>
            </a:r>
            <a:r>
              <a:rPr lang="en-PH" dirty="0" err="1"/>
              <a:t>preso</a:t>
            </a:r>
            <a:r>
              <a:rPr lang="en-PH" dirty="0"/>
              <a:t>, </a:t>
            </a:r>
            <a:r>
              <a:rPr lang="en-PH" dirty="0" err="1"/>
              <a:t>agawan</a:t>
            </a:r>
            <a:r>
              <a:rPr lang="en-PH" dirty="0"/>
              <a:t> base, </a:t>
            </a:r>
            <a:r>
              <a:rPr lang="en-PH" dirty="0" err="1"/>
              <a:t>taguan</a:t>
            </a:r>
            <a:r>
              <a:rPr lang="en-PH" dirty="0"/>
              <a:t>, etc.) and dancing.</a:t>
            </a:r>
          </a:p>
          <a:p>
            <a:r>
              <a:rPr lang="en-PH" dirty="0"/>
              <a:t>Muscle strengthening and flexibility activities – at least 2-3 times a week of activities that build muscle and bone strength and flexibility such as weight bearing calisthenics and other load bearing exercises involving major muscle groups.</a:t>
            </a:r>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17</a:t>
            </a:fld>
            <a:endParaRPr lang="en-US"/>
          </a:p>
        </p:txBody>
      </p:sp>
    </p:spTree>
    <p:extLst>
      <p:ext uri="{BB962C8B-B14F-4D97-AF65-F5344CB8AC3E}">
        <p14:creationId xmlns:p14="http://schemas.microsoft.com/office/powerpoint/2010/main" val="395864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For adults 21-45 years old</a:t>
            </a:r>
          </a:p>
          <a:p>
            <a:r>
              <a:rPr lang="en-PH" dirty="0"/>
              <a:t>Accumulate 30 to 60 minutes of daily physical activity consisting of any one or a combination of the following physical activities:</a:t>
            </a:r>
          </a:p>
          <a:p>
            <a:r>
              <a:rPr lang="en-PH" b="1" dirty="0"/>
              <a:t>Activities for daily living </a:t>
            </a:r>
            <a:r>
              <a:rPr lang="en-PH" dirty="0"/>
              <a:t>– active travel (walking, cycling, stair climbing) and daily tasks such as household chores, e.g., scrubbing/ mopping floors, cleaning rooms, general carpentry, fetching water in a pail, raking leaves, bathing the dog, cleaning the car, rearranging household furniture, etc.</a:t>
            </a:r>
          </a:p>
          <a:p>
            <a:endParaRPr lang="en-PH" dirty="0"/>
          </a:p>
          <a:p>
            <a:r>
              <a:rPr lang="en-PH" b="1" dirty="0"/>
              <a:t>Exercise, dance and recreational activities </a:t>
            </a:r>
            <a:r>
              <a:rPr lang="en-PH" dirty="0"/>
              <a:t>– moderate intensity aerobic physical activity resulting in a noticeable increase in heart rate and breathing (still able to carry on normal conversation), e.g. brisk walking, dancing, cycling, swimming done continuously for a minimum of 30 minutes or accumulated bouts of 10 minutes or longer. </a:t>
            </a:r>
          </a:p>
          <a:p>
            <a:r>
              <a:rPr lang="en-PH" dirty="0"/>
              <a:t>•For more active people with no risk factors, vigorous intensity aerobic activity resulting in fast breathing and a substantial increase in heart rate (beyond normal conversation pace; talking becomes more challenging), e.g., jogging, vigorous dancing, ballgames done continuously, done at least thrice a week with a future goal of being able to do it 5-6 times a week. </a:t>
            </a:r>
          </a:p>
          <a:p>
            <a:r>
              <a:rPr lang="en-PH" dirty="0"/>
              <a:t>•For fitness purposes, adults should work towards 20-30 minutes continuous physical activity for a minimum of three days per week.</a:t>
            </a:r>
          </a:p>
          <a:p>
            <a:endParaRPr lang="en-PH" dirty="0"/>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18</a:t>
            </a:fld>
            <a:endParaRPr lang="en-US"/>
          </a:p>
        </p:txBody>
      </p:sp>
    </p:spTree>
    <p:extLst>
      <p:ext uri="{BB962C8B-B14F-4D97-AF65-F5344CB8AC3E}">
        <p14:creationId xmlns:p14="http://schemas.microsoft.com/office/powerpoint/2010/main" val="346289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t>Muscle strengthening and flexibility activities </a:t>
            </a:r>
            <a:r>
              <a:rPr lang="en-PH" dirty="0"/>
              <a:t>– perform activities using all major muscles of the body that maintain or increase muscular strength and endurance, e.g., weight bearing calisthenics, stair climbing, weight training done at least twice a week, on non-consecutive days. A light load allowing for a set of 10-15 repetitions resulting in momentary muscle fatigue. Perform gentle stretches to the point of tension after aerobic exercises or at cooldown. At least 20 seconds per position per muscle group; minimum 4 times per week.</a:t>
            </a:r>
          </a:p>
          <a:p>
            <a:endParaRPr lang="en-PH" dirty="0"/>
          </a:p>
          <a:p>
            <a:r>
              <a:rPr lang="en-PH" b="1" dirty="0"/>
              <a:t>Activities in the workplace </a:t>
            </a:r>
            <a:r>
              <a:rPr lang="en-PH" dirty="0"/>
              <a:t>– employees should have opportunities to be active at work and through activities organized, with provision of necessary facilities and/or equipment, by their workplace. Two-minute physical activities (walking, stair climbing, stretching) for every hour of sitting is highly encouraged.</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19</a:t>
            </a:fld>
            <a:endParaRPr lang="en-US"/>
          </a:p>
        </p:txBody>
      </p:sp>
    </p:spTree>
    <p:extLst>
      <p:ext uri="{BB962C8B-B14F-4D97-AF65-F5344CB8AC3E}">
        <p14:creationId xmlns:p14="http://schemas.microsoft.com/office/powerpoint/2010/main" val="28167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9C3C9059-7152-4AE6-8D69-D203DE0C1F6C}" type="slidenum">
              <a:rPr lang="en-US" smtClean="0"/>
              <a:pPr/>
              <a:t>2</a:t>
            </a:fld>
            <a:endParaRPr lang="en-US"/>
          </a:p>
        </p:txBody>
      </p:sp>
    </p:spTree>
    <p:extLst>
      <p:ext uri="{BB962C8B-B14F-4D97-AF65-F5344CB8AC3E}">
        <p14:creationId xmlns:p14="http://schemas.microsoft.com/office/powerpoint/2010/main" val="40077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For older adults 46 - 59 years old</a:t>
            </a:r>
          </a:p>
          <a:p>
            <a:r>
              <a:rPr lang="en-PH" dirty="0"/>
              <a:t>Accumulate at least 30 minutes daily physical activity consisting of any one or a combination of the following physical activities:</a:t>
            </a:r>
          </a:p>
          <a:p>
            <a:r>
              <a:rPr lang="en-PH" b="1" dirty="0"/>
              <a:t>Activities for daily living </a:t>
            </a:r>
            <a:r>
              <a:rPr lang="en-PH" dirty="0"/>
              <a:t>– active travel (walking, cycling, stair climbing) and active daily tasks (household chores).</a:t>
            </a:r>
          </a:p>
          <a:p>
            <a:r>
              <a:rPr lang="en-PH" b="1" dirty="0"/>
              <a:t>Exercise, dance and recreational activi</a:t>
            </a:r>
            <a:r>
              <a:rPr lang="en-PH" dirty="0"/>
              <a:t>ties – moderate intensity aerobic physical activity resulting in a noticeable increased heart rate and breathing (still able to carry on normal conversation), e.g., brisk or race walking, dancing, cycling, rowing or swimming done continuously for a minimum of 30 minutes or accumulated bouts of 10 minutes or longer.</a:t>
            </a:r>
          </a:p>
          <a:p>
            <a:r>
              <a:rPr lang="en-PH" dirty="0"/>
              <a:t>•For more active people with no risk factors, low to moderate intensity of aerobic activity resulting in fast breathing and a substantial increase in heart rate (beyond normal conversation pace; talking becomes more challenging), e.g., jogging, vigorous dancing, ballgames done continuously for a minimum of 20 minutes, and done at least thrice a week with a future goal of being able to do it 5-6 times a week.</a:t>
            </a:r>
          </a:p>
          <a:p>
            <a:endParaRPr lang="en-PH" dirty="0"/>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20</a:t>
            </a:fld>
            <a:endParaRPr lang="en-US"/>
          </a:p>
        </p:txBody>
      </p:sp>
    </p:spTree>
    <p:extLst>
      <p:ext uri="{BB962C8B-B14F-4D97-AF65-F5344CB8AC3E}">
        <p14:creationId xmlns:p14="http://schemas.microsoft.com/office/powerpoint/2010/main" val="384852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t>Muscle strengthening and flexibility activities </a:t>
            </a:r>
            <a:r>
              <a:rPr lang="en-PH" dirty="0"/>
              <a:t>– perform activities using all major muscles of the body that maintain or increase muscular strength and endurance, e.g., weight bearing calisthenics, stair climbing, weight training done at least twice a week, on non-consecutive days. A set of 8-12 repetitions with a load resulting in momentary muscle fatigue. Perform gentle stretches to the point of tension after aerobic exercises or at cooldown. At least 20 seconds per position per muscle group. This should be done for a minimum of 4 times a week.</a:t>
            </a:r>
          </a:p>
          <a:p>
            <a:endParaRPr lang="en-PH" dirty="0"/>
          </a:p>
          <a:p>
            <a:r>
              <a:rPr lang="en-PH" b="1" dirty="0"/>
              <a:t>Balance and coordination </a:t>
            </a:r>
            <a:r>
              <a:rPr lang="en-PH" dirty="0"/>
              <a:t>– specific activities for balance and coordination 2-4 days a week, e.g., walking, gentle yoga, tai-chi, dance, aquatic activities.</a:t>
            </a:r>
          </a:p>
          <a:p>
            <a:endParaRPr lang="en-PH" dirty="0"/>
          </a:p>
          <a:p>
            <a:r>
              <a:rPr lang="en-PH" b="1" dirty="0"/>
              <a:t>Activities in the workplace </a:t>
            </a:r>
            <a:r>
              <a:rPr lang="en-PH" dirty="0"/>
              <a:t>– employees should have opportunities to be active at work and through activities organized, with provision of the necessary facilities and/or equipment, by their workplace. Two-minute physical activities (walking, stair climbing, stretching) for every hour of sitting is highly encouraged.</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21</a:t>
            </a:fld>
            <a:endParaRPr lang="en-US"/>
          </a:p>
        </p:txBody>
      </p:sp>
    </p:spTree>
    <p:extLst>
      <p:ext uri="{BB962C8B-B14F-4D97-AF65-F5344CB8AC3E}">
        <p14:creationId xmlns:p14="http://schemas.microsoft.com/office/powerpoint/2010/main" val="1796633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For young old 60 - 69 years old</a:t>
            </a:r>
          </a:p>
          <a:p>
            <a:r>
              <a:rPr lang="en-PH" dirty="0"/>
              <a:t>Accumulate at least 30 minutes daily physical activity consisting of any one or a combination of the different types of physical activities:</a:t>
            </a:r>
          </a:p>
          <a:p>
            <a:r>
              <a:rPr lang="en-PH" b="1" dirty="0"/>
              <a:t>Activities for daily living</a:t>
            </a:r>
            <a:r>
              <a:rPr lang="en-PH" dirty="0"/>
              <a:t> – active travel (walking, stair climbing) and active daily tasks (household chores and yard work).</a:t>
            </a:r>
          </a:p>
          <a:p>
            <a:r>
              <a:rPr lang="en-PH" b="1" dirty="0"/>
              <a:t>Exercise, dance and recreational activities</a:t>
            </a:r>
            <a:r>
              <a:rPr lang="en-PH" dirty="0"/>
              <a:t> – moderate intensity aerobic physical activity resulting in a noticeable increased heart rate and breathing (still able to carry on normal conversation). Any rhythmic and continuous physical activity that uses large muscle groups with special stress on load bearing activities to arrest rate of osteoporosis and to maintain bone density. Examples are moderate to brisk walking, dancing, biking, calisthenics, swimming, rowing and stair-climbing; done continuously for a minimum of 30 minutes or accumulated bouts of 10 minutes or longer.</a:t>
            </a:r>
          </a:p>
          <a:p>
            <a:pPr marL="171450" indent="-171450">
              <a:buFont typeface="Arial" panose="020B0604020202020204" pitchFamily="34" charset="0"/>
              <a:buChar char="•"/>
            </a:pPr>
            <a:r>
              <a:rPr lang="en-PH" dirty="0"/>
              <a:t>For more active people with no risk factors, low to moderate intensity of aerobic activity resulting in fast breathing and a substantial increase in heart rate (beyond normal conversation pace; talking becomes more challenging). Examples are jogging, brisk or race walking, vigorous dancing, step-aerobics, swimming, done continuously for a minimum of 30 minutes, and done 3-5 times per week.</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22</a:t>
            </a:fld>
            <a:endParaRPr lang="en-US"/>
          </a:p>
        </p:txBody>
      </p:sp>
    </p:spTree>
    <p:extLst>
      <p:ext uri="{BB962C8B-B14F-4D97-AF65-F5344CB8AC3E}">
        <p14:creationId xmlns:p14="http://schemas.microsoft.com/office/powerpoint/2010/main" val="3530588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Young old 60 - 69 years old</a:t>
            </a:r>
          </a:p>
          <a:p>
            <a:r>
              <a:rPr lang="en-PH" b="1" dirty="0"/>
              <a:t>Muscle strengthening and flexibility activities</a:t>
            </a:r>
            <a:r>
              <a:rPr lang="en-PH" dirty="0"/>
              <a:t> – perform activities using all major muscles of the body that maintain or increase muscular strength and endurance, e.g., body weight bearing calisthenics, stair climbing, weight training done at least twice a week, on non-consecutive days. A light load allowing for a set of 10-20 repetitions resulting in momentary muscle fatigue. Perform gentle stretches to the point of tension after aerobic exercises or at cooldown. At least 20 seconds per position per muscle group; done for a minimum of 4 times per week.</a:t>
            </a:r>
          </a:p>
          <a:p>
            <a:endParaRPr lang="en-PH" b="1" dirty="0"/>
          </a:p>
          <a:p>
            <a:r>
              <a:rPr lang="en-PH" b="1" dirty="0"/>
              <a:t>Balance and coordination </a:t>
            </a:r>
            <a:r>
              <a:rPr lang="en-PH" dirty="0"/>
              <a:t>– perform simple but dynamic movements that challenge postural and positional stability, e.g., single-leg stands or supports, exercise ball-sitting, and weight shifting. Take up specific activities for balance and coordination such as walking, gentle yoga, tai-chi, dance, aquatic activities, 2-4 days per week.</a:t>
            </a:r>
          </a:p>
          <a:p>
            <a:endParaRPr lang="en-PH" dirty="0"/>
          </a:p>
          <a:p>
            <a:r>
              <a:rPr lang="en-PH" b="1" dirty="0"/>
              <a:t>Activities in the workplace </a:t>
            </a:r>
            <a:r>
              <a:rPr lang="en-PH" dirty="0"/>
              <a:t>– employees should have opportunities to be active at work and through activities organized, with provision of the necessary facilities and/or equipment, by their workplace. Two-minute physical activities (walking, stair climbing, stretching) for every hour of sitting is highly encouraged.</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23</a:t>
            </a:fld>
            <a:endParaRPr lang="en-US"/>
          </a:p>
        </p:txBody>
      </p:sp>
    </p:spTree>
    <p:extLst>
      <p:ext uri="{BB962C8B-B14F-4D97-AF65-F5344CB8AC3E}">
        <p14:creationId xmlns:p14="http://schemas.microsoft.com/office/powerpoint/2010/main" val="111187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Middle old 70 - 79 years old</a:t>
            </a:r>
          </a:p>
          <a:p>
            <a:r>
              <a:rPr lang="en-PH" dirty="0"/>
              <a:t>Accumulate at least 30 minutes daily physical activity consisting of any one or a combination of the different types of physical activities:</a:t>
            </a:r>
          </a:p>
          <a:p>
            <a:r>
              <a:rPr lang="en-PH" b="1" dirty="0"/>
              <a:t>Activities for daily living</a:t>
            </a:r>
            <a:r>
              <a:rPr lang="en-PH" dirty="0"/>
              <a:t> – active travel (walking, assisted stair climbing) and mild, easy daily tasks (household chores), such as mild yard and garden work, dusting furniture, folding clothes and sweeping inside the house</a:t>
            </a:r>
          </a:p>
          <a:p>
            <a:r>
              <a:rPr lang="en-PH" b="1" dirty="0"/>
              <a:t>Exercise, dance and recreational activities</a:t>
            </a:r>
            <a:r>
              <a:rPr lang="en-PH" dirty="0"/>
              <a:t> – light intensity aerobic physical activity such as a leisurely walk around the neighborhood, parks and malls. Any rhythmic and continuous light physical activity that uses large muscle groups while standing independently or assisted, seated, reclined or lying down, e.g., stationary biking, calisthenics, swimming done for a total of 30 minutes continuously, three times weekly or accumulated bouts of 10 minutes or longer.</a:t>
            </a:r>
          </a:p>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24</a:t>
            </a:fld>
            <a:endParaRPr lang="en-US"/>
          </a:p>
        </p:txBody>
      </p:sp>
    </p:spTree>
    <p:extLst>
      <p:ext uri="{BB962C8B-B14F-4D97-AF65-F5344CB8AC3E}">
        <p14:creationId xmlns:p14="http://schemas.microsoft.com/office/powerpoint/2010/main" val="100207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Middle old 70 - 79 years old</a:t>
            </a:r>
          </a:p>
          <a:p>
            <a:endParaRPr lang="en-PH" b="1" dirty="0"/>
          </a:p>
          <a:p>
            <a:r>
              <a:rPr lang="en-PH" b="1" dirty="0"/>
              <a:t>Muscle strengthening and flexibility activities </a:t>
            </a:r>
            <a:r>
              <a:rPr lang="en-PH" dirty="0"/>
              <a:t>– perform activities using all major muscles of the body that maintain or increase muscular strength and endurance, e.g., mild calisthenics, light weight training, elastic band exercises done at least twice a week, on non-consecutive days. A light load allowing for a set of 10-20 repetitions resulting in light challenge to the muscle. Perform gentle stretches to the point of tension after aerobic exercises or at cooldown done at least 8 times per direction and done 3 times per week.</a:t>
            </a:r>
          </a:p>
          <a:p>
            <a:endParaRPr lang="en-PH" dirty="0"/>
          </a:p>
          <a:p>
            <a:r>
              <a:rPr lang="en-PH" b="1" dirty="0"/>
              <a:t>Balance and coordination </a:t>
            </a:r>
            <a:r>
              <a:rPr lang="en-PH" dirty="0"/>
              <a:t>– challenge postural and positional stability by performing simple and dynamic movements of the lower and upper extremities while sitting on the exercise ball or standing on one leg, and weight-shifting while standing, all with support or spotting. Take up specific activities for balance and coordination, e.g., walking, gentle yoga, tai-chi, dance, aquatic activities 2-4 days per week.</a:t>
            </a:r>
          </a:p>
        </p:txBody>
      </p:sp>
      <p:sp>
        <p:nvSpPr>
          <p:cNvPr id="4" name="Slide Number Placeholder 3"/>
          <p:cNvSpPr>
            <a:spLocks noGrp="1"/>
          </p:cNvSpPr>
          <p:nvPr>
            <p:ph type="sldNum" sz="quarter" idx="5"/>
          </p:nvPr>
        </p:nvSpPr>
        <p:spPr/>
        <p:txBody>
          <a:bodyPr/>
          <a:lstStyle/>
          <a:p>
            <a:fld id="{9C3C9059-7152-4AE6-8D69-D203DE0C1F6C}" type="slidenum">
              <a:rPr lang="en-US" smtClean="0"/>
              <a:pPr/>
              <a:t>25</a:t>
            </a:fld>
            <a:endParaRPr lang="en-US"/>
          </a:p>
        </p:txBody>
      </p:sp>
    </p:spTree>
    <p:extLst>
      <p:ext uri="{BB962C8B-B14F-4D97-AF65-F5344CB8AC3E}">
        <p14:creationId xmlns:p14="http://schemas.microsoft.com/office/powerpoint/2010/main" val="127077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For  vintage old, 80 years and above</a:t>
            </a:r>
          </a:p>
          <a:p>
            <a:r>
              <a:rPr lang="en-PH" dirty="0"/>
              <a:t>Accumulate at least 30 minutes daily physical activity consisting of any one or a combination of the different types of physical activities:</a:t>
            </a:r>
          </a:p>
          <a:p>
            <a:r>
              <a:rPr lang="en-PH" b="1" dirty="0"/>
              <a:t>Activities for daily living </a:t>
            </a:r>
            <a:r>
              <a:rPr lang="en-PH" dirty="0"/>
              <a:t>– active travel (assisted walking and stair climbing) and mild, easy daily tasks such as mild garden or yard work, dusting furniture, folding clothes and sweeping inside the house.</a:t>
            </a:r>
          </a:p>
          <a:p>
            <a:endParaRPr lang="en-PH" dirty="0"/>
          </a:p>
          <a:p>
            <a:r>
              <a:rPr lang="en-PH" b="1" dirty="0"/>
              <a:t>Exercise, dance and recreational activities </a:t>
            </a:r>
            <a:r>
              <a:rPr lang="en-PH" dirty="0"/>
              <a:t>– continuous and light intensity physical activity such as a leisurely walk around the neighborhood, yard or living area. Any rhythmic and continuous physical activity that uses large muscle groups while standing assisted, seated, reclined or lying down, e.g., stationary biking, calisthenics, swimming done for a total of 20 minutes continuously, three times weekly or accumulated bouts of 10 minutes or longer.</a:t>
            </a:r>
          </a:p>
          <a:p>
            <a:endParaRPr lang="en-PH" b="1" dirty="0"/>
          </a:p>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26</a:t>
            </a:fld>
            <a:endParaRPr lang="en-US"/>
          </a:p>
        </p:txBody>
      </p:sp>
    </p:spTree>
    <p:extLst>
      <p:ext uri="{BB962C8B-B14F-4D97-AF65-F5344CB8AC3E}">
        <p14:creationId xmlns:p14="http://schemas.microsoft.com/office/powerpoint/2010/main" val="5426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t>Muscle strengthening and flexibility activities </a:t>
            </a:r>
            <a:r>
              <a:rPr lang="en-PH" dirty="0"/>
              <a:t>– perform resistance exercises using major segments of the body including shoulders, arms, thighs and legs, that maintain or increase muscular strength and endurance. Examples are mild calisthenics, light weight training and elastic band exercises done at least twice a week, on non-consecutive days. A light load allowing for a set of 10 - 15 repetitions resulting in light challenge to the muscle. Perform gentle full range of motion exercises after exercises or during cooldown done at least eight times per direction, and done two to three times per week, on non-consecutive days.</a:t>
            </a:r>
          </a:p>
          <a:p>
            <a:endParaRPr lang="en-PH" dirty="0"/>
          </a:p>
          <a:p>
            <a:endParaRPr lang="en-PH" dirty="0"/>
          </a:p>
          <a:p>
            <a:r>
              <a:rPr lang="en-PH" b="1" dirty="0"/>
              <a:t>Balance and coordination</a:t>
            </a:r>
            <a:r>
              <a:rPr lang="en-PH" dirty="0"/>
              <a:t> – perform simple but dynamic movements while standing or sitting on the exercise ball with a spotter. Take up specific activities for balance and coordination, e.g., walking, gentle yoga, tai-chi, slow dancing, mild aquatic activities done at least three days per week.</a:t>
            </a:r>
          </a:p>
          <a:p>
            <a:endParaRPr lang="en-PH" dirty="0"/>
          </a:p>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27</a:t>
            </a:fld>
            <a:endParaRPr lang="en-US"/>
          </a:p>
        </p:txBody>
      </p:sp>
    </p:spTree>
    <p:extLst>
      <p:ext uri="{BB962C8B-B14F-4D97-AF65-F5344CB8AC3E}">
        <p14:creationId xmlns:p14="http://schemas.microsoft.com/office/powerpoint/2010/main" val="826800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28</a:t>
            </a:fld>
            <a:endParaRPr lang="en-US"/>
          </a:p>
        </p:txBody>
      </p:sp>
    </p:spTree>
    <p:extLst>
      <p:ext uri="{BB962C8B-B14F-4D97-AF65-F5344CB8AC3E}">
        <p14:creationId xmlns:p14="http://schemas.microsoft.com/office/powerpoint/2010/main" val="283989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9C3C9059-7152-4AE6-8D69-D203DE0C1F6C}" type="slidenum">
              <a:rPr lang="en-US" smtClean="0"/>
              <a:pPr/>
              <a:t>29</a:t>
            </a:fld>
            <a:endParaRPr lang="en-US"/>
          </a:p>
        </p:txBody>
      </p:sp>
    </p:spTree>
    <p:extLst>
      <p:ext uri="{BB962C8B-B14F-4D97-AF65-F5344CB8AC3E}">
        <p14:creationId xmlns:p14="http://schemas.microsoft.com/office/powerpoint/2010/main" val="386973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importance of healthy lifestyle, particularly proper nutrition and physical activity, in reducing rates of disease and death from chronic diseases has been well established. </a:t>
            </a:r>
          </a:p>
          <a:p>
            <a:endParaRPr lang="en-PH" dirty="0"/>
          </a:p>
          <a:p>
            <a:r>
              <a:rPr lang="en-PH" dirty="0"/>
              <a:t>The theme calls on Filipinos to practice healthy diet, engage in regular physical activity and reduce sedentary behaviors.</a:t>
            </a:r>
          </a:p>
          <a:p>
            <a:endParaRPr lang="en-PH" dirty="0"/>
          </a:p>
          <a:p>
            <a:r>
              <a:rPr lang="en-PH" dirty="0"/>
              <a:t>"Push </a:t>
            </a:r>
            <a:r>
              <a:rPr lang="en-PH" dirty="0" err="1"/>
              <a:t>natin</a:t>
            </a:r>
            <a:r>
              <a:rPr lang="en-PH" dirty="0"/>
              <a:t> 'to" is a phrase to encourage someone to do something or continue doing something </a:t>
            </a: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3</a:t>
            </a:fld>
            <a:endParaRPr lang="en-US"/>
          </a:p>
        </p:txBody>
      </p:sp>
    </p:spTree>
    <p:extLst>
      <p:ext uri="{BB962C8B-B14F-4D97-AF65-F5344CB8AC3E}">
        <p14:creationId xmlns:p14="http://schemas.microsoft.com/office/powerpoint/2010/main" val="944325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9C3C9059-7152-4AE6-8D69-D203DE0C1F6C}" type="slidenum">
              <a:rPr lang="en-US" smtClean="0"/>
              <a:pPr/>
              <a:t>30</a:t>
            </a:fld>
            <a:endParaRPr lang="en-US"/>
          </a:p>
        </p:txBody>
      </p:sp>
    </p:spTree>
    <p:extLst>
      <p:ext uri="{BB962C8B-B14F-4D97-AF65-F5344CB8AC3E}">
        <p14:creationId xmlns:p14="http://schemas.microsoft.com/office/powerpoint/2010/main" val="66066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31</a:t>
            </a:fld>
            <a:endParaRPr lang="en-US"/>
          </a:p>
        </p:txBody>
      </p:sp>
    </p:spTree>
    <p:extLst>
      <p:ext uri="{BB962C8B-B14F-4D97-AF65-F5344CB8AC3E}">
        <p14:creationId xmlns:p14="http://schemas.microsoft.com/office/powerpoint/2010/main" val="630239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32</a:t>
            </a:fld>
            <a:endParaRPr lang="en-US"/>
          </a:p>
        </p:txBody>
      </p:sp>
    </p:spTree>
    <p:extLst>
      <p:ext uri="{BB962C8B-B14F-4D97-AF65-F5344CB8AC3E}">
        <p14:creationId xmlns:p14="http://schemas.microsoft.com/office/powerpoint/2010/main" val="3109034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Global plan for physical activity:</a:t>
            </a:r>
          </a:p>
          <a:p>
            <a:r>
              <a:rPr lang="en-PH" b="1" dirty="0"/>
              <a:t>Create active societies</a:t>
            </a:r>
          </a:p>
          <a:p>
            <a:r>
              <a:rPr lang="en-PH" dirty="0"/>
              <a:t>Implement best practice communication campaigns, link with community-based program to heighten awareness, knowledge and understanding of, and appreciation for, the health benefits of regular physical activity and less sedentary behavior</a:t>
            </a:r>
          </a:p>
          <a:p>
            <a:endParaRPr lang="en-PH" dirty="0"/>
          </a:p>
          <a:p>
            <a:r>
              <a:rPr lang="en-PH" b="1" dirty="0"/>
              <a:t>Create active environments</a:t>
            </a:r>
          </a:p>
          <a:p>
            <a:r>
              <a:rPr lang="en-PH" dirty="0"/>
              <a:t>Create and maintain environments that promote and safeguard the rights of all people, of all ages, to have equitable access to safe places and spaces, in which to engage in regular physical activity</a:t>
            </a:r>
          </a:p>
          <a:p>
            <a:endParaRPr lang="en-PH" dirty="0"/>
          </a:p>
          <a:p>
            <a:r>
              <a:rPr lang="en-PH" b="1" dirty="0"/>
              <a:t>Create active people</a:t>
            </a:r>
          </a:p>
          <a:p>
            <a:r>
              <a:rPr lang="en-PH" dirty="0"/>
              <a:t>Provide good-quality physical education and positive experiences and opportunities for active recreation, sports and play; patient assessment and counselling on increasing physical activity and reducing sedentary behavior; more physical activity programs and promotion</a:t>
            </a:r>
          </a:p>
          <a:p>
            <a:endParaRPr lang="en-PH" dirty="0"/>
          </a:p>
          <a:p>
            <a:r>
              <a:rPr lang="en-PH" b="1" dirty="0"/>
              <a:t>Create active systems</a:t>
            </a:r>
          </a:p>
          <a:p>
            <a:r>
              <a:rPr lang="en-PH" dirty="0"/>
              <a:t>Create and strengthen leadership, governance, multisectoral partnerships, advocacy and information systems to achieve excellence in resource mobilization and implementation of coordinated international, national and subnational action to increase physical activity and reduce sedentary behavior.</a:t>
            </a:r>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33</a:t>
            </a:fld>
            <a:endParaRPr lang="en-US"/>
          </a:p>
        </p:txBody>
      </p:sp>
    </p:spTree>
    <p:extLst>
      <p:ext uri="{BB962C8B-B14F-4D97-AF65-F5344CB8AC3E}">
        <p14:creationId xmlns:p14="http://schemas.microsoft.com/office/powerpoint/2010/main" val="3748564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9C3C9059-7152-4AE6-8D69-D203DE0C1F6C}" type="slidenum">
              <a:rPr lang="en-US" smtClean="0"/>
              <a:pPr/>
              <a:t>34</a:t>
            </a:fld>
            <a:endParaRPr lang="en-US"/>
          </a:p>
        </p:txBody>
      </p:sp>
    </p:spTree>
    <p:extLst>
      <p:ext uri="{BB962C8B-B14F-4D97-AF65-F5344CB8AC3E}">
        <p14:creationId xmlns:p14="http://schemas.microsoft.com/office/powerpoint/2010/main" val="224614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9C3C9059-7152-4AE6-8D69-D203DE0C1F6C}" type="slidenum">
              <a:rPr lang="en-US" smtClean="0"/>
              <a:pPr/>
              <a:t>35</a:t>
            </a:fld>
            <a:endParaRPr lang="en-US"/>
          </a:p>
        </p:txBody>
      </p:sp>
    </p:spTree>
    <p:extLst>
      <p:ext uri="{BB962C8B-B14F-4D97-AF65-F5344CB8AC3E}">
        <p14:creationId xmlns:p14="http://schemas.microsoft.com/office/powerpoint/2010/main" val="10070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Nutrition Month! </a:t>
            </a:r>
          </a:p>
          <a:p>
            <a:r>
              <a:rPr lang="en-US" dirty="0"/>
              <a:t> For more information, please check our contact details.</a:t>
            </a:r>
          </a:p>
          <a:p>
            <a:r>
              <a:rPr lang="en-US" dirty="0"/>
              <a:t>Thank you and good day. </a:t>
            </a:r>
          </a:p>
          <a:p>
            <a:endParaRPr lang="en-PH" dirty="0"/>
          </a:p>
        </p:txBody>
      </p:sp>
      <p:sp>
        <p:nvSpPr>
          <p:cNvPr id="4" name="Slide Number Placeholder 3"/>
          <p:cNvSpPr>
            <a:spLocks noGrp="1"/>
          </p:cNvSpPr>
          <p:nvPr>
            <p:ph type="sldNum" sz="quarter" idx="10"/>
          </p:nvPr>
        </p:nvSpPr>
        <p:spPr/>
        <p:txBody>
          <a:bodyPr/>
          <a:lstStyle/>
          <a:p>
            <a:fld id="{F9CEB161-F39E-4D0B-B227-76311A5FF27F}" type="slidenum">
              <a:rPr lang="en-PH" smtClean="0"/>
              <a:pPr/>
              <a:t>36</a:t>
            </a:fld>
            <a:endParaRPr lang="en-PH"/>
          </a:p>
        </p:txBody>
      </p:sp>
    </p:spTree>
    <p:extLst>
      <p:ext uri="{BB962C8B-B14F-4D97-AF65-F5344CB8AC3E}">
        <p14:creationId xmlns:p14="http://schemas.microsoft.com/office/powerpoint/2010/main" val="403276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Physical activity is defined as any bodily movement requires energy expenditure and this includes walking, sports, active forms of recreation (</a:t>
            </a:r>
            <a:r>
              <a:rPr lang="en-PH" sz="1200" kern="1200" dirty="0" err="1">
                <a:solidFill>
                  <a:schemeClr val="tx1"/>
                </a:solidFill>
                <a:effectLst/>
                <a:latin typeface="+mn-lt"/>
                <a:ea typeface="+mn-ea"/>
                <a:cs typeface="+mn-cs"/>
              </a:rPr>
              <a:t>zumba</a:t>
            </a:r>
            <a:r>
              <a:rPr lang="en-PH" sz="1200" kern="1200" dirty="0">
                <a:solidFill>
                  <a:schemeClr val="tx1"/>
                </a:solidFill>
                <a:effectLst/>
                <a:latin typeface="+mn-lt"/>
                <a:ea typeface="+mn-ea"/>
                <a:cs typeface="+mn-cs"/>
              </a:rPr>
              <a:t>, yoga, etc.) and tasks in the house (cleaning, carrying, etc.). </a:t>
            </a:r>
          </a:p>
          <a:p>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4</a:t>
            </a:fld>
            <a:endParaRPr lang="en-US"/>
          </a:p>
        </p:txBody>
      </p:sp>
    </p:spTree>
    <p:extLst>
      <p:ext uri="{BB962C8B-B14F-4D97-AF65-F5344CB8AC3E}">
        <p14:creationId xmlns:p14="http://schemas.microsoft.com/office/powerpoint/2010/main" val="126858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According to the United States Department of Health &amp; Human Services, there are</a:t>
            </a:r>
            <a:r>
              <a:rPr lang="en-US" dirty="0"/>
              <a:t> </a:t>
            </a:r>
            <a:r>
              <a:rPr lang="en-PH" dirty="0"/>
              <a:t>four types of physical activity: 1) aerobic 2) muscle-strengthening 3) bone-strengthening and 4) Stretching</a:t>
            </a:r>
            <a:endParaRPr lang="en-US" dirty="0"/>
          </a:p>
          <a:p>
            <a:r>
              <a:rPr lang="en-US" b="1" dirty="0"/>
              <a:t>Aerobic -</a:t>
            </a:r>
            <a:r>
              <a:rPr lang="en-PH" dirty="0"/>
              <a:t>Also called endurance activity, involves the use of large muscles such as those in the legs and arms. This activity benefits one's heart and lungs the most. </a:t>
            </a:r>
            <a:endParaRPr lang="en-US" dirty="0"/>
          </a:p>
          <a:p>
            <a:pPr marL="0" indent="0">
              <a:buNone/>
            </a:pPr>
            <a:r>
              <a:rPr lang="en-PH" b="1" dirty="0"/>
              <a:t>Muscle-strengthening - </a:t>
            </a:r>
            <a:r>
              <a:rPr lang="en-PH" dirty="0"/>
              <a:t>improves strength, power, and endurance of muscles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Bone-strengthening- </a:t>
            </a:r>
            <a:r>
              <a:rPr lang="en-PH" sz="1200" kern="1200" dirty="0">
                <a:solidFill>
                  <a:schemeClr val="tx1"/>
                </a:solidFill>
                <a:effectLst/>
                <a:latin typeface="+mn-lt"/>
                <a:ea typeface="+mn-ea"/>
                <a:cs typeface="+mn-cs"/>
              </a:rPr>
              <a:t>makes bones strong. In this activity, the feet, legs, or arms support the body's weight, and the muscles push against the bones. </a:t>
            </a:r>
            <a:r>
              <a:rPr lang="en-PH" sz="1200" b="0" i="0" kern="1200" dirty="0">
                <a:solidFill>
                  <a:schemeClr val="tx1"/>
                </a:solidFill>
                <a:effectLst/>
                <a:latin typeface="+mn-lt"/>
                <a:ea typeface="+mn-ea"/>
                <a:cs typeface="+mn-cs"/>
              </a:rPr>
              <a:t>Weight-bearing physical activity causes new bone tissue to form, and this makes bones stronger. </a:t>
            </a:r>
            <a:r>
              <a:rPr lang="en-PH" sz="1200" kern="1200" dirty="0">
                <a:solidFill>
                  <a:schemeClr val="tx1"/>
                </a:solidFill>
                <a:effectLst/>
                <a:latin typeface="+mn-lt"/>
                <a:ea typeface="+mn-ea"/>
                <a:cs typeface="+mn-cs"/>
              </a:rPr>
              <a:t>Examples of bone-strengthening activities are running, walking, jumping rope, and lifting weights.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t>
            </a:r>
            <a:r>
              <a:rPr lang="en-PH" sz="1200" b="0" i="0" kern="1200" dirty="0">
                <a:solidFill>
                  <a:schemeClr val="tx1"/>
                </a:solidFill>
                <a:effectLst/>
                <a:latin typeface="+mn-lt"/>
                <a:ea typeface="+mn-ea"/>
                <a:cs typeface="+mn-cs"/>
              </a:rPr>
              <a:t>Muscle-strengthening and bone-strengthening activities also can be aerobic, depending on whether they make your heart and lungs work harder than usual. For example, running is both an aerobic activity and a bone-strengthening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kern="1200" dirty="0">
                <a:solidFill>
                  <a:schemeClr val="tx1"/>
                </a:solidFill>
                <a:effectLst/>
                <a:latin typeface="+mn-lt"/>
                <a:ea typeface="+mn-ea"/>
                <a:cs typeface="+mn-cs"/>
              </a:rPr>
              <a:t>Stretching- </a:t>
            </a:r>
            <a:r>
              <a:rPr lang="en-PH" sz="1200" b="0" i="0" kern="1200" dirty="0">
                <a:solidFill>
                  <a:schemeClr val="tx1"/>
                </a:solidFill>
                <a:effectLst/>
                <a:latin typeface="+mn-lt"/>
                <a:ea typeface="+mn-ea"/>
                <a:cs typeface="+mn-cs"/>
              </a:rPr>
              <a:t>helps improve your flexibility and your ability to fully move your joints. Touching your toes, doing side stretches, and doing yoga exercises are examples of stretching.</a:t>
            </a:r>
            <a:endParaRPr lang="en-US" sz="1200" b="1" kern="1200" dirty="0">
              <a:solidFill>
                <a:schemeClr val="tx1"/>
              </a:solidFill>
              <a:effectLst/>
              <a:latin typeface="+mn-lt"/>
              <a:ea typeface="+mn-ea"/>
              <a:cs typeface="+mn-cs"/>
            </a:endParaRPr>
          </a:p>
          <a:p>
            <a:pPr marL="0" indent="0">
              <a:buNone/>
            </a:pPr>
            <a:endParaRPr lang="en-PH" dirty="0"/>
          </a:p>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5</a:t>
            </a:fld>
            <a:endParaRPr lang="en-US"/>
          </a:p>
        </p:txBody>
      </p:sp>
    </p:spTree>
    <p:extLst>
      <p:ext uri="{BB962C8B-B14F-4D97-AF65-F5344CB8AC3E}">
        <p14:creationId xmlns:p14="http://schemas.microsoft.com/office/powerpoint/2010/main" val="373682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Exercise, on the other hand, is a form of physical activity that is planned, structured, repetitive and purposive.</a:t>
            </a:r>
          </a:p>
          <a:p>
            <a:endParaRPr lang="en-US" dirty="0"/>
          </a:p>
          <a:p>
            <a:r>
              <a:rPr lang="en-US" dirty="0"/>
              <a:t>Exercise is performed during leisure time with the primary purpose of improving or maintaining physical fitness, physical performance, or health.</a:t>
            </a:r>
          </a:p>
          <a:p>
            <a:endParaRPr lang="en-US" dirty="0"/>
          </a:p>
          <a:p>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6</a:t>
            </a:fld>
            <a:endParaRPr lang="en-US"/>
          </a:p>
        </p:txBody>
      </p:sp>
    </p:spTree>
    <p:extLst>
      <p:ext uri="{BB962C8B-B14F-4D97-AF65-F5344CB8AC3E}">
        <p14:creationId xmlns:p14="http://schemas.microsoft.com/office/powerpoint/2010/main" val="13139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 what are the benefits of physical activity?</a:t>
            </a:r>
          </a:p>
          <a:p>
            <a:r>
              <a:rPr lang="en-PH" dirty="0"/>
              <a:t>Prevention, delay or management of non-communicable disease</a:t>
            </a:r>
          </a:p>
          <a:p>
            <a:r>
              <a:rPr lang="en-PH" b="1" dirty="0"/>
              <a:t>Weight management</a:t>
            </a:r>
          </a:p>
          <a:p>
            <a:r>
              <a:rPr lang="en-PH" b="1" dirty="0"/>
              <a:t>Muscle and bone strength</a:t>
            </a:r>
          </a:p>
          <a:p>
            <a:r>
              <a:rPr lang="en-PH" b="1" dirty="0"/>
              <a:t>Better sleep </a:t>
            </a:r>
            <a:r>
              <a:rPr lang="en-PH" dirty="0"/>
              <a:t>-Exercise has been shown to improve sleep for people with sleep disorders such as insomnia and obstructive sleep apnea. Exercise may also reduce insomnia by decreasing arousal, anxiety and depressive symptoms. People who engage in at least 30 minutes of moderate aerobic exercise may see a difference in sleep quality that same night. Although the effects of aerobic exercise on sleep appear to be similar to those of sleeping pills, more research is needed to compare physical exercise to medical treatments for insomnia</a:t>
            </a:r>
          </a:p>
          <a:p>
            <a:r>
              <a:rPr lang="en-PH" b="1" dirty="0"/>
              <a:t>Mental health</a:t>
            </a:r>
            <a:r>
              <a:rPr lang="en-PH" dirty="0"/>
              <a:t>-</a:t>
            </a:r>
            <a:r>
              <a:rPr lang="en-PH" sz="1200" kern="1200" dirty="0">
                <a:solidFill>
                  <a:schemeClr val="tx1"/>
                </a:solidFill>
                <a:effectLst/>
                <a:latin typeface="+mn-lt"/>
                <a:ea typeface="+mn-ea"/>
                <a:cs typeface="+mn-cs"/>
              </a:rPr>
              <a:t>include prevention of depression and anxiety disorders, increase in self-reported happiness, lower levels of sadness and loneliness, reduced stress and reduced risk of cognitive decline</a:t>
            </a:r>
            <a:endParaRPr lang="en-PH" dirty="0"/>
          </a:p>
          <a:p>
            <a:r>
              <a:rPr lang="en-PH" b="1" dirty="0"/>
              <a:t>Sport</a:t>
            </a:r>
            <a:r>
              <a:rPr lang="en-PH" dirty="0"/>
              <a:t> can help reduce infant, child and maternal mortality and improve post-natal recovery by increasing personal fitness of mothers</a:t>
            </a:r>
          </a:p>
          <a:p>
            <a:r>
              <a:rPr lang="en-PH" b="1" dirty="0"/>
              <a:t>Promotes overall well-being</a:t>
            </a:r>
            <a:endParaRPr lang="en-US" b="1"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7</a:t>
            </a:fld>
            <a:endParaRPr lang="en-US"/>
          </a:p>
        </p:txBody>
      </p:sp>
    </p:spTree>
    <p:extLst>
      <p:ext uri="{BB962C8B-B14F-4D97-AF65-F5344CB8AC3E}">
        <p14:creationId xmlns:p14="http://schemas.microsoft.com/office/powerpoint/2010/main" val="6127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What is the difference between physical inactivity and sedentary behavior?</a:t>
            </a:r>
          </a:p>
          <a:p>
            <a:endParaRPr lang="en-PH" b="1" dirty="0"/>
          </a:p>
          <a:p>
            <a:r>
              <a:rPr lang="en-PH" b="1" dirty="0"/>
              <a:t>Physical inactivity</a:t>
            </a:r>
            <a:r>
              <a:rPr lang="en-PH" dirty="0"/>
              <a:t> refers to a level of activity that is lower than that required to maintain good health or lower than recommended guidelines. S</a:t>
            </a:r>
            <a:r>
              <a:rPr lang="en-PH" b="1" dirty="0"/>
              <a:t>edentary behavior, </a:t>
            </a:r>
            <a:r>
              <a:rPr lang="en-PH" dirty="0"/>
              <a:t>on the other hand, is any waking behavior characterized by an energy expenditure ≤ 1.5 metabolic equivalents, such as when a person sits or lies down for long periods.  </a:t>
            </a:r>
          </a:p>
          <a:p>
            <a:r>
              <a:rPr lang="en-PH" dirty="0"/>
              <a:t> </a:t>
            </a:r>
          </a:p>
          <a:p>
            <a:r>
              <a:rPr lang="en-PH" dirty="0"/>
              <a:t>A person can do enough physical activity to meet the guidelines and still be considered sedentary if he or she spends a large amount of the day sitting or lying down at work, at home, school, or during leisure times. Examples of sedentary behavior include sitting or lying down while watching television or playing electronic games, sitting while driving a vehicle or while travelling, and sitting or lying down to read, study, write, or work at a desk or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8</a:t>
            </a:fld>
            <a:endParaRPr lang="en-US"/>
          </a:p>
        </p:txBody>
      </p:sp>
    </p:spTree>
    <p:extLst>
      <p:ext uri="{BB962C8B-B14F-4D97-AF65-F5344CB8AC3E}">
        <p14:creationId xmlns:p14="http://schemas.microsoft.com/office/powerpoint/2010/main" val="221538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C9059-7152-4AE6-8D69-D203DE0C1F6C}" type="slidenum">
              <a:rPr lang="en-US" smtClean="0"/>
              <a:pPr/>
              <a:t>9</a:t>
            </a:fld>
            <a:endParaRPr lang="en-US"/>
          </a:p>
        </p:txBody>
      </p:sp>
    </p:spTree>
    <p:extLst>
      <p:ext uri="{BB962C8B-B14F-4D97-AF65-F5344CB8AC3E}">
        <p14:creationId xmlns:p14="http://schemas.microsoft.com/office/powerpoint/2010/main" val="34778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697C-1EF0-4E39-ABE5-E24C29CA3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B990B-D9B0-4A6E-BD62-39F7CB878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20E02-919F-4953-B3A3-626CDEE526A2}"/>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74F787BB-8EC3-4F41-9506-97E4A0FC2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6FB96-E547-47E2-8637-75FF196523D4}"/>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201358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78A0-84AC-4C58-9E35-FA3E9BE70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CC20F2-0C85-4CA8-BAEC-3C632AFB6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770FD-A0D3-4C92-872C-20B7934F3BDA}"/>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CF490FA9-062A-472B-BB3C-20CBBC612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D58F2-D875-4116-A339-E1F3F0006CD8}"/>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267435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E13B5F-5FA7-4C3F-8184-B8AF81208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E5BBF-EA55-4BCB-9703-C5E25B8EF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F169F-F57D-4B0A-B335-A753AD8AA0AD}"/>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38C0506B-8477-41E0-9961-62AE2754B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4665A-C999-463D-A75D-7E4EDC888133}"/>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131241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68A7-6D13-4C86-BBEF-A0FB87019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D696D-B342-4D02-9C8E-CF67D575B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817D9-2E35-46D0-A802-172F7C0578D1}"/>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225E7323-A7BB-4D29-A348-78123D663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C00F2-1DB5-47D1-B5EB-7A0504926602}"/>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346000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9E55-9A7B-425A-A660-015E185B3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CF626-FA2F-4E70-A5D2-ABD4852BB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753E8-52BF-46C9-B22D-4CF57031FBE7}"/>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696A3687-4D09-4F1D-BEF8-92EA5F82C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D47F9-33C9-4146-A300-EE638F36F735}"/>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148563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8FE7-D538-4BFD-A822-95B0D4FC8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51453-745A-4967-9972-D8597B1A6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0AC5D-2CE2-478E-8ABA-13B455582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562D8-C29A-4A29-B4E1-C5BE86785FE4}"/>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6" name="Footer Placeholder 5">
            <a:extLst>
              <a:ext uri="{FF2B5EF4-FFF2-40B4-BE49-F238E27FC236}">
                <a16:creationId xmlns:a16="http://schemas.microsoft.com/office/drawing/2014/main" id="{DACA7663-20FC-4D00-9BC2-B5BDB0A2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4131B-32A4-4BEE-AB29-3A2E976024EC}"/>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134926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586-BF07-4411-899F-045EDE5FF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6C0B0-11BF-447C-B335-A152629FA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DFADB-4E75-42DA-A1BC-CC98FAACA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5329B-1564-48BC-8103-6C6E48F7C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8F964-E43B-4954-B884-8AC9079DD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F35F55-ACDC-4321-83AE-DD8D1514E44B}"/>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8" name="Footer Placeholder 7">
            <a:extLst>
              <a:ext uri="{FF2B5EF4-FFF2-40B4-BE49-F238E27FC236}">
                <a16:creationId xmlns:a16="http://schemas.microsoft.com/office/drawing/2014/main" id="{379A3215-2D03-4799-8FE7-D237617F13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F5103-D39C-40B6-8246-048115E6A2F0}"/>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255420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D391-B5C4-4AB0-B8AE-46AEC04AB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AA94FC-ED40-49FD-8BA7-1AC04389E757}"/>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4" name="Footer Placeholder 3">
            <a:extLst>
              <a:ext uri="{FF2B5EF4-FFF2-40B4-BE49-F238E27FC236}">
                <a16:creationId xmlns:a16="http://schemas.microsoft.com/office/drawing/2014/main" id="{467CB033-211C-4F86-B3AC-A77DC8C8A0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D8AE8-44F4-4DE0-867E-38A27A74852F}"/>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305983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AF743-0013-46D1-A8CE-218F42ABBF2B}"/>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3" name="Footer Placeholder 2">
            <a:extLst>
              <a:ext uri="{FF2B5EF4-FFF2-40B4-BE49-F238E27FC236}">
                <a16:creationId xmlns:a16="http://schemas.microsoft.com/office/drawing/2014/main" id="{4E1366FF-4767-4F71-BCF9-CDA173F1B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F99CC-4B19-4B86-B312-83524926B14A}"/>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261516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D2E9-C537-4AC2-9B30-02F40EA06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6AC26-C688-41C7-B5D1-E974CF5D0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3FC01-3A87-4768-A459-ADB973D4D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97879-6F88-4AB2-98C7-4B0B997238ED}"/>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6" name="Footer Placeholder 5">
            <a:extLst>
              <a:ext uri="{FF2B5EF4-FFF2-40B4-BE49-F238E27FC236}">
                <a16:creationId xmlns:a16="http://schemas.microsoft.com/office/drawing/2014/main" id="{33829202-0D88-4201-AC21-92CCF292F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A2242-7B4E-484E-A1D0-092930F20407}"/>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31329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36D1-5144-4AC7-8A2F-6FB7414B0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868B14-3EFF-4473-B6DB-6C1BC746A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ECD29F-4EDE-4EA2-8406-BC547D72E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8691C-343D-4175-BDC0-849905056CC2}"/>
              </a:ext>
            </a:extLst>
          </p:cNvPr>
          <p:cNvSpPr>
            <a:spLocks noGrp="1"/>
          </p:cNvSpPr>
          <p:nvPr>
            <p:ph type="dt" sz="half" idx="10"/>
          </p:nvPr>
        </p:nvSpPr>
        <p:spPr/>
        <p:txBody>
          <a:bodyPr/>
          <a:lstStyle/>
          <a:p>
            <a:fld id="{90CC3C08-12C8-45B0-A8AB-CE7A883B43C9}" type="datetimeFigureOut">
              <a:rPr lang="en-US" smtClean="0"/>
              <a:pPr/>
              <a:t>6/27/2019</a:t>
            </a:fld>
            <a:endParaRPr lang="en-US"/>
          </a:p>
        </p:txBody>
      </p:sp>
      <p:sp>
        <p:nvSpPr>
          <p:cNvPr id="6" name="Footer Placeholder 5">
            <a:extLst>
              <a:ext uri="{FF2B5EF4-FFF2-40B4-BE49-F238E27FC236}">
                <a16:creationId xmlns:a16="http://schemas.microsoft.com/office/drawing/2014/main" id="{49883231-220A-4F4B-8D65-3D7041BDD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78ED3-BAA1-4C27-ABD7-D880541BDA70}"/>
              </a:ext>
            </a:extLst>
          </p:cNvPr>
          <p:cNvSpPr>
            <a:spLocks noGrp="1"/>
          </p:cNvSpPr>
          <p:nvPr>
            <p:ph type="sldNum" sz="quarter" idx="12"/>
          </p:nvPr>
        </p:nvSpPr>
        <p:spPr/>
        <p:txBody>
          <a:bodyPr/>
          <a:lstStyle/>
          <a:p>
            <a:fld id="{BE1CA608-08E8-426D-B713-DE7676649CE5}" type="slidenum">
              <a:rPr lang="en-US" smtClean="0"/>
              <a:pPr/>
              <a:t>‹#›</a:t>
            </a:fld>
            <a:endParaRPr lang="en-US"/>
          </a:p>
        </p:txBody>
      </p:sp>
    </p:spTree>
    <p:extLst>
      <p:ext uri="{BB962C8B-B14F-4D97-AF65-F5344CB8AC3E}">
        <p14:creationId xmlns:p14="http://schemas.microsoft.com/office/powerpoint/2010/main" val="18756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86DAB9-0183-4954-83C7-DFF731551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A68B4-82D4-4578-A98F-B51A51A0F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03E3C-78F3-4EE5-ABE4-E7D0777B4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3C08-12C8-45B0-A8AB-CE7A883B43C9}" type="datetimeFigureOut">
              <a:rPr lang="en-US" smtClean="0"/>
              <a:pPr/>
              <a:t>6/27/2019</a:t>
            </a:fld>
            <a:endParaRPr lang="en-US"/>
          </a:p>
        </p:txBody>
      </p:sp>
      <p:sp>
        <p:nvSpPr>
          <p:cNvPr id="5" name="Footer Placeholder 4">
            <a:extLst>
              <a:ext uri="{FF2B5EF4-FFF2-40B4-BE49-F238E27FC236}">
                <a16:creationId xmlns:a16="http://schemas.microsoft.com/office/drawing/2014/main" id="{5B833BA7-1FD8-4D8C-A525-83E05E7FB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08291F-3C70-40B8-85AC-968BE565C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CA608-08E8-426D-B713-DE7676649CE5}" type="slidenum">
              <a:rPr lang="en-US" smtClean="0"/>
              <a:pPr/>
              <a:t>‹#›</a:t>
            </a:fld>
            <a:endParaRPr lang="en-US"/>
          </a:p>
        </p:txBody>
      </p:sp>
    </p:spTree>
    <p:extLst>
      <p:ext uri="{BB962C8B-B14F-4D97-AF65-F5344CB8AC3E}">
        <p14:creationId xmlns:p14="http://schemas.microsoft.com/office/powerpoint/2010/main" val="13687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041298-3E00-40D7-BEBD-A9580CCBF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47" y="0"/>
            <a:ext cx="6090706" cy="6858000"/>
          </a:xfrm>
          <a:prstGeom prst="rect">
            <a:avLst/>
          </a:prstGeom>
        </p:spPr>
      </p:pic>
    </p:spTree>
    <p:extLst>
      <p:ext uri="{BB962C8B-B14F-4D97-AF65-F5344CB8AC3E}">
        <p14:creationId xmlns:p14="http://schemas.microsoft.com/office/powerpoint/2010/main" val="105709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9F4AE-A35C-4207-B53F-EEA525C3AA06}"/>
              </a:ext>
            </a:extLst>
          </p:cNvPr>
          <p:cNvSpPr>
            <a:spLocks noGrp="1"/>
          </p:cNvSpPr>
          <p:nvPr>
            <p:ph sz="half" idx="1"/>
          </p:nvPr>
        </p:nvSpPr>
        <p:spPr>
          <a:xfrm>
            <a:off x="838200" y="1825625"/>
            <a:ext cx="9947988" cy="4351338"/>
          </a:xfrm>
        </p:spPr>
        <p:txBody>
          <a:bodyPr>
            <a:normAutofit/>
          </a:bodyPr>
          <a:lstStyle/>
          <a:p>
            <a:endParaRPr lang="en-US" dirty="0"/>
          </a:p>
          <a:p>
            <a:endParaRPr lang="en-US" dirty="0"/>
          </a:p>
          <a:p>
            <a:endParaRPr lang="en-US" dirty="0"/>
          </a:p>
        </p:txBody>
      </p:sp>
      <p:grpSp>
        <p:nvGrpSpPr>
          <p:cNvPr id="14" name="Group 13">
            <a:extLst>
              <a:ext uri="{FF2B5EF4-FFF2-40B4-BE49-F238E27FC236}">
                <a16:creationId xmlns:a16="http://schemas.microsoft.com/office/drawing/2014/main" id="{9F84A9BB-5487-4AE9-8907-939905F9B1ED}"/>
              </a:ext>
            </a:extLst>
          </p:cNvPr>
          <p:cNvGrpSpPr/>
          <p:nvPr/>
        </p:nvGrpSpPr>
        <p:grpSpPr>
          <a:xfrm>
            <a:off x="2146174" y="1814393"/>
            <a:ext cx="2626392" cy="2638572"/>
            <a:chOff x="3601177" y="2791"/>
            <a:chExt cx="1401545" cy="1610971"/>
          </a:xfrm>
        </p:grpSpPr>
        <p:sp>
          <p:nvSpPr>
            <p:cNvPr id="15" name="Hexagon 14">
              <a:extLst>
                <a:ext uri="{FF2B5EF4-FFF2-40B4-BE49-F238E27FC236}">
                  <a16:creationId xmlns:a16="http://schemas.microsoft.com/office/drawing/2014/main" id="{7182A02F-B015-40F6-8BB5-6035BF76CAF1}"/>
                </a:ext>
              </a:extLst>
            </p:cNvPr>
            <p:cNvSpPr/>
            <p:nvPr/>
          </p:nvSpPr>
          <p:spPr>
            <a:xfrm rot="5400000">
              <a:off x="3496464" y="107504"/>
              <a:ext cx="1610971" cy="140154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agon 4">
              <a:extLst>
                <a:ext uri="{FF2B5EF4-FFF2-40B4-BE49-F238E27FC236}">
                  <a16:creationId xmlns:a16="http://schemas.microsoft.com/office/drawing/2014/main" id="{DAD3E669-58FD-498E-9AFB-02D5B0829F0D}"/>
                </a:ext>
              </a:extLst>
            </p:cNvPr>
            <p:cNvSpPr txBox="1"/>
            <p:nvPr/>
          </p:nvSpPr>
          <p:spPr>
            <a:xfrm>
              <a:off x="3819586" y="253833"/>
              <a:ext cx="964731" cy="1108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Weight gain</a:t>
              </a:r>
              <a:endParaRPr lang="en-PH" sz="3200" kern="1200" dirty="0"/>
            </a:p>
          </p:txBody>
        </p:sp>
      </p:grpSp>
      <p:grpSp>
        <p:nvGrpSpPr>
          <p:cNvPr id="17" name="Group 16">
            <a:extLst>
              <a:ext uri="{FF2B5EF4-FFF2-40B4-BE49-F238E27FC236}">
                <a16:creationId xmlns:a16="http://schemas.microsoft.com/office/drawing/2014/main" id="{977B1E65-0CAB-4C7B-82A4-8C8A494E3C6F}"/>
              </a:ext>
            </a:extLst>
          </p:cNvPr>
          <p:cNvGrpSpPr/>
          <p:nvPr/>
        </p:nvGrpSpPr>
        <p:grpSpPr>
          <a:xfrm>
            <a:off x="3246120" y="3336254"/>
            <a:ext cx="2626391" cy="2638572"/>
            <a:chOff x="3601179" y="2790"/>
            <a:chExt cx="1401545" cy="1610971"/>
          </a:xfrm>
        </p:grpSpPr>
        <p:sp>
          <p:nvSpPr>
            <p:cNvPr id="18" name="Hexagon 17">
              <a:extLst>
                <a:ext uri="{FF2B5EF4-FFF2-40B4-BE49-F238E27FC236}">
                  <a16:creationId xmlns:a16="http://schemas.microsoft.com/office/drawing/2014/main" id="{E3DB1B9B-0068-49A6-B02B-DCFFB55EAD49}"/>
                </a:ext>
              </a:extLst>
            </p:cNvPr>
            <p:cNvSpPr/>
            <p:nvPr/>
          </p:nvSpPr>
          <p:spPr>
            <a:xfrm rot="5400000">
              <a:off x="3496466" y="107503"/>
              <a:ext cx="1610971" cy="140154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agon 4">
              <a:extLst>
                <a:ext uri="{FF2B5EF4-FFF2-40B4-BE49-F238E27FC236}">
                  <a16:creationId xmlns:a16="http://schemas.microsoft.com/office/drawing/2014/main" id="{070CB885-5236-4385-BF4F-4D845520FABB}"/>
                </a:ext>
              </a:extLst>
            </p:cNvPr>
            <p:cNvSpPr txBox="1"/>
            <p:nvPr/>
          </p:nvSpPr>
          <p:spPr>
            <a:xfrm>
              <a:off x="3710383" y="253833"/>
              <a:ext cx="1183138" cy="1108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Disability</a:t>
              </a:r>
              <a:endParaRPr lang="en-PH" sz="3200" kern="1200" dirty="0"/>
            </a:p>
          </p:txBody>
        </p:sp>
      </p:grpSp>
      <p:sp>
        <p:nvSpPr>
          <p:cNvPr id="20" name="Hexagon 19">
            <a:extLst>
              <a:ext uri="{FF2B5EF4-FFF2-40B4-BE49-F238E27FC236}">
                <a16:creationId xmlns:a16="http://schemas.microsoft.com/office/drawing/2014/main" id="{B68B4B02-48A5-4183-B9F2-63E553A4EF1B}"/>
              </a:ext>
            </a:extLst>
          </p:cNvPr>
          <p:cNvSpPr/>
          <p:nvPr/>
        </p:nvSpPr>
        <p:spPr>
          <a:xfrm rot="5400000">
            <a:off x="4339975" y="1772386"/>
            <a:ext cx="2638574" cy="262639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1" name="Hexagon 4">
            <a:extLst>
              <a:ext uri="{FF2B5EF4-FFF2-40B4-BE49-F238E27FC236}">
                <a16:creationId xmlns:a16="http://schemas.microsoft.com/office/drawing/2014/main" id="{D16712BE-65DF-49F7-94F9-ADCD7D847923}"/>
              </a:ext>
            </a:extLst>
          </p:cNvPr>
          <p:cNvSpPr txBox="1"/>
          <p:nvPr/>
        </p:nvSpPr>
        <p:spPr>
          <a:xfrm>
            <a:off x="4583938" y="2141294"/>
            <a:ext cx="2217112" cy="1816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dirty="0"/>
              <a:t>NCDs</a:t>
            </a:r>
            <a:endParaRPr lang="en-PH" sz="3200" kern="1200" dirty="0"/>
          </a:p>
        </p:txBody>
      </p:sp>
      <p:grpSp>
        <p:nvGrpSpPr>
          <p:cNvPr id="28" name="Group 27">
            <a:extLst>
              <a:ext uri="{FF2B5EF4-FFF2-40B4-BE49-F238E27FC236}">
                <a16:creationId xmlns:a16="http://schemas.microsoft.com/office/drawing/2014/main" id="{D6983C38-C802-43B7-A627-B42D8AEFFCBA}"/>
              </a:ext>
            </a:extLst>
          </p:cNvPr>
          <p:cNvGrpSpPr/>
          <p:nvPr/>
        </p:nvGrpSpPr>
        <p:grpSpPr>
          <a:xfrm>
            <a:off x="7577311" y="3359555"/>
            <a:ext cx="2626391" cy="2638572"/>
            <a:chOff x="5010030" y="3287104"/>
            <a:chExt cx="2199891" cy="2097776"/>
          </a:xfrm>
        </p:grpSpPr>
        <p:sp>
          <p:nvSpPr>
            <p:cNvPr id="22" name="Hexagon 21">
              <a:extLst>
                <a:ext uri="{FF2B5EF4-FFF2-40B4-BE49-F238E27FC236}">
                  <a16:creationId xmlns:a16="http://schemas.microsoft.com/office/drawing/2014/main" id="{A0DBDABD-84E9-441D-818B-058108AEBE57}"/>
                </a:ext>
              </a:extLst>
            </p:cNvPr>
            <p:cNvSpPr/>
            <p:nvPr/>
          </p:nvSpPr>
          <p:spPr>
            <a:xfrm rot="5400000">
              <a:off x="5061088" y="3236046"/>
              <a:ext cx="2097776" cy="219989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3" name="Hexagon 4">
              <a:extLst>
                <a:ext uri="{FF2B5EF4-FFF2-40B4-BE49-F238E27FC236}">
                  <a16:creationId xmlns:a16="http://schemas.microsoft.com/office/drawing/2014/main" id="{D362728C-86E4-4D1E-B28B-7CB57C397B94}"/>
                </a:ext>
              </a:extLst>
            </p:cNvPr>
            <p:cNvSpPr txBox="1"/>
            <p:nvPr/>
          </p:nvSpPr>
          <p:spPr>
            <a:xfrm>
              <a:off x="5134814" y="3644594"/>
              <a:ext cx="1857075" cy="1443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dirty="0"/>
                <a:t>Death</a:t>
              </a:r>
              <a:endParaRPr lang="en-PH" sz="3200" kern="1200" dirty="0"/>
            </a:p>
          </p:txBody>
        </p:sp>
      </p:grpSp>
      <p:sp>
        <p:nvSpPr>
          <p:cNvPr id="24" name="Hexagon 23">
            <a:extLst>
              <a:ext uri="{FF2B5EF4-FFF2-40B4-BE49-F238E27FC236}">
                <a16:creationId xmlns:a16="http://schemas.microsoft.com/office/drawing/2014/main" id="{9B765180-DE8B-4F2E-9EFD-54D7156E4887}"/>
              </a:ext>
            </a:extLst>
          </p:cNvPr>
          <p:cNvSpPr/>
          <p:nvPr/>
        </p:nvSpPr>
        <p:spPr>
          <a:xfrm rot="5400000">
            <a:off x="6552262" y="1786382"/>
            <a:ext cx="2638574" cy="262639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5" name="Hexagon 4">
            <a:extLst>
              <a:ext uri="{FF2B5EF4-FFF2-40B4-BE49-F238E27FC236}">
                <a16:creationId xmlns:a16="http://schemas.microsoft.com/office/drawing/2014/main" id="{334FE89D-D459-4D22-B4EC-586A6481D818}"/>
              </a:ext>
            </a:extLst>
          </p:cNvPr>
          <p:cNvSpPr txBox="1"/>
          <p:nvPr/>
        </p:nvSpPr>
        <p:spPr>
          <a:xfrm>
            <a:off x="6483782" y="2137781"/>
            <a:ext cx="2819770" cy="1816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dirty="0"/>
              <a:t>Healthcare expenditure</a:t>
            </a:r>
            <a:endParaRPr lang="en-PH" sz="3200" kern="1200" dirty="0"/>
          </a:p>
        </p:txBody>
      </p:sp>
      <p:grpSp>
        <p:nvGrpSpPr>
          <p:cNvPr id="29" name="Group 28">
            <a:extLst>
              <a:ext uri="{FF2B5EF4-FFF2-40B4-BE49-F238E27FC236}">
                <a16:creationId xmlns:a16="http://schemas.microsoft.com/office/drawing/2014/main" id="{5085E15B-EC55-4511-91F0-4D278B1FD519}"/>
              </a:ext>
            </a:extLst>
          </p:cNvPr>
          <p:cNvGrpSpPr/>
          <p:nvPr/>
        </p:nvGrpSpPr>
        <p:grpSpPr>
          <a:xfrm>
            <a:off x="5346017" y="3347905"/>
            <a:ext cx="2819770" cy="2638572"/>
            <a:chOff x="7172950" y="3287104"/>
            <a:chExt cx="2361867" cy="2097776"/>
          </a:xfrm>
        </p:grpSpPr>
        <p:sp>
          <p:nvSpPr>
            <p:cNvPr id="26" name="Hexagon 25">
              <a:extLst>
                <a:ext uri="{FF2B5EF4-FFF2-40B4-BE49-F238E27FC236}">
                  <a16:creationId xmlns:a16="http://schemas.microsoft.com/office/drawing/2014/main" id="{5BC48A18-11C9-4018-82A3-81EE2945F282}"/>
                </a:ext>
              </a:extLst>
            </p:cNvPr>
            <p:cNvSpPr/>
            <p:nvPr/>
          </p:nvSpPr>
          <p:spPr>
            <a:xfrm rot="5400000">
              <a:off x="7267177" y="3236046"/>
              <a:ext cx="2097776" cy="219989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7" name="Hexagon 4">
              <a:extLst>
                <a:ext uri="{FF2B5EF4-FFF2-40B4-BE49-F238E27FC236}">
                  <a16:creationId xmlns:a16="http://schemas.microsoft.com/office/drawing/2014/main" id="{3FF48239-4F18-4A5E-A7C0-8D2878540D06}"/>
                </a:ext>
              </a:extLst>
            </p:cNvPr>
            <p:cNvSpPr txBox="1"/>
            <p:nvPr/>
          </p:nvSpPr>
          <p:spPr>
            <a:xfrm>
              <a:off x="7172950" y="3644594"/>
              <a:ext cx="2361867" cy="1443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dirty="0"/>
                <a:t>Decreased Productivity</a:t>
              </a:r>
              <a:endParaRPr lang="en-PH" sz="3200" kern="1200" dirty="0"/>
            </a:p>
          </p:txBody>
        </p:sp>
      </p:grpSp>
      <p:pic>
        <p:nvPicPr>
          <p:cNvPr id="30" name="Content Placeholder 6">
            <a:extLst>
              <a:ext uri="{FF2B5EF4-FFF2-40B4-BE49-F238E27FC236}">
                <a16:creationId xmlns:a16="http://schemas.microsoft.com/office/drawing/2014/main" id="{1D41C7B8-9A72-4447-8DD3-5A4003E7C2F9}"/>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31" name="Title 1">
            <a:extLst>
              <a:ext uri="{FF2B5EF4-FFF2-40B4-BE49-F238E27FC236}">
                <a16:creationId xmlns:a16="http://schemas.microsoft.com/office/drawing/2014/main" id="{329F30A6-D73F-4F0F-84D5-24345F31B5A6}"/>
              </a:ext>
            </a:extLst>
          </p:cNvPr>
          <p:cNvSpPr>
            <a:spLocks noGrp="1"/>
          </p:cNvSpPr>
          <p:nvPr>
            <p:ph type="title"/>
          </p:nvPr>
        </p:nvSpPr>
        <p:spPr>
          <a:xfrm>
            <a:off x="1327086" y="0"/>
            <a:ext cx="10864913" cy="1325563"/>
          </a:xfrm>
        </p:spPr>
        <p:txBody>
          <a:bodyPr>
            <a:normAutofit/>
          </a:bodyPr>
          <a:lstStyle/>
          <a:p>
            <a:pPr algn="ctr"/>
            <a:r>
              <a:rPr lang="en-US" sz="5000" b="1" dirty="0"/>
              <a:t>Consequences of Physical Inactivity</a:t>
            </a:r>
          </a:p>
        </p:txBody>
      </p:sp>
    </p:spTree>
    <p:extLst>
      <p:ext uri="{BB962C8B-B14F-4D97-AF65-F5344CB8AC3E}">
        <p14:creationId xmlns:p14="http://schemas.microsoft.com/office/powerpoint/2010/main" val="324135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89F49A28-4F14-42A4-A55D-1D1E12071B1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690688"/>
            <a:ext cx="3879099" cy="4351338"/>
          </a:xfrm>
        </p:spPr>
      </p:pic>
      <p:sp>
        <p:nvSpPr>
          <p:cNvPr id="4" name="Content Placeholder 3">
            <a:extLst>
              <a:ext uri="{FF2B5EF4-FFF2-40B4-BE49-F238E27FC236}">
                <a16:creationId xmlns:a16="http://schemas.microsoft.com/office/drawing/2014/main" id="{108821F8-203F-4788-A814-06BAC88CCF65}"/>
              </a:ext>
            </a:extLst>
          </p:cNvPr>
          <p:cNvSpPr>
            <a:spLocks noGrp="1"/>
          </p:cNvSpPr>
          <p:nvPr>
            <p:ph sz="half" idx="2"/>
          </p:nvPr>
        </p:nvSpPr>
        <p:spPr>
          <a:xfrm>
            <a:off x="4183899" y="1434770"/>
            <a:ext cx="7464762" cy="3988457"/>
          </a:xfrm>
        </p:spPr>
        <p:txBody>
          <a:bodyPr>
            <a:noAutofit/>
          </a:bodyPr>
          <a:lstStyle/>
          <a:p>
            <a:pPr marL="457200" indent="-457200"/>
            <a:r>
              <a:rPr lang="en-PH" sz="3200" dirty="0"/>
              <a:t>At least 400 grams of vegetables and fruits per day excluding starchy roots</a:t>
            </a:r>
          </a:p>
          <a:p>
            <a:pPr marL="457200" indent="-457200"/>
            <a:r>
              <a:rPr lang="en-PH" sz="3200" dirty="0"/>
              <a:t>&lt;10% of total energy intake from free sugars </a:t>
            </a:r>
          </a:p>
          <a:p>
            <a:pPr marL="457200" indent="-457200"/>
            <a:r>
              <a:rPr lang="en-PH" sz="3200" dirty="0"/>
              <a:t>&lt;30% of total energy intake from fats with </a:t>
            </a:r>
          </a:p>
          <a:p>
            <a:pPr marL="457200" indent="-457200">
              <a:spcBef>
                <a:spcPts val="0"/>
              </a:spcBef>
              <a:buNone/>
            </a:pPr>
            <a:r>
              <a:rPr lang="en-PH" sz="3200" dirty="0"/>
              <a:t>     &lt;10% of total energy intake from saturated fats and &lt;1% of total energy intake from trans-fats</a:t>
            </a:r>
          </a:p>
          <a:p>
            <a:pPr marL="457200" indent="-457200">
              <a:spcBef>
                <a:spcPts val="0"/>
              </a:spcBef>
            </a:pPr>
            <a:r>
              <a:rPr lang="en-PH" sz="3200" dirty="0"/>
              <a:t>&lt;5 grams of salt (one teaspoon) intake per day</a:t>
            </a:r>
            <a:endParaRPr lang="en-US" sz="3200" dirty="0"/>
          </a:p>
        </p:txBody>
      </p:sp>
      <p:sp>
        <p:nvSpPr>
          <p:cNvPr id="7" name="Title 1">
            <a:extLst>
              <a:ext uri="{FF2B5EF4-FFF2-40B4-BE49-F238E27FC236}">
                <a16:creationId xmlns:a16="http://schemas.microsoft.com/office/drawing/2014/main" id="{74883770-86C6-445B-AF3E-FA58F6864068}"/>
              </a:ext>
            </a:extLst>
          </p:cNvPr>
          <p:cNvSpPr>
            <a:spLocks noGrp="1"/>
          </p:cNvSpPr>
          <p:nvPr>
            <p:ph type="title"/>
          </p:nvPr>
        </p:nvSpPr>
        <p:spPr>
          <a:xfrm>
            <a:off x="1327086" y="0"/>
            <a:ext cx="10864913" cy="1325563"/>
          </a:xfrm>
        </p:spPr>
        <p:txBody>
          <a:bodyPr>
            <a:normAutofit/>
          </a:bodyPr>
          <a:lstStyle/>
          <a:p>
            <a:pPr algn="ctr"/>
            <a:r>
              <a:rPr lang="en-US" sz="5000" b="1" dirty="0"/>
              <a:t>Healthy Diet</a:t>
            </a:r>
          </a:p>
        </p:txBody>
      </p:sp>
      <p:pic>
        <p:nvPicPr>
          <p:cNvPr id="8" name="Content Placeholder 6">
            <a:extLst>
              <a:ext uri="{FF2B5EF4-FFF2-40B4-BE49-F238E27FC236}">
                <a16:creationId xmlns:a16="http://schemas.microsoft.com/office/drawing/2014/main" id="{BD7F7DD1-13C2-4DAE-9BA3-AC50C2326055}"/>
              </a:ext>
            </a:extLst>
          </p:cNvPr>
          <p:cNvPicPr>
            <a:picLocks/>
          </p:cNvPicPr>
          <p:nvPr/>
        </p:nvPicPr>
        <p:blipFill>
          <a:blip r:embed="rId4">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pic>
        <p:nvPicPr>
          <p:cNvPr id="10" name="Picture 9">
            <a:extLst>
              <a:ext uri="{FF2B5EF4-FFF2-40B4-BE49-F238E27FC236}">
                <a16:creationId xmlns:a16="http://schemas.microsoft.com/office/drawing/2014/main" id="{8FA50EDC-1193-4D25-955C-8B66F4BC7AED}"/>
              </a:ext>
            </a:extLst>
          </p:cNvPr>
          <p:cNvPicPr>
            <a:picLocks noChangeAspect="1"/>
          </p:cNvPicPr>
          <p:nvPr/>
        </p:nvPicPr>
        <p:blipFill rotWithShape="1">
          <a:blip r:embed="rId5">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268618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F5340-8ABB-4B81-91B6-E2E41722AC45}"/>
              </a:ext>
            </a:extLst>
          </p:cNvPr>
          <p:cNvPicPr>
            <a:picLocks noChangeAspect="1"/>
          </p:cNvPicPr>
          <p:nvPr/>
        </p:nvPicPr>
        <p:blipFill rotWithShape="1">
          <a:blip r:embed="rId3">
            <a:extLst>
              <a:ext uri="{28A0092B-C50C-407E-A947-70E740481C1C}">
                <a14:useLocalDpi xmlns:a14="http://schemas.microsoft.com/office/drawing/2010/main" val="0"/>
              </a:ext>
            </a:extLst>
          </a:blip>
          <a:srcRect l="32713" t="13819" r="32348" b="53272"/>
          <a:stretch/>
        </p:blipFill>
        <p:spPr>
          <a:xfrm>
            <a:off x="13401722" y="4832080"/>
            <a:ext cx="1392821" cy="1477152"/>
          </a:xfrm>
          <a:prstGeom prst="rect">
            <a:avLst/>
          </a:prstGeom>
        </p:spPr>
      </p:pic>
      <p:sp>
        <p:nvSpPr>
          <p:cNvPr id="2" name="Title 1">
            <a:extLst>
              <a:ext uri="{FF2B5EF4-FFF2-40B4-BE49-F238E27FC236}">
                <a16:creationId xmlns:a16="http://schemas.microsoft.com/office/drawing/2014/main" id="{244E8707-22E5-442A-BA70-34E167B3478F}"/>
              </a:ext>
            </a:extLst>
          </p:cNvPr>
          <p:cNvSpPr>
            <a:spLocks noGrp="1"/>
          </p:cNvSpPr>
          <p:nvPr>
            <p:ph type="title"/>
          </p:nvPr>
        </p:nvSpPr>
        <p:spPr>
          <a:xfrm>
            <a:off x="1327086" y="0"/>
            <a:ext cx="10864914" cy="1325563"/>
          </a:xfrm>
        </p:spPr>
        <p:txBody>
          <a:bodyPr>
            <a:normAutofit/>
          </a:bodyPr>
          <a:lstStyle/>
          <a:p>
            <a:pPr algn="ctr"/>
            <a:r>
              <a:rPr lang="en-US" sz="5000" b="1" dirty="0"/>
              <a:t>Physical Activity and Healthy Diet</a:t>
            </a:r>
          </a:p>
        </p:txBody>
      </p:sp>
      <p:sp>
        <p:nvSpPr>
          <p:cNvPr id="3" name="Content Placeholder 2">
            <a:extLst>
              <a:ext uri="{FF2B5EF4-FFF2-40B4-BE49-F238E27FC236}">
                <a16:creationId xmlns:a16="http://schemas.microsoft.com/office/drawing/2014/main" id="{159161E5-46C4-4AA6-ADE2-F49D5216A7F0}"/>
              </a:ext>
            </a:extLst>
          </p:cNvPr>
          <p:cNvSpPr>
            <a:spLocks noGrp="1"/>
          </p:cNvSpPr>
          <p:nvPr>
            <p:ph sz="half" idx="1"/>
          </p:nvPr>
        </p:nvSpPr>
        <p:spPr>
          <a:xfrm>
            <a:off x="385156" y="1464729"/>
            <a:ext cx="11421688" cy="4383900"/>
          </a:xfrm>
        </p:spPr>
        <p:txBody>
          <a:bodyPr>
            <a:noAutofit/>
          </a:bodyPr>
          <a:lstStyle/>
          <a:p>
            <a:pPr marL="338138" indent="-338138">
              <a:lnSpc>
                <a:spcPct val="100000"/>
              </a:lnSpc>
            </a:pPr>
            <a:r>
              <a:rPr lang="en-PH" sz="3200" dirty="0"/>
              <a:t>Maintain normal body mass index (BMI)</a:t>
            </a:r>
          </a:p>
          <a:p>
            <a:pPr marL="338138" indent="-338138">
              <a:lnSpc>
                <a:spcPct val="100000"/>
              </a:lnSpc>
            </a:pPr>
            <a:r>
              <a:rPr lang="en-PH" sz="3200" dirty="0"/>
              <a:t>Management of certain diseases like diabetes and heart disease</a:t>
            </a:r>
          </a:p>
          <a:p>
            <a:pPr marL="338138" indent="-338138">
              <a:lnSpc>
                <a:spcPct val="100000"/>
              </a:lnSpc>
            </a:pPr>
            <a:r>
              <a:rPr lang="en-PH" sz="3200" dirty="0"/>
              <a:t>Having a healthy meal plan and being active helps keep one's blood glucose level, blood pressure and cholesterol in a healthy range</a:t>
            </a:r>
          </a:p>
          <a:p>
            <a:pPr marL="338138" indent="-338138">
              <a:lnSpc>
                <a:spcPct val="100000"/>
              </a:lnSpc>
            </a:pPr>
            <a:r>
              <a:rPr lang="en-PH" sz="3200" dirty="0"/>
              <a:t>Healthy diet may have a stronger effect on weight loss than physical activity</a:t>
            </a:r>
          </a:p>
          <a:p>
            <a:pPr marL="338138" indent="-338138">
              <a:lnSpc>
                <a:spcPct val="100000"/>
              </a:lnSpc>
            </a:pPr>
            <a:r>
              <a:rPr lang="en-PH" sz="3200" dirty="0"/>
              <a:t>Physical activity has a stronger effect in preventing weight regain after weight loss</a:t>
            </a:r>
            <a:endParaRPr lang="en-US" sz="3200" dirty="0"/>
          </a:p>
        </p:txBody>
      </p:sp>
      <p:pic>
        <p:nvPicPr>
          <p:cNvPr id="6" name="Content Placeholder 6">
            <a:extLst>
              <a:ext uri="{FF2B5EF4-FFF2-40B4-BE49-F238E27FC236}">
                <a16:creationId xmlns:a16="http://schemas.microsoft.com/office/drawing/2014/main" id="{330214F0-C68C-499F-A0BD-6E0512C6CB03}"/>
              </a:ext>
            </a:extLst>
          </p:cNvPr>
          <p:cNvPicPr>
            <a:picLocks/>
          </p:cNvPicPr>
          <p:nvPr/>
        </p:nvPicPr>
        <p:blipFill>
          <a:blip r:embed="rId4">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200693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C035-5725-484C-9EDF-D93FD6E51B70}"/>
              </a:ext>
            </a:extLst>
          </p:cNvPr>
          <p:cNvSpPr>
            <a:spLocks noGrp="1"/>
          </p:cNvSpPr>
          <p:nvPr>
            <p:ph type="title"/>
          </p:nvPr>
        </p:nvSpPr>
        <p:spPr>
          <a:xfrm>
            <a:off x="1327086" y="0"/>
            <a:ext cx="10864914" cy="1325563"/>
          </a:xfrm>
        </p:spPr>
        <p:txBody>
          <a:bodyPr>
            <a:normAutofit/>
          </a:bodyPr>
          <a:lstStyle/>
          <a:p>
            <a:pPr algn="ctr"/>
            <a:r>
              <a:rPr lang="en-US" sz="5000" b="1" dirty="0"/>
              <a:t>Insufficiently Physically Active Adults</a:t>
            </a:r>
          </a:p>
        </p:txBody>
      </p:sp>
      <p:sp>
        <p:nvSpPr>
          <p:cNvPr id="5" name="Rectangle 2">
            <a:extLst>
              <a:ext uri="{FF2B5EF4-FFF2-40B4-BE49-F238E27FC236}">
                <a16:creationId xmlns:a16="http://schemas.microsoft.com/office/drawing/2014/main" id="{377B6C73-C41D-4204-9DF2-18597B567F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a:extLst>
              <a:ext uri="{FF2B5EF4-FFF2-40B4-BE49-F238E27FC236}">
                <a16:creationId xmlns:a16="http://schemas.microsoft.com/office/drawing/2014/main" id="{611A8681-12FA-4A4F-AABF-D5297254F80C}"/>
              </a:ext>
            </a:extLst>
          </p:cNvPr>
          <p:cNvPicPr>
            <a:picLocks/>
          </p:cNvPicPr>
          <p:nvPr/>
        </p:nvPicPr>
        <p:blipFill>
          <a:blip r:embed="rId4">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graphicFrame>
        <p:nvGraphicFramePr>
          <p:cNvPr id="3" name="Object 2">
            <a:extLst>
              <a:ext uri="{FF2B5EF4-FFF2-40B4-BE49-F238E27FC236}">
                <a16:creationId xmlns:a16="http://schemas.microsoft.com/office/drawing/2014/main" id="{1D5E8A85-D211-4076-9A2D-B4EADA921BC7}"/>
              </a:ext>
            </a:extLst>
          </p:cNvPr>
          <p:cNvGraphicFramePr>
            <a:graphicFrameLocks noChangeAspect="1"/>
          </p:cNvGraphicFramePr>
          <p:nvPr>
            <p:extLst>
              <p:ext uri="{D42A27DB-BD31-4B8C-83A1-F6EECF244321}">
                <p14:modId xmlns:p14="http://schemas.microsoft.com/office/powerpoint/2010/main" val="4195815114"/>
              </p:ext>
            </p:extLst>
          </p:nvPr>
        </p:nvGraphicFramePr>
        <p:xfrm>
          <a:off x="1052419" y="1405399"/>
          <a:ext cx="10087162" cy="5807045"/>
        </p:xfrm>
        <a:graphic>
          <a:graphicData uri="http://schemas.openxmlformats.org/presentationml/2006/ole">
            <mc:AlternateContent xmlns:mc="http://schemas.openxmlformats.org/markup-compatibility/2006">
              <mc:Choice xmlns:v="urn:schemas-microsoft-com:vml" Requires="v">
                <p:oleObj spid="_x0000_s1038" name="Acrobat Document" r:id="rId5" imgW="5486400" imgH="3085887" progId="Acrobat.Document.DC">
                  <p:embed/>
                </p:oleObj>
              </mc:Choice>
              <mc:Fallback>
                <p:oleObj name="Acrobat Document" r:id="rId5" imgW="5486400" imgH="3085887" progId="Acrobat.Document.DC">
                  <p:embed/>
                  <p:pic>
                    <p:nvPicPr>
                      <p:cNvPr id="0" name=""/>
                      <p:cNvPicPr/>
                      <p:nvPr/>
                    </p:nvPicPr>
                    <p:blipFill>
                      <a:blip r:embed="rId6"/>
                      <a:stretch>
                        <a:fillRect/>
                      </a:stretch>
                    </p:blipFill>
                    <p:spPr>
                      <a:xfrm>
                        <a:off x="1052419" y="1405399"/>
                        <a:ext cx="10087162" cy="5807045"/>
                      </a:xfrm>
                      <a:prstGeom prst="rect">
                        <a:avLst/>
                      </a:prstGeom>
                      <a:ln>
                        <a:solidFill>
                          <a:schemeClr val="tx1"/>
                        </a:solidFill>
                      </a:ln>
                    </p:spPr>
                  </p:pic>
                </p:oleObj>
              </mc:Fallback>
            </mc:AlternateContent>
          </a:graphicData>
        </a:graphic>
      </p:graphicFrame>
      <p:sp>
        <p:nvSpPr>
          <p:cNvPr id="4" name="Rectangle 3">
            <a:extLst>
              <a:ext uri="{FF2B5EF4-FFF2-40B4-BE49-F238E27FC236}">
                <a16:creationId xmlns:a16="http://schemas.microsoft.com/office/drawing/2014/main" id="{5B90CC26-E36D-4879-BCB9-75EE36474278}"/>
              </a:ext>
            </a:extLst>
          </p:cNvPr>
          <p:cNvSpPr/>
          <p:nvPr/>
        </p:nvSpPr>
        <p:spPr>
          <a:xfrm>
            <a:off x="0" y="5909734"/>
            <a:ext cx="12192000" cy="1625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85607BFD-ED76-4066-B012-597CD12A22F7}"/>
              </a:ext>
            </a:extLst>
          </p:cNvPr>
          <p:cNvSpPr>
            <a:spLocks noChangeArrowheads="1"/>
          </p:cNvSpPr>
          <p:nvPr/>
        </p:nvSpPr>
        <p:spPr bwMode="auto">
          <a:xfrm>
            <a:off x="7822191" y="6456906"/>
            <a:ext cx="4024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12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Calibri" panose="020F0502020204030204" pitchFamily="34" charset="0"/>
              </a:rPr>
              <a:t>Source: Expanded National Nutrition Survey 2018, FNRI-DOST</a:t>
            </a:r>
            <a:endParaRPr kumimoji="0" lang="en-PH"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C2F65FA7-D41B-444B-8790-08AE234EFC4A}"/>
              </a:ext>
            </a:extLst>
          </p:cNvPr>
          <p:cNvSpPr/>
          <p:nvPr/>
        </p:nvSpPr>
        <p:spPr>
          <a:xfrm>
            <a:off x="1052419" y="1405400"/>
            <a:ext cx="10087162" cy="457296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11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E08C7C0-2D25-4A1D-B3A7-DEFD7F6C1C57}"/>
              </a:ext>
            </a:extLst>
          </p:cNvPr>
          <p:cNvGrpSpPr/>
          <p:nvPr/>
        </p:nvGrpSpPr>
        <p:grpSpPr>
          <a:xfrm>
            <a:off x="707880" y="1579681"/>
            <a:ext cx="9245052" cy="924362"/>
            <a:chOff x="37327" y="1706270"/>
            <a:chExt cx="9601198" cy="1110960"/>
          </a:xfrm>
        </p:grpSpPr>
        <p:sp>
          <p:nvSpPr>
            <p:cNvPr id="5" name="Flowchart: Stored Data 4">
              <a:extLst>
                <a:ext uri="{FF2B5EF4-FFF2-40B4-BE49-F238E27FC236}">
                  <a16:creationId xmlns:a16="http://schemas.microsoft.com/office/drawing/2014/main" id="{59426407-8B61-439E-AE6A-0F878A443B89}"/>
                </a:ext>
              </a:extLst>
            </p:cNvPr>
            <p:cNvSpPr/>
            <p:nvPr/>
          </p:nvSpPr>
          <p:spPr>
            <a:xfrm flipH="1">
              <a:off x="37327" y="1716217"/>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6" name="Flowchart: Stored Data 5">
              <a:extLst>
                <a:ext uri="{FF2B5EF4-FFF2-40B4-BE49-F238E27FC236}">
                  <a16:creationId xmlns:a16="http://schemas.microsoft.com/office/drawing/2014/main" id="{3A6BF454-C24F-4DE8-8E23-57F1A3E13671}"/>
                </a:ext>
              </a:extLst>
            </p:cNvPr>
            <p:cNvSpPr/>
            <p:nvPr/>
          </p:nvSpPr>
          <p:spPr>
            <a:xfrm flipH="1">
              <a:off x="3119539" y="1706271"/>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7" name="Flowchart: Stored Data 6">
              <a:extLst>
                <a:ext uri="{FF2B5EF4-FFF2-40B4-BE49-F238E27FC236}">
                  <a16:creationId xmlns:a16="http://schemas.microsoft.com/office/drawing/2014/main" id="{26022A51-42FC-4CC1-9841-5A8AED95029F}"/>
                </a:ext>
              </a:extLst>
            </p:cNvPr>
            <p:cNvSpPr/>
            <p:nvPr/>
          </p:nvSpPr>
          <p:spPr>
            <a:xfrm flipH="1">
              <a:off x="6279505" y="1706270"/>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grpSp>
      <p:grpSp>
        <p:nvGrpSpPr>
          <p:cNvPr id="21" name="Group 20">
            <a:extLst>
              <a:ext uri="{FF2B5EF4-FFF2-40B4-BE49-F238E27FC236}">
                <a16:creationId xmlns:a16="http://schemas.microsoft.com/office/drawing/2014/main" id="{BEDB82CD-ED6B-483B-97ED-C936E2B6DE8C}"/>
              </a:ext>
            </a:extLst>
          </p:cNvPr>
          <p:cNvGrpSpPr/>
          <p:nvPr/>
        </p:nvGrpSpPr>
        <p:grpSpPr>
          <a:xfrm>
            <a:off x="1342359" y="2919240"/>
            <a:ext cx="9245052" cy="924362"/>
            <a:chOff x="653141" y="3127634"/>
            <a:chExt cx="9601198" cy="1110960"/>
          </a:xfrm>
        </p:grpSpPr>
        <p:grpSp>
          <p:nvGrpSpPr>
            <p:cNvPr id="19" name="Group 18">
              <a:extLst>
                <a:ext uri="{FF2B5EF4-FFF2-40B4-BE49-F238E27FC236}">
                  <a16:creationId xmlns:a16="http://schemas.microsoft.com/office/drawing/2014/main" id="{3B7C1077-B2F5-480E-842D-03103B8A5DB4}"/>
                </a:ext>
              </a:extLst>
            </p:cNvPr>
            <p:cNvGrpSpPr/>
            <p:nvPr/>
          </p:nvGrpSpPr>
          <p:grpSpPr>
            <a:xfrm>
              <a:off x="653141" y="3127635"/>
              <a:ext cx="6441232" cy="1110959"/>
              <a:chOff x="653141" y="3127635"/>
              <a:chExt cx="6441232" cy="1110959"/>
            </a:xfrm>
          </p:grpSpPr>
          <p:sp>
            <p:nvSpPr>
              <p:cNvPr id="10" name="Flowchart: Stored Data 9">
                <a:extLst>
                  <a:ext uri="{FF2B5EF4-FFF2-40B4-BE49-F238E27FC236}">
                    <a16:creationId xmlns:a16="http://schemas.microsoft.com/office/drawing/2014/main" id="{C845817A-D0C6-4074-B604-19C36E0503E4}"/>
                  </a:ext>
                </a:extLst>
              </p:cNvPr>
              <p:cNvSpPr/>
              <p:nvPr/>
            </p:nvSpPr>
            <p:spPr>
              <a:xfrm flipH="1">
                <a:off x="653141" y="3137581"/>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a:extLst>
                  <a:ext uri="{FF2B5EF4-FFF2-40B4-BE49-F238E27FC236}">
                    <a16:creationId xmlns:a16="http://schemas.microsoft.com/office/drawing/2014/main" id="{B6EFF5B0-A14C-4967-8CBE-1359DC95568F}"/>
                  </a:ext>
                </a:extLst>
              </p:cNvPr>
              <p:cNvSpPr/>
              <p:nvPr/>
            </p:nvSpPr>
            <p:spPr>
              <a:xfrm flipH="1">
                <a:off x="3735353" y="3127635"/>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Stored Data 11">
              <a:extLst>
                <a:ext uri="{FF2B5EF4-FFF2-40B4-BE49-F238E27FC236}">
                  <a16:creationId xmlns:a16="http://schemas.microsoft.com/office/drawing/2014/main" id="{A5D74DA7-DDD8-4021-A7B1-613786699BFC}"/>
                </a:ext>
              </a:extLst>
            </p:cNvPr>
            <p:cNvSpPr/>
            <p:nvPr/>
          </p:nvSpPr>
          <p:spPr>
            <a:xfrm flipH="1">
              <a:off x="6895319" y="3127634"/>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D4D86C9-0BC4-4A0C-B69C-79541F213909}"/>
              </a:ext>
            </a:extLst>
          </p:cNvPr>
          <p:cNvGrpSpPr/>
          <p:nvPr/>
        </p:nvGrpSpPr>
        <p:grpSpPr>
          <a:xfrm>
            <a:off x="2003281" y="4258799"/>
            <a:ext cx="9245052" cy="924362"/>
            <a:chOff x="1328055" y="4399708"/>
            <a:chExt cx="9601198" cy="1110960"/>
          </a:xfrm>
        </p:grpSpPr>
        <p:sp>
          <p:nvSpPr>
            <p:cNvPr id="13" name="Flowchart: Stored Data 12">
              <a:extLst>
                <a:ext uri="{FF2B5EF4-FFF2-40B4-BE49-F238E27FC236}">
                  <a16:creationId xmlns:a16="http://schemas.microsoft.com/office/drawing/2014/main" id="{EBA306C1-CC42-473B-9B66-322CAF7D4957}"/>
                </a:ext>
              </a:extLst>
            </p:cNvPr>
            <p:cNvSpPr/>
            <p:nvPr/>
          </p:nvSpPr>
          <p:spPr>
            <a:xfrm flipH="1">
              <a:off x="1328055" y="4409655"/>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4" name="Flowchart: Stored Data 13">
              <a:extLst>
                <a:ext uri="{FF2B5EF4-FFF2-40B4-BE49-F238E27FC236}">
                  <a16:creationId xmlns:a16="http://schemas.microsoft.com/office/drawing/2014/main" id="{48D90B50-98A7-4F6D-8249-02FBE533EB62}"/>
                </a:ext>
              </a:extLst>
            </p:cNvPr>
            <p:cNvSpPr/>
            <p:nvPr/>
          </p:nvSpPr>
          <p:spPr>
            <a:xfrm flipH="1">
              <a:off x="4410267" y="4399709"/>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5" name="Flowchart: Stored Data 14">
              <a:extLst>
                <a:ext uri="{FF2B5EF4-FFF2-40B4-BE49-F238E27FC236}">
                  <a16:creationId xmlns:a16="http://schemas.microsoft.com/office/drawing/2014/main" id="{B295A912-28BA-45B9-8FE5-CFBEBBCFC535}"/>
                </a:ext>
              </a:extLst>
            </p:cNvPr>
            <p:cNvSpPr/>
            <p:nvPr/>
          </p:nvSpPr>
          <p:spPr>
            <a:xfrm flipH="1">
              <a:off x="7570233" y="4399708"/>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grpSp>
      <p:grpSp>
        <p:nvGrpSpPr>
          <p:cNvPr id="23" name="Group 22">
            <a:extLst>
              <a:ext uri="{FF2B5EF4-FFF2-40B4-BE49-F238E27FC236}">
                <a16:creationId xmlns:a16="http://schemas.microsoft.com/office/drawing/2014/main" id="{B2202AA5-E47E-4DCF-82FF-7B6C1A8C63FB}"/>
              </a:ext>
            </a:extLst>
          </p:cNvPr>
          <p:cNvGrpSpPr/>
          <p:nvPr/>
        </p:nvGrpSpPr>
        <p:grpSpPr>
          <a:xfrm>
            <a:off x="2651760" y="5598358"/>
            <a:ext cx="9245052" cy="924362"/>
            <a:chOff x="1869236" y="5650011"/>
            <a:chExt cx="9601198" cy="1110960"/>
          </a:xfrm>
        </p:grpSpPr>
        <p:sp>
          <p:nvSpPr>
            <p:cNvPr id="16" name="Flowchart: Stored Data 15">
              <a:extLst>
                <a:ext uri="{FF2B5EF4-FFF2-40B4-BE49-F238E27FC236}">
                  <a16:creationId xmlns:a16="http://schemas.microsoft.com/office/drawing/2014/main" id="{E56345A8-41F7-48B6-98FC-73C015700EF6}"/>
                </a:ext>
              </a:extLst>
            </p:cNvPr>
            <p:cNvSpPr/>
            <p:nvPr/>
          </p:nvSpPr>
          <p:spPr>
            <a:xfrm flipH="1">
              <a:off x="1869236" y="5659958"/>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7" name="Flowchart: Stored Data 16">
              <a:extLst>
                <a:ext uri="{FF2B5EF4-FFF2-40B4-BE49-F238E27FC236}">
                  <a16:creationId xmlns:a16="http://schemas.microsoft.com/office/drawing/2014/main" id="{D90239D4-BF58-47E4-ABC5-C2B1B1F25ECE}"/>
                </a:ext>
              </a:extLst>
            </p:cNvPr>
            <p:cNvSpPr/>
            <p:nvPr/>
          </p:nvSpPr>
          <p:spPr>
            <a:xfrm flipH="1">
              <a:off x="4951448" y="5650012"/>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8" name="Flowchart: Stored Data 17">
              <a:extLst>
                <a:ext uri="{FF2B5EF4-FFF2-40B4-BE49-F238E27FC236}">
                  <a16:creationId xmlns:a16="http://schemas.microsoft.com/office/drawing/2014/main" id="{AE4B4CC5-0A61-4A3D-B48D-2E5F6AAD75E9}"/>
                </a:ext>
              </a:extLst>
            </p:cNvPr>
            <p:cNvSpPr/>
            <p:nvPr/>
          </p:nvSpPr>
          <p:spPr>
            <a:xfrm flipH="1">
              <a:off x="8111414" y="5650011"/>
              <a:ext cx="3359020" cy="1101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grpSp>
      <p:sp>
        <p:nvSpPr>
          <p:cNvPr id="24" name="TextBox 23">
            <a:extLst>
              <a:ext uri="{FF2B5EF4-FFF2-40B4-BE49-F238E27FC236}">
                <a16:creationId xmlns:a16="http://schemas.microsoft.com/office/drawing/2014/main" id="{EAAEEE8F-6249-4482-9A96-2E735FC49893}"/>
              </a:ext>
            </a:extLst>
          </p:cNvPr>
          <p:cNvSpPr txBox="1"/>
          <p:nvPr/>
        </p:nvSpPr>
        <p:spPr>
          <a:xfrm>
            <a:off x="1527574" y="1803269"/>
            <a:ext cx="2356937" cy="461665"/>
          </a:xfrm>
          <a:prstGeom prst="rect">
            <a:avLst/>
          </a:prstGeom>
          <a:noFill/>
        </p:spPr>
        <p:txBody>
          <a:bodyPr wrap="square" rtlCol="0">
            <a:spAutoFit/>
          </a:bodyPr>
          <a:lstStyle/>
          <a:p>
            <a:r>
              <a:rPr lang="en-US" sz="2400" b="1" dirty="0">
                <a:solidFill>
                  <a:schemeClr val="bg1"/>
                </a:solidFill>
              </a:rPr>
              <a:t>lack of time</a:t>
            </a:r>
          </a:p>
        </p:txBody>
      </p:sp>
      <p:sp>
        <p:nvSpPr>
          <p:cNvPr id="25" name="TextBox 24">
            <a:extLst>
              <a:ext uri="{FF2B5EF4-FFF2-40B4-BE49-F238E27FC236}">
                <a16:creationId xmlns:a16="http://schemas.microsoft.com/office/drawing/2014/main" id="{ADE3ADFD-E7AC-4940-8D68-A18FA2E51EAE}"/>
              </a:ext>
            </a:extLst>
          </p:cNvPr>
          <p:cNvSpPr txBox="1"/>
          <p:nvPr/>
        </p:nvSpPr>
        <p:spPr>
          <a:xfrm>
            <a:off x="4540268" y="1803270"/>
            <a:ext cx="2356937" cy="461665"/>
          </a:xfrm>
          <a:prstGeom prst="rect">
            <a:avLst/>
          </a:prstGeom>
          <a:noFill/>
        </p:spPr>
        <p:txBody>
          <a:bodyPr wrap="square" rtlCol="0">
            <a:spAutoFit/>
          </a:bodyPr>
          <a:lstStyle/>
          <a:p>
            <a:r>
              <a:rPr lang="en-US" sz="2400" b="1" dirty="0">
                <a:solidFill>
                  <a:schemeClr val="bg1"/>
                </a:solidFill>
              </a:rPr>
              <a:t>inconvenience</a:t>
            </a:r>
          </a:p>
        </p:txBody>
      </p:sp>
      <p:sp>
        <p:nvSpPr>
          <p:cNvPr id="26" name="TextBox 25">
            <a:extLst>
              <a:ext uri="{FF2B5EF4-FFF2-40B4-BE49-F238E27FC236}">
                <a16:creationId xmlns:a16="http://schemas.microsoft.com/office/drawing/2014/main" id="{B75BDED0-01A4-43D6-89EA-A5DF1ED95CA1}"/>
              </a:ext>
            </a:extLst>
          </p:cNvPr>
          <p:cNvSpPr txBox="1"/>
          <p:nvPr/>
        </p:nvSpPr>
        <p:spPr>
          <a:xfrm>
            <a:off x="7692800" y="1645212"/>
            <a:ext cx="2890987" cy="830997"/>
          </a:xfrm>
          <a:prstGeom prst="rect">
            <a:avLst/>
          </a:prstGeom>
          <a:noFill/>
        </p:spPr>
        <p:txBody>
          <a:bodyPr wrap="square" rtlCol="0">
            <a:spAutoFit/>
          </a:bodyPr>
          <a:lstStyle/>
          <a:p>
            <a:r>
              <a:rPr lang="en-US" sz="2400" b="1" dirty="0">
                <a:solidFill>
                  <a:schemeClr val="bg1"/>
                </a:solidFill>
              </a:rPr>
              <a:t>lack of self-motivation</a:t>
            </a:r>
          </a:p>
        </p:txBody>
      </p:sp>
      <p:sp>
        <p:nvSpPr>
          <p:cNvPr id="27" name="TextBox 26">
            <a:extLst>
              <a:ext uri="{FF2B5EF4-FFF2-40B4-BE49-F238E27FC236}">
                <a16:creationId xmlns:a16="http://schemas.microsoft.com/office/drawing/2014/main" id="{AB33ABE6-65C2-417F-8758-0261646D311D}"/>
              </a:ext>
            </a:extLst>
          </p:cNvPr>
          <p:cNvSpPr txBox="1"/>
          <p:nvPr/>
        </p:nvSpPr>
        <p:spPr>
          <a:xfrm>
            <a:off x="2019380" y="3146450"/>
            <a:ext cx="2356937" cy="461665"/>
          </a:xfrm>
          <a:prstGeom prst="rect">
            <a:avLst/>
          </a:prstGeom>
          <a:noFill/>
        </p:spPr>
        <p:txBody>
          <a:bodyPr wrap="square" rtlCol="0">
            <a:spAutoFit/>
          </a:bodyPr>
          <a:lstStyle/>
          <a:p>
            <a:r>
              <a:rPr lang="en-US" sz="2400" b="1" dirty="0">
                <a:solidFill>
                  <a:schemeClr val="bg1"/>
                </a:solidFill>
              </a:rPr>
              <a:t>non-enjoyment</a:t>
            </a:r>
          </a:p>
        </p:txBody>
      </p:sp>
      <p:sp>
        <p:nvSpPr>
          <p:cNvPr id="28" name="TextBox 27">
            <a:extLst>
              <a:ext uri="{FF2B5EF4-FFF2-40B4-BE49-F238E27FC236}">
                <a16:creationId xmlns:a16="http://schemas.microsoft.com/office/drawing/2014/main" id="{7B866699-CD5F-4158-8D8C-2787208B1CE5}"/>
              </a:ext>
            </a:extLst>
          </p:cNvPr>
          <p:cNvSpPr txBox="1"/>
          <p:nvPr/>
        </p:nvSpPr>
        <p:spPr>
          <a:xfrm>
            <a:off x="4520688" y="3003502"/>
            <a:ext cx="3172112" cy="830997"/>
          </a:xfrm>
          <a:prstGeom prst="rect">
            <a:avLst/>
          </a:prstGeom>
          <a:noFill/>
        </p:spPr>
        <p:txBody>
          <a:bodyPr wrap="square" rtlCol="0">
            <a:spAutoFit/>
          </a:bodyPr>
          <a:lstStyle/>
          <a:p>
            <a:pPr algn="ctr"/>
            <a:r>
              <a:rPr lang="en-US" sz="2400" b="1" dirty="0">
                <a:solidFill>
                  <a:schemeClr val="bg1"/>
                </a:solidFill>
              </a:rPr>
              <a:t>fear of high</a:t>
            </a:r>
          </a:p>
          <a:p>
            <a:pPr algn="ctr"/>
            <a:r>
              <a:rPr lang="en-US" sz="2400" b="1" dirty="0">
                <a:solidFill>
                  <a:schemeClr val="bg1"/>
                </a:solidFill>
              </a:rPr>
              <a:t>cost</a:t>
            </a:r>
          </a:p>
        </p:txBody>
      </p:sp>
      <p:sp>
        <p:nvSpPr>
          <p:cNvPr id="29" name="TextBox 28">
            <a:extLst>
              <a:ext uri="{FF2B5EF4-FFF2-40B4-BE49-F238E27FC236}">
                <a16:creationId xmlns:a16="http://schemas.microsoft.com/office/drawing/2014/main" id="{2B9E0155-CDBF-415C-814D-8683CDE5E2C0}"/>
              </a:ext>
            </a:extLst>
          </p:cNvPr>
          <p:cNvSpPr txBox="1"/>
          <p:nvPr/>
        </p:nvSpPr>
        <p:spPr>
          <a:xfrm>
            <a:off x="8289443" y="3104119"/>
            <a:ext cx="2356937" cy="461665"/>
          </a:xfrm>
          <a:prstGeom prst="rect">
            <a:avLst/>
          </a:prstGeom>
          <a:noFill/>
        </p:spPr>
        <p:txBody>
          <a:bodyPr wrap="square" rtlCol="0">
            <a:spAutoFit/>
          </a:bodyPr>
          <a:lstStyle/>
          <a:p>
            <a:r>
              <a:rPr lang="en-US" sz="2400" b="1" dirty="0">
                <a:solidFill>
                  <a:schemeClr val="bg1"/>
                </a:solidFill>
              </a:rPr>
              <a:t>lack of goals</a:t>
            </a:r>
          </a:p>
        </p:txBody>
      </p:sp>
      <p:sp>
        <p:nvSpPr>
          <p:cNvPr id="30" name="TextBox 29">
            <a:extLst>
              <a:ext uri="{FF2B5EF4-FFF2-40B4-BE49-F238E27FC236}">
                <a16:creationId xmlns:a16="http://schemas.microsoft.com/office/drawing/2014/main" id="{89F4DF6F-5FD8-442F-96EA-720B1FE272DE}"/>
              </a:ext>
            </a:extLst>
          </p:cNvPr>
          <p:cNvSpPr txBox="1"/>
          <p:nvPr/>
        </p:nvSpPr>
        <p:spPr>
          <a:xfrm>
            <a:off x="2611256" y="4313457"/>
            <a:ext cx="2356937" cy="830997"/>
          </a:xfrm>
          <a:prstGeom prst="rect">
            <a:avLst/>
          </a:prstGeom>
          <a:noFill/>
        </p:spPr>
        <p:txBody>
          <a:bodyPr wrap="square" rtlCol="0">
            <a:spAutoFit/>
          </a:bodyPr>
          <a:lstStyle/>
          <a:p>
            <a:pPr algn="ctr"/>
            <a:r>
              <a:rPr lang="en-US" sz="2400" b="1" dirty="0">
                <a:solidFill>
                  <a:schemeClr val="bg1"/>
                </a:solidFill>
              </a:rPr>
              <a:t>lack of confidence</a:t>
            </a:r>
          </a:p>
        </p:txBody>
      </p:sp>
      <p:sp>
        <p:nvSpPr>
          <p:cNvPr id="31" name="TextBox 30">
            <a:extLst>
              <a:ext uri="{FF2B5EF4-FFF2-40B4-BE49-F238E27FC236}">
                <a16:creationId xmlns:a16="http://schemas.microsoft.com/office/drawing/2014/main" id="{7E765A99-ABCC-4D75-A009-B4E80A98E6EA}"/>
              </a:ext>
            </a:extLst>
          </p:cNvPr>
          <p:cNvSpPr txBox="1"/>
          <p:nvPr/>
        </p:nvSpPr>
        <p:spPr>
          <a:xfrm>
            <a:off x="5543174" y="4329985"/>
            <a:ext cx="2356937" cy="830997"/>
          </a:xfrm>
          <a:prstGeom prst="rect">
            <a:avLst/>
          </a:prstGeom>
          <a:noFill/>
        </p:spPr>
        <p:txBody>
          <a:bodyPr wrap="square" rtlCol="0">
            <a:spAutoFit/>
          </a:bodyPr>
          <a:lstStyle/>
          <a:p>
            <a:pPr algn="ctr"/>
            <a:r>
              <a:rPr lang="en-US" sz="2400" b="1" dirty="0">
                <a:solidFill>
                  <a:schemeClr val="bg1"/>
                </a:solidFill>
              </a:rPr>
              <a:t>Injury or fear of injury</a:t>
            </a:r>
          </a:p>
        </p:txBody>
      </p:sp>
      <p:sp>
        <p:nvSpPr>
          <p:cNvPr id="32" name="TextBox 31">
            <a:extLst>
              <a:ext uri="{FF2B5EF4-FFF2-40B4-BE49-F238E27FC236}">
                <a16:creationId xmlns:a16="http://schemas.microsoft.com/office/drawing/2014/main" id="{7F8ED7BD-E66B-4BA2-B678-4E841D563E0E}"/>
              </a:ext>
            </a:extLst>
          </p:cNvPr>
          <p:cNvSpPr txBox="1"/>
          <p:nvPr/>
        </p:nvSpPr>
        <p:spPr>
          <a:xfrm>
            <a:off x="8816681" y="4482388"/>
            <a:ext cx="2356937" cy="461665"/>
          </a:xfrm>
          <a:prstGeom prst="rect">
            <a:avLst/>
          </a:prstGeom>
          <a:noFill/>
        </p:spPr>
        <p:txBody>
          <a:bodyPr wrap="square" rtlCol="0">
            <a:spAutoFit/>
          </a:bodyPr>
          <a:lstStyle/>
          <a:p>
            <a:r>
              <a:rPr lang="en-US" sz="2400" b="1" dirty="0">
                <a:solidFill>
                  <a:schemeClr val="bg1"/>
                </a:solidFill>
              </a:rPr>
              <a:t>lack of support</a:t>
            </a:r>
          </a:p>
        </p:txBody>
      </p:sp>
      <p:sp>
        <p:nvSpPr>
          <p:cNvPr id="33" name="TextBox 32">
            <a:extLst>
              <a:ext uri="{FF2B5EF4-FFF2-40B4-BE49-F238E27FC236}">
                <a16:creationId xmlns:a16="http://schemas.microsoft.com/office/drawing/2014/main" id="{62728B3A-EB6D-4562-98DA-8440C3D9A363}"/>
              </a:ext>
            </a:extLst>
          </p:cNvPr>
          <p:cNvSpPr txBox="1"/>
          <p:nvPr/>
        </p:nvSpPr>
        <p:spPr>
          <a:xfrm>
            <a:off x="3111763" y="5699998"/>
            <a:ext cx="2356937" cy="830997"/>
          </a:xfrm>
          <a:prstGeom prst="rect">
            <a:avLst/>
          </a:prstGeom>
          <a:noFill/>
        </p:spPr>
        <p:txBody>
          <a:bodyPr wrap="square" rtlCol="0">
            <a:spAutoFit/>
          </a:bodyPr>
          <a:lstStyle/>
          <a:p>
            <a:pPr algn="ctr"/>
            <a:r>
              <a:rPr lang="en-US" sz="2400" b="1" dirty="0">
                <a:solidFill>
                  <a:schemeClr val="bg1"/>
                </a:solidFill>
              </a:rPr>
              <a:t>lack of social network</a:t>
            </a:r>
          </a:p>
        </p:txBody>
      </p:sp>
      <p:sp>
        <p:nvSpPr>
          <p:cNvPr id="34" name="TextBox 33">
            <a:extLst>
              <a:ext uri="{FF2B5EF4-FFF2-40B4-BE49-F238E27FC236}">
                <a16:creationId xmlns:a16="http://schemas.microsoft.com/office/drawing/2014/main" id="{7F395DF2-77D6-4A36-A2C3-EE2245170AA9}"/>
              </a:ext>
            </a:extLst>
          </p:cNvPr>
          <p:cNvSpPr txBox="1"/>
          <p:nvPr/>
        </p:nvSpPr>
        <p:spPr>
          <a:xfrm>
            <a:off x="6106744" y="5640902"/>
            <a:ext cx="2356937" cy="830997"/>
          </a:xfrm>
          <a:prstGeom prst="rect">
            <a:avLst/>
          </a:prstGeom>
          <a:noFill/>
        </p:spPr>
        <p:txBody>
          <a:bodyPr wrap="square" rtlCol="0">
            <a:spAutoFit/>
          </a:bodyPr>
          <a:lstStyle/>
          <a:p>
            <a:pPr algn="ctr"/>
            <a:r>
              <a:rPr lang="en-US" sz="2400" b="1" dirty="0">
                <a:solidFill>
                  <a:schemeClr val="bg1"/>
                </a:solidFill>
              </a:rPr>
              <a:t>lack of commitment</a:t>
            </a:r>
          </a:p>
        </p:txBody>
      </p:sp>
      <p:sp>
        <p:nvSpPr>
          <p:cNvPr id="35" name="TextBox 34">
            <a:extLst>
              <a:ext uri="{FF2B5EF4-FFF2-40B4-BE49-F238E27FC236}">
                <a16:creationId xmlns:a16="http://schemas.microsoft.com/office/drawing/2014/main" id="{C2948D48-2825-4A15-91E8-DD3801DEE688}"/>
              </a:ext>
            </a:extLst>
          </p:cNvPr>
          <p:cNvSpPr txBox="1"/>
          <p:nvPr/>
        </p:nvSpPr>
        <p:spPr>
          <a:xfrm>
            <a:off x="9273335" y="5635951"/>
            <a:ext cx="2356937" cy="830997"/>
          </a:xfrm>
          <a:prstGeom prst="rect">
            <a:avLst/>
          </a:prstGeom>
          <a:noFill/>
        </p:spPr>
        <p:txBody>
          <a:bodyPr wrap="square" rtlCol="0">
            <a:spAutoFit/>
          </a:bodyPr>
          <a:lstStyle/>
          <a:p>
            <a:pPr algn="ctr"/>
            <a:r>
              <a:rPr lang="en-US" sz="2400" b="1" dirty="0">
                <a:solidFill>
                  <a:schemeClr val="bg1"/>
                </a:solidFill>
              </a:rPr>
              <a:t>Limited knowledge</a:t>
            </a:r>
          </a:p>
        </p:txBody>
      </p:sp>
      <p:sp>
        <p:nvSpPr>
          <p:cNvPr id="36" name="Title 1">
            <a:extLst>
              <a:ext uri="{FF2B5EF4-FFF2-40B4-BE49-F238E27FC236}">
                <a16:creationId xmlns:a16="http://schemas.microsoft.com/office/drawing/2014/main" id="{7092B1A3-5EE0-4587-8140-E823004C347A}"/>
              </a:ext>
            </a:extLst>
          </p:cNvPr>
          <p:cNvSpPr txBox="1">
            <a:spLocks/>
          </p:cNvSpPr>
          <p:nvPr/>
        </p:nvSpPr>
        <p:spPr>
          <a:xfrm>
            <a:off x="1327086" y="0"/>
            <a:ext cx="108649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Reasons for Physical Inactivity: Personal</a:t>
            </a:r>
            <a:endParaRPr lang="en-US" sz="5000" b="1" dirty="0"/>
          </a:p>
        </p:txBody>
      </p:sp>
      <p:pic>
        <p:nvPicPr>
          <p:cNvPr id="37" name="Content Placeholder 6">
            <a:extLst>
              <a:ext uri="{FF2B5EF4-FFF2-40B4-BE49-F238E27FC236}">
                <a16:creationId xmlns:a16="http://schemas.microsoft.com/office/drawing/2014/main" id="{C95A9FD5-C6BB-4002-BEB5-B014E6F32C66}"/>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2213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a:extLst>
              <a:ext uri="{FF2B5EF4-FFF2-40B4-BE49-F238E27FC236}">
                <a16:creationId xmlns:a16="http://schemas.microsoft.com/office/drawing/2014/main" id="{59426407-8B61-439E-AE6A-0F878A443B89}"/>
              </a:ext>
            </a:extLst>
          </p:cNvPr>
          <p:cNvSpPr/>
          <p:nvPr/>
        </p:nvSpPr>
        <p:spPr>
          <a:xfrm flipH="1">
            <a:off x="1301187" y="1469843"/>
            <a:ext cx="9871788" cy="939971"/>
          </a:xfrm>
          <a:prstGeom prst="flowChartOnlineStorag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Flowchart: Stored Data 6">
            <a:extLst>
              <a:ext uri="{FF2B5EF4-FFF2-40B4-BE49-F238E27FC236}">
                <a16:creationId xmlns:a16="http://schemas.microsoft.com/office/drawing/2014/main" id="{26022A51-42FC-4CC1-9841-5A8AED95029F}"/>
              </a:ext>
            </a:extLst>
          </p:cNvPr>
          <p:cNvSpPr/>
          <p:nvPr/>
        </p:nvSpPr>
        <p:spPr>
          <a:xfrm flipH="1">
            <a:off x="1234319" y="4609089"/>
            <a:ext cx="9919220" cy="827015"/>
          </a:xfrm>
          <a:prstGeom prst="flowChartOnlineStorage">
            <a:avLst/>
          </a:prstGeom>
          <a:solidFill>
            <a:srgbClr val="FAB4E3"/>
          </a:solidFill>
          <a:ln>
            <a:solidFill>
              <a:srgbClr val="FA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tored Data 12">
            <a:extLst>
              <a:ext uri="{FF2B5EF4-FFF2-40B4-BE49-F238E27FC236}">
                <a16:creationId xmlns:a16="http://schemas.microsoft.com/office/drawing/2014/main" id="{EBA306C1-CC42-473B-9B66-322CAF7D4957}"/>
              </a:ext>
            </a:extLst>
          </p:cNvPr>
          <p:cNvSpPr/>
          <p:nvPr/>
        </p:nvSpPr>
        <p:spPr>
          <a:xfrm flipH="1">
            <a:off x="1234319" y="2577031"/>
            <a:ext cx="9938656" cy="830997"/>
          </a:xfrm>
          <a:prstGeom prst="flowChartOnlineStorag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3">
            <a:extLst>
              <a:ext uri="{FF2B5EF4-FFF2-40B4-BE49-F238E27FC236}">
                <a16:creationId xmlns:a16="http://schemas.microsoft.com/office/drawing/2014/main" id="{48D90B50-98A7-4F6D-8249-02FBE533EB62}"/>
              </a:ext>
            </a:extLst>
          </p:cNvPr>
          <p:cNvSpPr/>
          <p:nvPr/>
        </p:nvSpPr>
        <p:spPr>
          <a:xfrm flipH="1">
            <a:off x="1234319" y="3593427"/>
            <a:ext cx="9919220" cy="830997"/>
          </a:xfrm>
          <a:prstGeom prst="flowChartOnlineStorag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a:extLst>
              <a:ext uri="{FF2B5EF4-FFF2-40B4-BE49-F238E27FC236}">
                <a16:creationId xmlns:a16="http://schemas.microsoft.com/office/drawing/2014/main" id="{B295A912-28BA-45B9-8FE5-CFBEBBCFC535}"/>
              </a:ext>
            </a:extLst>
          </p:cNvPr>
          <p:cNvSpPr/>
          <p:nvPr/>
        </p:nvSpPr>
        <p:spPr>
          <a:xfrm flipH="1">
            <a:off x="1062477" y="5661661"/>
            <a:ext cx="10110498" cy="827015"/>
          </a:xfrm>
          <a:prstGeom prst="flowChartOnlineStorag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9F4DF6F-5FD8-442F-96EA-720B1FE272DE}"/>
              </a:ext>
            </a:extLst>
          </p:cNvPr>
          <p:cNvSpPr txBox="1"/>
          <p:nvPr/>
        </p:nvSpPr>
        <p:spPr>
          <a:xfrm>
            <a:off x="3266056" y="2762129"/>
            <a:ext cx="6585862" cy="492443"/>
          </a:xfrm>
          <a:prstGeom prst="rect">
            <a:avLst/>
          </a:prstGeom>
          <a:noFill/>
        </p:spPr>
        <p:txBody>
          <a:bodyPr wrap="square" rtlCol="0">
            <a:spAutoFit/>
          </a:bodyPr>
          <a:lstStyle/>
          <a:p>
            <a:pPr algn="ctr"/>
            <a:r>
              <a:rPr lang="en-PH" sz="2600" b="1" dirty="0"/>
              <a:t>lack of or unsuitable programs</a:t>
            </a:r>
            <a:endParaRPr lang="en-US" sz="2600" b="1" dirty="0"/>
          </a:p>
        </p:txBody>
      </p:sp>
      <p:sp>
        <p:nvSpPr>
          <p:cNvPr id="31" name="TextBox 30">
            <a:extLst>
              <a:ext uri="{FF2B5EF4-FFF2-40B4-BE49-F238E27FC236}">
                <a16:creationId xmlns:a16="http://schemas.microsoft.com/office/drawing/2014/main" id="{7E765A99-ABCC-4D75-A009-B4E80A98E6EA}"/>
              </a:ext>
            </a:extLst>
          </p:cNvPr>
          <p:cNvSpPr txBox="1"/>
          <p:nvPr/>
        </p:nvSpPr>
        <p:spPr>
          <a:xfrm>
            <a:off x="4794553" y="3758215"/>
            <a:ext cx="3500469" cy="492443"/>
          </a:xfrm>
          <a:prstGeom prst="rect">
            <a:avLst/>
          </a:prstGeom>
          <a:noFill/>
        </p:spPr>
        <p:txBody>
          <a:bodyPr wrap="square" rtlCol="0">
            <a:spAutoFit/>
          </a:bodyPr>
          <a:lstStyle/>
          <a:p>
            <a:pPr algn="ctr"/>
            <a:r>
              <a:rPr lang="en-US" sz="2600" b="1" dirty="0"/>
              <a:t>crime or violence</a:t>
            </a:r>
          </a:p>
        </p:txBody>
      </p:sp>
      <p:sp>
        <p:nvSpPr>
          <p:cNvPr id="32" name="TextBox 31">
            <a:extLst>
              <a:ext uri="{FF2B5EF4-FFF2-40B4-BE49-F238E27FC236}">
                <a16:creationId xmlns:a16="http://schemas.microsoft.com/office/drawing/2014/main" id="{7F8ED7BD-E66B-4BA2-B678-4E841D563E0E}"/>
              </a:ext>
            </a:extLst>
          </p:cNvPr>
          <p:cNvSpPr txBox="1"/>
          <p:nvPr/>
        </p:nvSpPr>
        <p:spPr>
          <a:xfrm>
            <a:off x="5867741" y="5785320"/>
            <a:ext cx="2089350" cy="492443"/>
          </a:xfrm>
          <a:prstGeom prst="rect">
            <a:avLst/>
          </a:prstGeom>
          <a:noFill/>
        </p:spPr>
        <p:txBody>
          <a:bodyPr wrap="square" rtlCol="0">
            <a:spAutoFit/>
          </a:bodyPr>
          <a:lstStyle/>
          <a:p>
            <a:r>
              <a:rPr lang="en-US" sz="2600" b="1" dirty="0"/>
              <a:t>pollution</a:t>
            </a:r>
          </a:p>
        </p:txBody>
      </p:sp>
      <p:sp>
        <p:nvSpPr>
          <p:cNvPr id="36" name="TextBox 35">
            <a:extLst>
              <a:ext uri="{FF2B5EF4-FFF2-40B4-BE49-F238E27FC236}">
                <a16:creationId xmlns:a16="http://schemas.microsoft.com/office/drawing/2014/main" id="{EE793EA0-B67A-43DA-ABF3-066985915DBF}"/>
              </a:ext>
            </a:extLst>
          </p:cNvPr>
          <p:cNvSpPr txBox="1"/>
          <p:nvPr/>
        </p:nvSpPr>
        <p:spPr>
          <a:xfrm>
            <a:off x="2933265" y="1490349"/>
            <a:ext cx="7655764" cy="892552"/>
          </a:xfrm>
          <a:prstGeom prst="rect">
            <a:avLst/>
          </a:prstGeom>
          <a:noFill/>
        </p:spPr>
        <p:txBody>
          <a:bodyPr wrap="square" rtlCol="0">
            <a:spAutoFit/>
          </a:bodyPr>
          <a:lstStyle/>
          <a:p>
            <a:pPr algn="ctr"/>
            <a:r>
              <a:rPr lang="en-PH" sz="2600" b="1" dirty="0"/>
              <a:t>non-availability or inaccessibility of parks, sidewalks, bicycle trails and similar infrastructure or facilities</a:t>
            </a:r>
            <a:endParaRPr lang="en-US" sz="2600" b="1" dirty="0"/>
          </a:p>
        </p:txBody>
      </p:sp>
      <p:sp>
        <p:nvSpPr>
          <p:cNvPr id="37" name="TextBox 36">
            <a:extLst>
              <a:ext uri="{FF2B5EF4-FFF2-40B4-BE49-F238E27FC236}">
                <a16:creationId xmlns:a16="http://schemas.microsoft.com/office/drawing/2014/main" id="{5E4948A3-F8E0-4536-B59F-22BFAAAC023B}"/>
              </a:ext>
            </a:extLst>
          </p:cNvPr>
          <p:cNvSpPr txBox="1"/>
          <p:nvPr/>
        </p:nvSpPr>
        <p:spPr>
          <a:xfrm>
            <a:off x="4781399" y="4731775"/>
            <a:ext cx="4428022" cy="492443"/>
          </a:xfrm>
          <a:prstGeom prst="rect">
            <a:avLst/>
          </a:prstGeom>
          <a:noFill/>
        </p:spPr>
        <p:txBody>
          <a:bodyPr wrap="square" rtlCol="0">
            <a:spAutoFit/>
          </a:bodyPr>
          <a:lstStyle/>
          <a:p>
            <a:r>
              <a:rPr lang="en-US" sz="2600" b="1" dirty="0"/>
              <a:t>Lack of community spirit</a:t>
            </a:r>
          </a:p>
        </p:txBody>
      </p:sp>
      <p:sp>
        <p:nvSpPr>
          <p:cNvPr id="16" name="Title 1">
            <a:extLst>
              <a:ext uri="{FF2B5EF4-FFF2-40B4-BE49-F238E27FC236}">
                <a16:creationId xmlns:a16="http://schemas.microsoft.com/office/drawing/2014/main" id="{2E6BB466-3D0A-4666-8101-463B7D872B17}"/>
              </a:ext>
            </a:extLst>
          </p:cNvPr>
          <p:cNvSpPr txBox="1">
            <a:spLocks/>
          </p:cNvSpPr>
          <p:nvPr/>
        </p:nvSpPr>
        <p:spPr>
          <a:xfrm>
            <a:off x="1327086" y="164786"/>
            <a:ext cx="11138704"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Reasons for Physical Inactivity: Environmental</a:t>
            </a:r>
            <a:endParaRPr lang="en-US" sz="5000" b="1" dirty="0"/>
          </a:p>
        </p:txBody>
      </p:sp>
      <p:pic>
        <p:nvPicPr>
          <p:cNvPr id="17" name="Content Placeholder 6">
            <a:extLst>
              <a:ext uri="{FF2B5EF4-FFF2-40B4-BE49-F238E27FC236}">
                <a16:creationId xmlns:a16="http://schemas.microsoft.com/office/drawing/2014/main" id="{95DF0CCA-1BED-46B5-ABE7-9AD3668B50B2}"/>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17150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87296-D4AC-425F-89F3-32128E9D3D34}"/>
              </a:ext>
            </a:extLst>
          </p:cNvPr>
          <p:cNvSpPr>
            <a:spLocks noGrp="1"/>
          </p:cNvSpPr>
          <p:nvPr>
            <p:ph sz="half" idx="1"/>
          </p:nvPr>
        </p:nvSpPr>
        <p:spPr>
          <a:xfrm>
            <a:off x="947485" y="2203440"/>
            <a:ext cx="10297029" cy="4120843"/>
          </a:xfrm>
        </p:spPr>
        <p:txBody>
          <a:bodyPr vert="horz" lIns="91440" tIns="45720" rIns="91440" bIns="45720" rtlCol="0" anchor="ctr">
            <a:noAutofit/>
          </a:bodyPr>
          <a:lstStyle/>
          <a:p>
            <a:pPr marL="0" indent="0">
              <a:buNone/>
            </a:pPr>
            <a:r>
              <a:rPr lang="en-US" sz="3000" dirty="0"/>
              <a:t>At least </a:t>
            </a:r>
            <a:r>
              <a:rPr lang="en-US" sz="3000" b="1" dirty="0"/>
              <a:t>60 minutes </a:t>
            </a:r>
            <a:r>
              <a:rPr lang="en-US" sz="3000" dirty="0"/>
              <a:t>daily consisting of any one or a combination of the following physical activities:</a:t>
            </a:r>
          </a:p>
          <a:p>
            <a:pPr marL="457200" indent="-457200"/>
            <a:r>
              <a:rPr lang="en-US" sz="3000" b="1" dirty="0"/>
              <a:t>Active tasks </a:t>
            </a:r>
            <a:r>
              <a:rPr lang="en-US" sz="3000" dirty="0"/>
              <a:t>- active travel, daily tasks</a:t>
            </a:r>
          </a:p>
          <a:p>
            <a:pPr marL="457200" indent="-457200"/>
            <a:r>
              <a:rPr lang="en-US" sz="3000" b="1" dirty="0"/>
              <a:t>Exercise, dance or sports </a:t>
            </a:r>
            <a:r>
              <a:rPr lang="en-US" sz="3000" dirty="0"/>
              <a:t>– programmed physical activity for </a:t>
            </a:r>
            <a:r>
              <a:rPr lang="en-US" sz="3000" b="1" dirty="0">
                <a:solidFill>
                  <a:schemeClr val="accent6">
                    <a:lumMod val="50000"/>
                  </a:schemeClr>
                </a:solidFill>
              </a:rPr>
              <a:t>20-30 minutes daily </a:t>
            </a:r>
          </a:p>
          <a:p>
            <a:pPr marL="457200" indent="-457200"/>
            <a:r>
              <a:rPr lang="en-US" sz="3000" b="1" dirty="0"/>
              <a:t>High impact play </a:t>
            </a:r>
            <a:r>
              <a:rPr lang="en-US" sz="3000" dirty="0"/>
              <a:t>(unstructured spontaneous play) on </a:t>
            </a:r>
            <a:r>
              <a:rPr lang="en-US" sz="3000" b="1" dirty="0">
                <a:solidFill>
                  <a:schemeClr val="accent6">
                    <a:lumMod val="50000"/>
                  </a:schemeClr>
                </a:solidFill>
              </a:rPr>
              <a:t>most, if not all, the days of the week </a:t>
            </a:r>
            <a:r>
              <a:rPr lang="en-US" sz="3000" dirty="0"/>
              <a:t>– running, jumping, hopping, skipping, indigenous games, playground activities such as jungle bars and ropes</a:t>
            </a:r>
          </a:p>
          <a:p>
            <a:endParaRPr lang="en-US" sz="3000" dirty="0"/>
          </a:p>
        </p:txBody>
      </p:sp>
      <p:sp>
        <p:nvSpPr>
          <p:cNvPr id="16" name="Title 1">
            <a:extLst>
              <a:ext uri="{FF2B5EF4-FFF2-40B4-BE49-F238E27FC236}">
                <a16:creationId xmlns:a16="http://schemas.microsoft.com/office/drawing/2014/main" id="{BC4C09DD-F30A-4B3A-B377-6A8CA2143825}"/>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Children, 5-12 years</a:t>
            </a:r>
            <a:br>
              <a:rPr lang="en-PH" sz="4000" b="1" dirty="0"/>
            </a:br>
            <a:endParaRPr lang="en-US" sz="4000" b="1" dirty="0"/>
          </a:p>
        </p:txBody>
      </p:sp>
      <p:pic>
        <p:nvPicPr>
          <p:cNvPr id="6" name="Picture 5">
            <a:extLst>
              <a:ext uri="{FF2B5EF4-FFF2-40B4-BE49-F238E27FC236}">
                <a16:creationId xmlns:a16="http://schemas.microsoft.com/office/drawing/2014/main" id="{5ED72983-DA87-45AE-9F0E-63A845DB38F5}"/>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42967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768339"/>
            <a:ext cx="10297030" cy="4408671"/>
          </a:xfrm>
        </p:spPr>
        <p:txBody>
          <a:bodyPr>
            <a:noAutofit/>
          </a:bodyPr>
          <a:lstStyle/>
          <a:p>
            <a:pPr marL="0" indent="0">
              <a:buNone/>
            </a:pPr>
            <a:r>
              <a:rPr lang="en-PH" sz="3000" dirty="0"/>
              <a:t>At least </a:t>
            </a:r>
            <a:r>
              <a:rPr lang="en-PH" sz="3000" b="1" dirty="0"/>
              <a:t>60 minutes </a:t>
            </a:r>
            <a:r>
              <a:rPr lang="en-PH" sz="3000" dirty="0"/>
              <a:t>of daily physical activity consisting of any one or a combination of the following physical activities: </a:t>
            </a:r>
          </a:p>
          <a:p>
            <a:pPr marL="338138" indent="-338138"/>
            <a:r>
              <a:rPr lang="en-PH" sz="3000" b="1" dirty="0"/>
              <a:t>Active daily task </a:t>
            </a:r>
            <a:r>
              <a:rPr lang="en-PH" sz="3000" dirty="0"/>
              <a:t>– active travel and daily tasks</a:t>
            </a:r>
          </a:p>
          <a:p>
            <a:pPr marL="338138" indent="-338138"/>
            <a:r>
              <a:rPr lang="en-PH" sz="3000" b="1" dirty="0"/>
              <a:t>Exercise, dance or sports </a:t>
            </a:r>
            <a:r>
              <a:rPr lang="en-PH" sz="3000" dirty="0"/>
              <a:t>– at least </a:t>
            </a:r>
            <a:r>
              <a:rPr lang="en-PH" sz="3000" b="1" dirty="0">
                <a:solidFill>
                  <a:schemeClr val="accent6">
                    <a:lumMod val="50000"/>
                  </a:schemeClr>
                </a:solidFill>
              </a:rPr>
              <a:t>40 minutes </a:t>
            </a:r>
            <a:r>
              <a:rPr lang="en-PH" sz="3000" dirty="0"/>
              <a:t>of programmed physical activities For fitness goals, should have </a:t>
            </a:r>
            <a:r>
              <a:rPr lang="en-PH" sz="3000" b="1" dirty="0">
                <a:solidFill>
                  <a:schemeClr val="accent6">
                    <a:lumMod val="50000"/>
                  </a:schemeClr>
                </a:solidFill>
              </a:rPr>
              <a:t>continuous 20-30 minutes</a:t>
            </a:r>
            <a:r>
              <a:rPr lang="en-PH" sz="3000" dirty="0"/>
              <a:t> minimum for at least </a:t>
            </a:r>
            <a:r>
              <a:rPr lang="en-PH" sz="3000" b="1" dirty="0">
                <a:solidFill>
                  <a:schemeClr val="accent6">
                    <a:lumMod val="50000"/>
                  </a:schemeClr>
                </a:solidFill>
              </a:rPr>
              <a:t>3-5 x a week</a:t>
            </a:r>
          </a:p>
          <a:p>
            <a:pPr marL="338138" indent="-338138"/>
            <a:r>
              <a:rPr lang="en-PH" sz="3000" b="1" dirty="0"/>
              <a:t>High impact play</a:t>
            </a:r>
            <a:r>
              <a:rPr lang="en-PH" sz="3000" dirty="0"/>
              <a:t>– at least </a:t>
            </a:r>
            <a:r>
              <a:rPr lang="en-PH" sz="3000" b="1" dirty="0">
                <a:solidFill>
                  <a:schemeClr val="accent6">
                    <a:lumMod val="50000"/>
                  </a:schemeClr>
                </a:solidFill>
              </a:rPr>
              <a:t>20 minutes </a:t>
            </a:r>
            <a:r>
              <a:rPr lang="en-PH" sz="3000" dirty="0"/>
              <a:t>of sustained moderate to vigorous physical activities resulting in rapid breathing</a:t>
            </a:r>
          </a:p>
          <a:p>
            <a:pPr marL="338138" indent="-338138"/>
            <a:r>
              <a:rPr lang="en-PH" sz="3000" b="1" dirty="0"/>
              <a:t>Muscle strengthening and flexibility activities </a:t>
            </a:r>
            <a:r>
              <a:rPr lang="en-PH" sz="3000" dirty="0"/>
              <a:t>– at least </a:t>
            </a:r>
            <a:r>
              <a:rPr lang="en-PH" sz="3000" b="1" dirty="0">
                <a:solidFill>
                  <a:schemeClr val="accent6">
                    <a:lumMod val="50000"/>
                  </a:schemeClr>
                </a:solidFill>
              </a:rPr>
              <a:t>2-3 x a week</a:t>
            </a:r>
            <a:endParaRPr lang="en-US" sz="3000" dirty="0"/>
          </a:p>
        </p:txBody>
      </p:sp>
      <p:sp>
        <p:nvSpPr>
          <p:cNvPr id="4" name="Title 1">
            <a:extLst>
              <a:ext uri="{FF2B5EF4-FFF2-40B4-BE49-F238E27FC236}">
                <a16:creationId xmlns:a16="http://schemas.microsoft.com/office/drawing/2014/main" id="{F5399EF8-9A1C-4094-986A-25D1075165B6}"/>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Adolescents to young adults, 13-20 years</a:t>
            </a:r>
            <a:br>
              <a:rPr lang="en-PH" sz="4000" b="1" dirty="0"/>
            </a:br>
            <a:endParaRPr lang="en-US" sz="4000" b="1" dirty="0"/>
          </a:p>
        </p:txBody>
      </p:sp>
      <p:pic>
        <p:nvPicPr>
          <p:cNvPr id="8" name="Picture 7">
            <a:extLst>
              <a:ext uri="{FF2B5EF4-FFF2-40B4-BE49-F238E27FC236}">
                <a16:creationId xmlns:a16="http://schemas.microsoft.com/office/drawing/2014/main" id="{95F76C63-3E49-4BC9-AC65-051390A60352}"/>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87049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956907"/>
            <a:ext cx="10297030" cy="4212400"/>
          </a:xfrm>
        </p:spPr>
        <p:txBody>
          <a:bodyPr>
            <a:noAutofit/>
          </a:bodyPr>
          <a:lstStyle/>
          <a:p>
            <a:pPr marL="0" indent="0">
              <a:buNone/>
            </a:pPr>
            <a:r>
              <a:rPr lang="en-PH" sz="3000" dirty="0"/>
              <a:t>Accumulate 30 to 60 minutes of daily physical activity consisting of any one or a combination of the following activities:</a:t>
            </a:r>
          </a:p>
          <a:p>
            <a:pPr marL="396875" indent="-396875"/>
            <a:r>
              <a:rPr lang="en-PH" sz="3000" b="1" dirty="0"/>
              <a:t>Activities for daily living </a:t>
            </a:r>
            <a:r>
              <a:rPr lang="en-PH" sz="3000" dirty="0"/>
              <a:t>– active travel daily tasks </a:t>
            </a:r>
          </a:p>
          <a:p>
            <a:pPr marL="396875" indent="-396875"/>
            <a:r>
              <a:rPr lang="en-PH" sz="3000" b="1" dirty="0"/>
              <a:t>Exercise, dance and recreational activities</a:t>
            </a:r>
            <a:r>
              <a:rPr lang="en-PH" sz="3000" dirty="0"/>
              <a:t> – moderate intensity aerobic physical activity resulting in a noticeable increase in heart rate and breathing (still able to carry on normal conversation) done continuously for a minimum of </a:t>
            </a:r>
            <a:r>
              <a:rPr lang="en-PH" sz="3000" b="1" dirty="0">
                <a:solidFill>
                  <a:schemeClr val="accent6">
                    <a:lumMod val="50000"/>
                  </a:schemeClr>
                </a:solidFill>
              </a:rPr>
              <a:t>30 minutes </a:t>
            </a:r>
            <a:r>
              <a:rPr lang="en-PH" sz="3000" dirty="0"/>
              <a:t>or </a:t>
            </a:r>
            <a:r>
              <a:rPr lang="en-PH" sz="3000" b="1" dirty="0">
                <a:solidFill>
                  <a:schemeClr val="accent6">
                    <a:lumMod val="50000"/>
                  </a:schemeClr>
                </a:solidFill>
              </a:rPr>
              <a:t>accumulated bouts of 10 minutes</a:t>
            </a:r>
            <a:r>
              <a:rPr lang="en-PH" sz="3000" dirty="0"/>
              <a:t> </a:t>
            </a:r>
            <a:r>
              <a:rPr lang="en-PH" sz="3000" b="1" dirty="0">
                <a:solidFill>
                  <a:schemeClr val="accent6">
                    <a:lumMod val="50000"/>
                  </a:schemeClr>
                </a:solidFill>
              </a:rPr>
              <a:t>or longer</a:t>
            </a:r>
          </a:p>
          <a:p>
            <a:pPr marL="0" indent="0">
              <a:buNone/>
            </a:pPr>
            <a:endParaRPr lang="en-PH" sz="3000" dirty="0"/>
          </a:p>
        </p:txBody>
      </p:sp>
      <p:sp>
        <p:nvSpPr>
          <p:cNvPr id="4" name="Title 1">
            <a:extLst>
              <a:ext uri="{FF2B5EF4-FFF2-40B4-BE49-F238E27FC236}">
                <a16:creationId xmlns:a16="http://schemas.microsoft.com/office/drawing/2014/main" id="{9FDE4F4A-FB67-421B-9935-94CA90205667}"/>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Adults, 21-45 years</a:t>
            </a:r>
            <a:br>
              <a:rPr lang="en-PH" sz="4000" b="1" dirty="0"/>
            </a:br>
            <a:endParaRPr lang="en-US" sz="4000" b="1" dirty="0"/>
          </a:p>
        </p:txBody>
      </p:sp>
      <p:pic>
        <p:nvPicPr>
          <p:cNvPr id="8" name="Picture 7">
            <a:extLst>
              <a:ext uri="{FF2B5EF4-FFF2-40B4-BE49-F238E27FC236}">
                <a16:creationId xmlns:a16="http://schemas.microsoft.com/office/drawing/2014/main" id="{107FCA83-231F-479F-BC04-ABEC74C9EEAD}"/>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77839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972145"/>
            <a:ext cx="10297030" cy="4073505"/>
          </a:xfrm>
        </p:spPr>
        <p:txBody>
          <a:bodyPr>
            <a:noAutofit/>
          </a:bodyPr>
          <a:lstStyle/>
          <a:p>
            <a:r>
              <a:rPr lang="en-PH" sz="3000" b="1" dirty="0"/>
              <a:t>Muscle strengthening and flexibility activities </a:t>
            </a:r>
            <a:r>
              <a:rPr lang="en-PH" sz="3000" dirty="0"/>
              <a:t>– perform activities at least </a:t>
            </a:r>
            <a:r>
              <a:rPr lang="en-PH" sz="3000" b="1" dirty="0">
                <a:solidFill>
                  <a:schemeClr val="accent6">
                    <a:lumMod val="50000"/>
                  </a:schemeClr>
                </a:solidFill>
              </a:rPr>
              <a:t>twice a week</a:t>
            </a:r>
            <a:r>
              <a:rPr lang="en-PH" sz="3000" dirty="0"/>
              <a:t>, on non-consecutive days. </a:t>
            </a:r>
          </a:p>
          <a:p>
            <a:r>
              <a:rPr lang="en-PH" sz="3000" b="1" dirty="0"/>
              <a:t>Activities in the workplace </a:t>
            </a:r>
            <a:r>
              <a:rPr lang="en-PH" sz="3000" dirty="0"/>
              <a:t>– employees should have opportunities to be active at work and through activities organized, with provision of necessary facilities and/or equipment, by their workplace.     </a:t>
            </a:r>
            <a:r>
              <a:rPr lang="en-PH" sz="3000" b="1" dirty="0">
                <a:solidFill>
                  <a:schemeClr val="accent6">
                    <a:lumMod val="50000"/>
                  </a:schemeClr>
                </a:solidFill>
              </a:rPr>
              <a:t>Two-minute physical activities for every hour of sitting is highly encouraged.</a:t>
            </a:r>
          </a:p>
          <a:p>
            <a:endParaRPr lang="en-PH" sz="3000" dirty="0"/>
          </a:p>
        </p:txBody>
      </p:sp>
      <p:sp>
        <p:nvSpPr>
          <p:cNvPr id="9" name="Title 1">
            <a:extLst>
              <a:ext uri="{FF2B5EF4-FFF2-40B4-BE49-F238E27FC236}">
                <a16:creationId xmlns:a16="http://schemas.microsoft.com/office/drawing/2014/main" id="{72973C52-D0AE-4936-A892-810D78BCE0A5}"/>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Adults, 21-45 years</a:t>
            </a:r>
            <a:br>
              <a:rPr lang="en-PH" sz="4000" b="1" dirty="0"/>
            </a:br>
            <a:endParaRPr lang="en-US" sz="4000" b="1" dirty="0"/>
          </a:p>
        </p:txBody>
      </p:sp>
      <p:pic>
        <p:nvPicPr>
          <p:cNvPr id="10" name="Picture 9">
            <a:extLst>
              <a:ext uri="{FF2B5EF4-FFF2-40B4-BE49-F238E27FC236}">
                <a16:creationId xmlns:a16="http://schemas.microsoft.com/office/drawing/2014/main" id="{6DF3D359-3D69-423A-8FD2-53C25A613ABE}"/>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72809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8662-9551-4A11-A152-0674D583EF5A}"/>
              </a:ext>
            </a:extLst>
          </p:cNvPr>
          <p:cNvSpPr>
            <a:spLocks noGrp="1"/>
          </p:cNvSpPr>
          <p:nvPr>
            <p:ph type="title"/>
          </p:nvPr>
        </p:nvSpPr>
        <p:spPr>
          <a:xfrm>
            <a:off x="0" y="6367"/>
            <a:ext cx="12192000" cy="1325563"/>
          </a:xfrm>
        </p:spPr>
        <p:txBody>
          <a:bodyPr>
            <a:normAutofit/>
          </a:bodyPr>
          <a:lstStyle/>
          <a:p>
            <a:pPr algn="ctr"/>
            <a:r>
              <a:rPr lang="en-US" sz="5000" b="1" dirty="0"/>
              <a:t>Presidential Decree 491</a:t>
            </a:r>
          </a:p>
        </p:txBody>
      </p:sp>
      <p:pic>
        <p:nvPicPr>
          <p:cNvPr id="7" name="Content Placeholder 6">
            <a:extLst>
              <a:ext uri="{FF2B5EF4-FFF2-40B4-BE49-F238E27FC236}">
                <a16:creationId xmlns:a16="http://schemas.microsoft.com/office/drawing/2014/main" id="{050ADF61-6C84-4689-875C-E59E4EAF5DBF}"/>
              </a:ext>
            </a:extLst>
          </p:cNvPr>
          <p:cNvPicPr>
            <a:picLocks noGrp="1"/>
          </p:cNvPicPr>
          <p:nvPr>
            <p:ph sz="half" idx="1"/>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930438" y="2461847"/>
            <a:ext cx="2545823" cy="2579187"/>
          </a:xfrm>
          <a:prstGeom prst="rect">
            <a:avLst/>
          </a:prstGeom>
          <a:noFill/>
          <a:ln>
            <a:noFill/>
          </a:ln>
        </p:spPr>
      </p:pic>
      <p:sp>
        <p:nvSpPr>
          <p:cNvPr id="4" name="Content Placeholder 3">
            <a:extLst>
              <a:ext uri="{FF2B5EF4-FFF2-40B4-BE49-F238E27FC236}">
                <a16:creationId xmlns:a16="http://schemas.microsoft.com/office/drawing/2014/main" id="{EE312828-B430-40EA-BE88-640780C494FC}"/>
              </a:ext>
            </a:extLst>
          </p:cNvPr>
          <p:cNvSpPr>
            <a:spLocks noGrp="1"/>
          </p:cNvSpPr>
          <p:nvPr>
            <p:ph sz="half" idx="2"/>
          </p:nvPr>
        </p:nvSpPr>
        <p:spPr>
          <a:xfrm>
            <a:off x="3845935" y="2153054"/>
            <a:ext cx="7507865" cy="4351338"/>
          </a:xfrm>
        </p:spPr>
        <p:txBody>
          <a:bodyPr>
            <a:normAutofit/>
          </a:bodyPr>
          <a:lstStyle/>
          <a:p>
            <a:pPr marL="457200" indent="-457200"/>
            <a:r>
              <a:rPr lang="en-US" sz="3500" dirty="0"/>
              <a:t>Designates July as Nutrition Month </a:t>
            </a:r>
            <a:r>
              <a:rPr lang="en-PH" sz="3500" dirty="0"/>
              <a:t>for the purpose of creating greater awareness among our people on the importance of nutrition</a:t>
            </a:r>
          </a:p>
          <a:p>
            <a:pPr marL="457200" indent="-457200"/>
            <a:endParaRPr lang="en-PH" sz="3500" dirty="0"/>
          </a:p>
          <a:p>
            <a:pPr marL="457200" indent="-457200"/>
            <a:r>
              <a:rPr lang="en-PH" sz="3500" dirty="0"/>
              <a:t>Mandates the NNC to coordinate activities of Nutrition Month</a:t>
            </a:r>
            <a:endParaRPr lang="en-US" sz="3500" dirty="0"/>
          </a:p>
        </p:txBody>
      </p:sp>
    </p:spTree>
    <p:extLst>
      <p:ext uri="{BB962C8B-B14F-4D97-AF65-F5344CB8AC3E}">
        <p14:creationId xmlns:p14="http://schemas.microsoft.com/office/powerpoint/2010/main" val="176687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2079641"/>
            <a:ext cx="10297030" cy="3875728"/>
          </a:xfrm>
        </p:spPr>
        <p:txBody>
          <a:bodyPr>
            <a:noAutofit/>
          </a:bodyPr>
          <a:lstStyle/>
          <a:p>
            <a:pPr marL="0" indent="0">
              <a:buNone/>
            </a:pPr>
            <a:r>
              <a:rPr lang="en-PH" sz="3000" dirty="0"/>
              <a:t>Accumulate at least 30 minutes daily physical activity consisting of any one or a combination of the following physical activities:</a:t>
            </a:r>
          </a:p>
          <a:p>
            <a:pPr marL="338138" indent="-338138"/>
            <a:r>
              <a:rPr lang="en-PH" sz="3000" b="1" dirty="0"/>
              <a:t>Activities for daily living </a:t>
            </a:r>
            <a:r>
              <a:rPr lang="en-PH" sz="3000" dirty="0"/>
              <a:t>– active travel and active daily tasks </a:t>
            </a:r>
          </a:p>
          <a:p>
            <a:pPr marL="338138" indent="-338138"/>
            <a:r>
              <a:rPr lang="en-PH" sz="3000" b="1" dirty="0"/>
              <a:t>Exercise, dance and recreational activi</a:t>
            </a:r>
            <a:r>
              <a:rPr lang="en-PH" sz="3000" dirty="0"/>
              <a:t>ties – moderate intensity aerobic physical activity done continuously for a minimum of </a:t>
            </a:r>
            <a:r>
              <a:rPr lang="en-PH" sz="3000" b="1" dirty="0">
                <a:solidFill>
                  <a:schemeClr val="accent6">
                    <a:lumMod val="50000"/>
                  </a:schemeClr>
                </a:solidFill>
              </a:rPr>
              <a:t>30 minutes or accumulated bouts of 10 minutes or longer.</a:t>
            </a:r>
          </a:p>
          <a:p>
            <a:pPr marL="0" indent="0">
              <a:buNone/>
            </a:pPr>
            <a:endParaRPr lang="en-PH" sz="3000" b="1" dirty="0">
              <a:solidFill>
                <a:schemeClr val="accent6">
                  <a:lumMod val="50000"/>
                </a:schemeClr>
              </a:solidFill>
            </a:endParaRPr>
          </a:p>
          <a:p>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6" name="Title 1">
            <a:extLst>
              <a:ext uri="{FF2B5EF4-FFF2-40B4-BE49-F238E27FC236}">
                <a16:creationId xmlns:a16="http://schemas.microsoft.com/office/drawing/2014/main" id="{ACB2E135-9767-40C6-8FFC-75A457B659D4}"/>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Older </a:t>
            </a:r>
            <a:r>
              <a:rPr lang="en-PH" sz="4000" b="1" dirty="0"/>
              <a:t>adults, 46-59 years</a:t>
            </a:r>
            <a:br>
              <a:rPr lang="en-PH" sz="4000" b="1" dirty="0"/>
            </a:br>
            <a:endParaRPr lang="en-US" sz="4000" b="1" dirty="0"/>
          </a:p>
        </p:txBody>
      </p:sp>
      <p:pic>
        <p:nvPicPr>
          <p:cNvPr id="8" name="Picture 7">
            <a:extLst>
              <a:ext uri="{FF2B5EF4-FFF2-40B4-BE49-F238E27FC236}">
                <a16:creationId xmlns:a16="http://schemas.microsoft.com/office/drawing/2014/main" id="{21EFD795-8DF0-4CC5-BF65-F7FE3C12916F}"/>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76617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6" y="2153676"/>
            <a:ext cx="10297030" cy="3807287"/>
          </a:xfrm>
        </p:spPr>
        <p:txBody>
          <a:bodyPr>
            <a:noAutofit/>
          </a:bodyPr>
          <a:lstStyle/>
          <a:p>
            <a:pPr marL="396875" indent="-396875"/>
            <a:r>
              <a:rPr lang="en-PH" sz="3000" b="1" dirty="0"/>
              <a:t>Muscle strengthening and flexibility activities </a:t>
            </a:r>
            <a:r>
              <a:rPr lang="en-PH" sz="3000" dirty="0"/>
              <a:t>– perform activities at least </a:t>
            </a:r>
            <a:r>
              <a:rPr lang="en-PH" sz="3000" b="1" dirty="0">
                <a:solidFill>
                  <a:schemeClr val="accent6">
                    <a:lumMod val="50000"/>
                  </a:schemeClr>
                </a:solidFill>
              </a:rPr>
              <a:t>twice a week</a:t>
            </a:r>
            <a:r>
              <a:rPr lang="en-PH" sz="3000" dirty="0"/>
              <a:t>, on non-consecutive days</a:t>
            </a:r>
          </a:p>
          <a:p>
            <a:pPr marL="396875" indent="-396875"/>
            <a:r>
              <a:rPr lang="en-PH" sz="3000" b="1" dirty="0"/>
              <a:t>Balance and coordination </a:t>
            </a:r>
            <a:r>
              <a:rPr lang="en-PH" sz="3000" dirty="0"/>
              <a:t>– specific activities for balance and coordination </a:t>
            </a:r>
            <a:r>
              <a:rPr lang="en-PH" sz="3000" b="1" dirty="0">
                <a:solidFill>
                  <a:schemeClr val="accent6">
                    <a:lumMod val="50000"/>
                  </a:schemeClr>
                </a:solidFill>
              </a:rPr>
              <a:t>2-4 days a week</a:t>
            </a:r>
          </a:p>
          <a:p>
            <a:pPr marL="396875" indent="-396875"/>
            <a:r>
              <a:rPr lang="en-PH" sz="3000" b="1" dirty="0"/>
              <a:t>Activities in the workplace </a:t>
            </a:r>
            <a:r>
              <a:rPr lang="en-PH" sz="3000" dirty="0"/>
              <a:t>– employees should have opportunities to be active at work and through activities organized, with provision of the necessary facilities and/or equipment, by their workplace. </a:t>
            </a:r>
            <a:r>
              <a:rPr lang="en-PH" sz="3000" b="1" dirty="0">
                <a:solidFill>
                  <a:schemeClr val="accent6">
                    <a:lumMod val="50000"/>
                  </a:schemeClr>
                </a:solidFill>
              </a:rPr>
              <a:t>Two-minute physical activities for every hour of sitting is highly encouraged.</a:t>
            </a:r>
          </a:p>
          <a:p>
            <a:endParaRPr lang="en-PH" sz="3000" b="1" dirty="0">
              <a:solidFill>
                <a:schemeClr val="accent6">
                  <a:lumMod val="50000"/>
                </a:schemeClr>
              </a:solidFill>
            </a:endParaRPr>
          </a:p>
          <a:p>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7" name="Title 1">
            <a:extLst>
              <a:ext uri="{FF2B5EF4-FFF2-40B4-BE49-F238E27FC236}">
                <a16:creationId xmlns:a16="http://schemas.microsoft.com/office/drawing/2014/main" id="{2C0F4B01-CDA2-4AAF-B0C0-62F47D8289A7}"/>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Older </a:t>
            </a:r>
            <a:r>
              <a:rPr lang="en-PH" sz="4000" b="1" dirty="0"/>
              <a:t>adults, 46-59 years</a:t>
            </a:r>
            <a:br>
              <a:rPr lang="en-PH" sz="4000" b="1" dirty="0"/>
            </a:br>
            <a:endParaRPr lang="en-US" sz="4000" b="1" dirty="0"/>
          </a:p>
        </p:txBody>
      </p:sp>
      <p:pic>
        <p:nvPicPr>
          <p:cNvPr id="9" name="Picture 8">
            <a:extLst>
              <a:ext uri="{FF2B5EF4-FFF2-40B4-BE49-F238E27FC236}">
                <a16:creationId xmlns:a16="http://schemas.microsoft.com/office/drawing/2014/main" id="{D59BE70A-B782-46EF-B245-68A37EA8C735}"/>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284946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614488"/>
            <a:ext cx="10297030" cy="4617515"/>
          </a:xfrm>
        </p:spPr>
        <p:txBody>
          <a:bodyPr>
            <a:noAutofit/>
          </a:bodyPr>
          <a:lstStyle/>
          <a:p>
            <a:pPr marL="0" indent="0">
              <a:buNone/>
            </a:pPr>
            <a:r>
              <a:rPr lang="en-PH" sz="3000" dirty="0"/>
              <a:t>Accumulate at least 30 minutes daily physical activity consisting of any one or a combination of the different types of physical activities:</a:t>
            </a:r>
          </a:p>
          <a:p>
            <a:pPr marL="396875" indent="-396875"/>
            <a:r>
              <a:rPr lang="en-PH" sz="3000" b="1" dirty="0"/>
              <a:t>Activities for daily living </a:t>
            </a:r>
            <a:r>
              <a:rPr lang="en-PH" sz="3000" dirty="0"/>
              <a:t>– active travel and active daily tasks </a:t>
            </a:r>
          </a:p>
          <a:p>
            <a:pPr marL="396875" indent="-396875"/>
            <a:r>
              <a:rPr lang="en-PH" sz="3000" b="1" dirty="0"/>
              <a:t>Exercise, dance and recreational activities </a:t>
            </a:r>
            <a:r>
              <a:rPr lang="en-PH" sz="3000" dirty="0"/>
              <a:t>– moderate intensity aerobic physical activity resulting in a noticeable increased heart rate and breathing (still able to carry on normal conversation) done continuously for a </a:t>
            </a:r>
            <a:r>
              <a:rPr lang="en-PH" sz="3000" b="1" dirty="0">
                <a:solidFill>
                  <a:schemeClr val="accent6">
                    <a:lumMod val="50000"/>
                  </a:schemeClr>
                </a:solidFill>
              </a:rPr>
              <a:t>minimum of 30 minutes or accumulated bouts of 10 minutes or longer.</a:t>
            </a:r>
          </a:p>
          <a:p>
            <a:pPr marL="338138" indent="-338138">
              <a:buNone/>
              <a:tabLst>
                <a:tab pos="338138" algn="l"/>
              </a:tabLst>
            </a:pPr>
            <a:endParaRPr lang="en-PH" sz="3000" dirty="0"/>
          </a:p>
          <a:p>
            <a:endParaRPr lang="en-PH" sz="3000" b="1" dirty="0">
              <a:solidFill>
                <a:schemeClr val="accent6">
                  <a:lumMod val="50000"/>
                </a:schemeClr>
              </a:solidFill>
            </a:endParaRPr>
          </a:p>
          <a:p>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7" name="Title 1">
            <a:extLst>
              <a:ext uri="{FF2B5EF4-FFF2-40B4-BE49-F238E27FC236}">
                <a16:creationId xmlns:a16="http://schemas.microsoft.com/office/drawing/2014/main" id="{76A399D4-F78C-4BF7-B600-9FE87CD2AFC4}"/>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Young old, 60-69 years</a:t>
            </a:r>
            <a:br>
              <a:rPr lang="en-PH" sz="4000" b="1" dirty="0"/>
            </a:br>
            <a:endParaRPr lang="en-US" sz="4000" b="1" dirty="0"/>
          </a:p>
        </p:txBody>
      </p:sp>
      <p:pic>
        <p:nvPicPr>
          <p:cNvPr id="9" name="Picture 8">
            <a:extLst>
              <a:ext uri="{FF2B5EF4-FFF2-40B4-BE49-F238E27FC236}">
                <a16:creationId xmlns:a16="http://schemas.microsoft.com/office/drawing/2014/main" id="{156DA556-86B8-4AC3-8F23-92895DA35A37}"/>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46971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2153482"/>
            <a:ext cx="10297030" cy="3402173"/>
          </a:xfrm>
        </p:spPr>
        <p:txBody>
          <a:bodyPr>
            <a:noAutofit/>
          </a:bodyPr>
          <a:lstStyle/>
          <a:p>
            <a:pPr marL="338138" indent="-338138">
              <a:buNone/>
            </a:pPr>
            <a:r>
              <a:rPr lang="en-PH" sz="3000" dirty="0"/>
              <a:t>• </a:t>
            </a:r>
            <a:r>
              <a:rPr lang="en-PH" sz="3000" b="1" dirty="0"/>
              <a:t>Muscle strengthening and flexibility activities </a:t>
            </a:r>
            <a:r>
              <a:rPr lang="en-PH" sz="3000" dirty="0"/>
              <a:t>– perform activities at least </a:t>
            </a:r>
            <a:r>
              <a:rPr lang="en-PH" sz="3000" b="1" dirty="0">
                <a:solidFill>
                  <a:schemeClr val="accent6">
                    <a:lumMod val="50000"/>
                  </a:schemeClr>
                </a:solidFill>
              </a:rPr>
              <a:t>twice a week</a:t>
            </a:r>
            <a:r>
              <a:rPr lang="en-PH" sz="3000" dirty="0"/>
              <a:t>, on non-consecutive days.</a:t>
            </a:r>
          </a:p>
          <a:p>
            <a:pPr marL="347663" indent="-347663"/>
            <a:r>
              <a:rPr lang="en-PH" sz="3000" b="1" dirty="0"/>
              <a:t>Balance and coordination </a:t>
            </a:r>
            <a:r>
              <a:rPr lang="en-PH" sz="3000" dirty="0"/>
              <a:t>– perform simple but dynamic movements that challenge postural and positional stability </a:t>
            </a:r>
            <a:r>
              <a:rPr lang="en-PH" sz="3000" b="1" dirty="0">
                <a:solidFill>
                  <a:schemeClr val="accent6">
                    <a:lumMod val="50000"/>
                  </a:schemeClr>
                </a:solidFill>
              </a:rPr>
              <a:t>2-4 days per week</a:t>
            </a:r>
          </a:p>
          <a:p>
            <a:pPr marL="338138" indent="-338138"/>
            <a:r>
              <a:rPr lang="en-PH" sz="3000" b="1" dirty="0"/>
              <a:t>Activities in the workplace </a:t>
            </a:r>
            <a:r>
              <a:rPr lang="en-PH" sz="3000" dirty="0"/>
              <a:t>–</a:t>
            </a:r>
            <a:r>
              <a:rPr lang="en-PH" sz="3000" b="1" dirty="0">
                <a:solidFill>
                  <a:schemeClr val="accent6">
                    <a:lumMod val="50000"/>
                  </a:schemeClr>
                </a:solidFill>
              </a:rPr>
              <a:t>Two-minute physical activities (walking, stair climbing, stretching) for every hour of sitting is highly encouraged.</a:t>
            </a:r>
          </a:p>
          <a:p>
            <a:endParaRPr lang="en-PH" sz="3000" b="1" dirty="0">
              <a:solidFill>
                <a:schemeClr val="accent6">
                  <a:lumMod val="50000"/>
                </a:schemeClr>
              </a:solidFill>
            </a:endParaRPr>
          </a:p>
          <a:p>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8" name="Title 1">
            <a:extLst>
              <a:ext uri="{FF2B5EF4-FFF2-40B4-BE49-F238E27FC236}">
                <a16:creationId xmlns:a16="http://schemas.microsoft.com/office/drawing/2014/main" id="{FCEC0D4E-E212-4D9C-B675-A312EC229F15}"/>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Young old, 60-69 years</a:t>
            </a:r>
            <a:br>
              <a:rPr lang="en-PH" sz="4000" b="1" dirty="0"/>
            </a:br>
            <a:endParaRPr lang="en-US" sz="4000" b="1" dirty="0"/>
          </a:p>
        </p:txBody>
      </p:sp>
      <p:pic>
        <p:nvPicPr>
          <p:cNvPr id="10" name="Picture 9">
            <a:extLst>
              <a:ext uri="{FF2B5EF4-FFF2-40B4-BE49-F238E27FC236}">
                <a16:creationId xmlns:a16="http://schemas.microsoft.com/office/drawing/2014/main" id="{D7BCD8A0-BB6B-4533-987E-F028ABA00843}"/>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378908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962307"/>
            <a:ext cx="10297030" cy="4119803"/>
          </a:xfrm>
        </p:spPr>
        <p:txBody>
          <a:bodyPr>
            <a:noAutofit/>
          </a:bodyPr>
          <a:lstStyle/>
          <a:p>
            <a:pPr marL="0" indent="0">
              <a:buNone/>
            </a:pPr>
            <a:r>
              <a:rPr lang="en-PH" sz="3000" dirty="0"/>
              <a:t>Accumulate at least 30 minutes daily physical activity consisting of any one or a combination of the different types of physical activities:</a:t>
            </a:r>
          </a:p>
          <a:p>
            <a:pPr marL="457200" indent="-457200"/>
            <a:r>
              <a:rPr lang="en-PH" sz="3000" b="1" dirty="0"/>
              <a:t>Activities for daily living </a:t>
            </a:r>
            <a:r>
              <a:rPr lang="en-PH" sz="3000" dirty="0"/>
              <a:t>– active travel and mild, easy daily tasks such as mild yard and garden work</a:t>
            </a:r>
          </a:p>
          <a:p>
            <a:pPr marL="457200" indent="-457200"/>
            <a:r>
              <a:rPr lang="en-PH" sz="3000" b="1" dirty="0"/>
              <a:t>Exercise, dance and recreational activities </a:t>
            </a:r>
            <a:r>
              <a:rPr lang="en-PH" sz="3000" dirty="0"/>
              <a:t>–Any rhythmic and continuous light physical activity that uses large muscle groups while standing independently or assisted, seated, reclined or lying down, done for a total of </a:t>
            </a:r>
            <a:r>
              <a:rPr lang="en-PH" sz="3000" b="1" dirty="0">
                <a:solidFill>
                  <a:schemeClr val="accent6">
                    <a:lumMod val="50000"/>
                  </a:schemeClr>
                </a:solidFill>
              </a:rPr>
              <a:t>30 minutes continuously, three times weekly or accumulated bouts of 10 minutes or longer.</a:t>
            </a:r>
          </a:p>
          <a:p>
            <a:pPr marL="0" indent="0">
              <a:buNone/>
            </a:pPr>
            <a:endParaRPr lang="en-PH" sz="3000" dirty="0"/>
          </a:p>
        </p:txBody>
      </p:sp>
      <p:sp>
        <p:nvSpPr>
          <p:cNvPr id="6" name="Title 1">
            <a:extLst>
              <a:ext uri="{FF2B5EF4-FFF2-40B4-BE49-F238E27FC236}">
                <a16:creationId xmlns:a16="http://schemas.microsoft.com/office/drawing/2014/main" id="{714D0C32-C7CD-4579-A284-927E341EC28E}"/>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Middle old, 70-79 years</a:t>
            </a:r>
            <a:br>
              <a:rPr lang="en-PH" sz="4000" b="1" dirty="0"/>
            </a:br>
            <a:endParaRPr lang="en-US" sz="4000" b="1" dirty="0"/>
          </a:p>
        </p:txBody>
      </p:sp>
      <p:pic>
        <p:nvPicPr>
          <p:cNvPr id="8" name="Picture 7">
            <a:extLst>
              <a:ext uri="{FF2B5EF4-FFF2-40B4-BE49-F238E27FC236}">
                <a16:creationId xmlns:a16="http://schemas.microsoft.com/office/drawing/2014/main" id="{51B32825-9AE6-4060-A856-DBDEF321E27C}"/>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29958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2512299"/>
            <a:ext cx="10297030" cy="2881312"/>
          </a:xfrm>
        </p:spPr>
        <p:txBody>
          <a:bodyPr>
            <a:noAutofit/>
          </a:bodyPr>
          <a:lstStyle/>
          <a:p>
            <a:pPr marL="396875" indent="-396875"/>
            <a:r>
              <a:rPr lang="en-PH" sz="3000" b="1" dirty="0"/>
              <a:t>Muscle strengthening and flexibility activities </a:t>
            </a:r>
            <a:r>
              <a:rPr lang="en-PH" sz="3000" dirty="0"/>
              <a:t>– perform activities at least </a:t>
            </a:r>
            <a:r>
              <a:rPr lang="en-PH" sz="3000" b="1" dirty="0">
                <a:solidFill>
                  <a:schemeClr val="accent6">
                    <a:lumMod val="50000"/>
                  </a:schemeClr>
                </a:solidFill>
              </a:rPr>
              <a:t>twice a week</a:t>
            </a:r>
            <a:r>
              <a:rPr lang="en-PH" sz="3000" dirty="0"/>
              <a:t>, on non-consecutive days. </a:t>
            </a:r>
          </a:p>
          <a:p>
            <a:pPr marL="396875" indent="-396875"/>
            <a:r>
              <a:rPr lang="en-PH" sz="3000" b="1" dirty="0"/>
              <a:t>Balance and coordination </a:t>
            </a:r>
            <a:r>
              <a:rPr lang="en-PH" sz="3000" dirty="0"/>
              <a:t>–Take up specific activities for balance and coordination </a:t>
            </a:r>
            <a:r>
              <a:rPr lang="en-PH" sz="3000" b="1" dirty="0">
                <a:solidFill>
                  <a:schemeClr val="accent6">
                    <a:lumMod val="50000"/>
                  </a:schemeClr>
                </a:solidFill>
              </a:rPr>
              <a:t>2-4 days per week</a:t>
            </a:r>
            <a:endParaRPr lang="en-PH" sz="3000" dirty="0"/>
          </a:p>
          <a:p>
            <a:endParaRPr lang="en-PH" sz="3000" b="1" dirty="0">
              <a:solidFill>
                <a:schemeClr val="accent6">
                  <a:lumMod val="50000"/>
                </a:schemeClr>
              </a:solidFill>
            </a:endParaRPr>
          </a:p>
          <a:p>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8" name="Title 1">
            <a:extLst>
              <a:ext uri="{FF2B5EF4-FFF2-40B4-BE49-F238E27FC236}">
                <a16:creationId xmlns:a16="http://schemas.microsoft.com/office/drawing/2014/main" id="{2E81574B-4405-43B1-AAF6-136F83B5853D}"/>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Middle old, 70-79 years</a:t>
            </a:r>
            <a:br>
              <a:rPr lang="en-PH" sz="4000" b="1" dirty="0"/>
            </a:br>
            <a:endParaRPr lang="en-US" sz="4000" b="1" dirty="0"/>
          </a:p>
        </p:txBody>
      </p:sp>
      <p:pic>
        <p:nvPicPr>
          <p:cNvPr id="10" name="Picture 9">
            <a:extLst>
              <a:ext uri="{FF2B5EF4-FFF2-40B4-BE49-F238E27FC236}">
                <a16:creationId xmlns:a16="http://schemas.microsoft.com/office/drawing/2014/main" id="{59352AE8-9125-44B2-8DC5-E6760A37D0AA}"/>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58530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1768339"/>
            <a:ext cx="10297030" cy="3718648"/>
          </a:xfrm>
        </p:spPr>
        <p:txBody>
          <a:bodyPr>
            <a:noAutofit/>
          </a:bodyPr>
          <a:lstStyle/>
          <a:p>
            <a:pPr marL="0" indent="0">
              <a:buNone/>
            </a:pPr>
            <a:r>
              <a:rPr lang="en-PH" sz="3000" dirty="0"/>
              <a:t>Accumulate at least 30 minutes daily physical activity consisting of any one or a combination of the different types of physical activities:</a:t>
            </a:r>
          </a:p>
          <a:p>
            <a:pPr marL="396875" indent="-396875"/>
            <a:r>
              <a:rPr lang="en-PH" sz="3000" b="1" dirty="0"/>
              <a:t>Activities for daily living</a:t>
            </a:r>
            <a:r>
              <a:rPr lang="en-PH" sz="3000" dirty="0"/>
              <a:t> – active travel and mild, easy daily tasks</a:t>
            </a:r>
          </a:p>
          <a:p>
            <a:pPr marL="396875" indent="-396875"/>
            <a:r>
              <a:rPr lang="en-PH" sz="3000" b="1" dirty="0"/>
              <a:t>Exercise, dance and recreational activities </a:t>
            </a:r>
            <a:r>
              <a:rPr lang="en-PH" sz="3000" dirty="0"/>
              <a:t>– continuous and light intensity physical activity. Any rhythmic and continuous physical activity that uses large muscle groups while standing assisted, seated, reclined or lying down done for a total of </a:t>
            </a:r>
            <a:r>
              <a:rPr lang="en-PH" sz="3000" b="1" dirty="0">
                <a:solidFill>
                  <a:schemeClr val="accent6">
                    <a:lumMod val="50000"/>
                  </a:schemeClr>
                </a:solidFill>
              </a:rPr>
              <a:t>20 minutes continuously, three times weekly or accumulated bouts of 10 minutes or longer</a:t>
            </a:r>
            <a:r>
              <a:rPr lang="en-PH" sz="3000" dirty="0"/>
              <a:t>.</a:t>
            </a:r>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6" name="Title 1">
            <a:extLst>
              <a:ext uri="{FF2B5EF4-FFF2-40B4-BE49-F238E27FC236}">
                <a16:creationId xmlns:a16="http://schemas.microsoft.com/office/drawing/2014/main" id="{F049F19F-38A6-42E3-B183-F35116C94B41}"/>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Vintage old, 80 years and above</a:t>
            </a:r>
            <a:br>
              <a:rPr lang="en-PH" sz="4000" b="1" dirty="0"/>
            </a:br>
            <a:endParaRPr lang="en-US" sz="4000" b="1" dirty="0"/>
          </a:p>
        </p:txBody>
      </p:sp>
      <p:pic>
        <p:nvPicPr>
          <p:cNvPr id="8" name="Picture 7">
            <a:extLst>
              <a:ext uri="{FF2B5EF4-FFF2-40B4-BE49-F238E27FC236}">
                <a16:creationId xmlns:a16="http://schemas.microsoft.com/office/drawing/2014/main" id="{863D1F8B-9D36-404A-9196-22522F15912A}"/>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84673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6141E-ABEE-4306-A5F4-B69D5CB2B2CC}"/>
              </a:ext>
            </a:extLst>
          </p:cNvPr>
          <p:cNvSpPr>
            <a:spLocks noGrp="1"/>
          </p:cNvSpPr>
          <p:nvPr>
            <p:ph idx="1"/>
          </p:nvPr>
        </p:nvSpPr>
        <p:spPr>
          <a:xfrm>
            <a:off x="947485" y="2005804"/>
            <a:ext cx="10297030" cy="3822821"/>
          </a:xfrm>
        </p:spPr>
        <p:txBody>
          <a:bodyPr>
            <a:noAutofit/>
          </a:bodyPr>
          <a:lstStyle/>
          <a:p>
            <a:pPr marL="457200" indent="-457200"/>
            <a:r>
              <a:rPr lang="en-PH" sz="3000" b="1" dirty="0"/>
              <a:t>Muscle strengthening and flexibility activities </a:t>
            </a:r>
            <a:r>
              <a:rPr lang="en-PH" sz="3000" dirty="0"/>
              <a:t>– perform resistance exercises at least </a:t>
            </a:r>
            <a:r>
              <a:rPr lang="en-PH" sz="3000" b="1" dirty="0">
                <a:solidFill>
                  <a:schemeClr val="accent6">
                    <a:lumMod val="50000"/>
                  </a:schemeClr>
                </a:solidFill>
              </a:rPr>
              <a:t>twice a week</a:t>
            </a:r>
            <a:r>
              <a:rPr lang="en-PH" sz="3000" dirty="0"/>
              <a:t>, on non-consecutive days</a:t>
            </a:r>
          </a:p>
          <a:p>
            <a:pPr marL="457200" indent="-457200"/>
            <a:r>
              <a:rPr lang="en-PH" sz="3000" b="1" dirty="0"/>
              <a:t>Balance and coordination </a:t>
            </a:r>
            <a:r>
              <a:rPr lang="en-PH" sz="3000" dirty="0"/>
              <a:t>– perform simple but dynamic movements while standing or sitting on the exercise ball with a spotter. Take up specific activities for balance and coordination done at least </a:t>
            </a:r>
            <a:r>
              <a:rPr lang="en-PH" sz="3000" b="1" dirty="0">
                <a:solidFill>
                  <a:schemeClr val="accent6">
                    <a:lumMod val="50000"/>
                  </a:schemeClr>
                </a:solidFill>
              </a:rPr>
              <a:t>three days per week.</a:t>
            </a:r>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a:p>
            <a:pPr marL="0" indent="0">
              <a:buNone/>
            </a:pPr>
            <a:endParaRPr lang="en-PH" sz="3000" dirty="0"/>
          </a:p>
        </p:txBody>
      </p:sp>
      <p:sp>
        <p:nvSpPr>
          <p:cNvPr id="7" name="Title 1">
            <a:extLst>
              <a:ext uri="{FF2B5EF4-FFF2-40B4-BE49-F238E27FC236}">
                <a16:creationId xmlns:a16="http://schemas.microsoft.com/office/drawing/2014/main" id="{74B07926-C94C-462E-8DEF-BB0B00632478}"/>
              </a:ext>
            </a:extLst>
          </p:cNvPr>
          <p:cNvSpPr txBox="1">
            <a:spLocks/>
          </p:cNvSpPr>
          <p:nvPr/>
        </p:nvSpPr>
        <p:spPr>
          <a:xfrm>
            <a:off x="947485" y="442776"/>
            <a:ext cx="102970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Philippine National Guidelines on Physical Activity </a:t>
            </a:r>
          </a:p>
          <a:p>
            <a:pPr algn="ctr"/>
            <a:r>
              <a:rPr lang="en-US" sz="4000" b="1" dirty="0"/>
              <a:t>(PNGPA): </a:t>
            </a:r>
            <a:r>
              <a:rPr lang="en-PH" sz="4000" b="1" dirty="0"/>
              <a:t>Vintage old, 80 years and above</a:t>
            </a:r>
            <a:br>
              <a:rPr lang="en-PH" sz="4000" b="1" dirty="0"/>
            </a:br>
            <a:endParaRPr lang="en-US" sz="4000" b="1" dirty="0"/>
          </a:p>
        </p:txBody>
      </p:sp>
      <p:pic>
        <p:nvPicPr>
          <p:cNvPr id="9" name="Picture 8">
            <a:extLst>
              <a:ext uri="{FF2B5EF4-FFF2-40B4-BE49-F238E27FC236}">
                <a16:creationId xmlns:a16="http://schemas.microsoft.com/office/drawing/2014/main" id="{0785C72C-9127-4C66-8708-74E5C2BCB063}"/>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95686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0FCD-CEC0-450C-9353-22A98862C365}"/>
              </a:ext>
            </a:extLst>
          </p:cNvPr>
          <p:cNvSpPr>
            <a:spLocks noGrp="1"/>
          </p:cNvSpPr>
          <p:nvPr>
            <p:ph type="title"/>
          </p:nvPr>
        </p:nvSpPr>
        <p:spPr>
          <a:xfrm>
            <a:off x="1" y="0"/>
            <a:ext cx="12191999" cy="1325563"/>
          </a:xfrm>
        </p:spPr>
        <p:txBody>
          <a:bodyPr>
            <a:normAutofit/>
          </a:bodyPr>
          <a:lstStyle/>
          <a:p>
            <a:pPr algn="ctr"/>
            <a:r>
              <a:rPr lang="en-PH" sz="4000" dirty="0">
                <a:latin typeface="Calibri" panose="020F0502020204030204" pitchFamily="34" charset="0"/>
                <a:ea typeface="Calibri" panose="020F0502020204030204" pitchFamily="34" charset="0"/>
                <a:cs typeface="Calibri" panose="020F0502020204030204" pitchFamily="34" charset="0"/>
              </a:rPr>
              <a:t>The 10 guidelines of the PNGPA are as follows:</a:t>
            </a:r>
            <a:endParaRPr lang="en-US" sz="4000" dirty="0"/>
          </a:p>
        </p:txBody>
      </p:sp>
      <p:sp>
        <p:nvSpPr>
          <p:cNvPr id="3" name="Content Placeholder 2">
            <a:extLst>
              <a:ext uri="{FF2B5EF4-FFF2-40B4-BE49-F238E27FC236}">
                <a16:creationId xmlns:a16="http://schemas.microsoft.com/office/drawing/2014/main" id="{AB4EC176-C505-49A0-B982-7CBC8BD1CFDD}"/>
              </a:ext>
            </a:extLst>
          </p:cNvPr>
          <p:cNvSpPr>
            <a:spLocks noGrp="1"/>
          </p:cNvSpPr>
          <p:nvPr>
            <p:ph sz="half" idx="1"/>
          </p:nvPr>
        </p:nvSpPr>
        <p:spPr>
          <a:xfrm>
            <a:off x="838200" y="1436044"/>
            <a:ext cx="10515600" cy="5032375"/>
          </a:xfrm>
        </p:spPr>
        <p:txBody>
          <a:bodyPr>
            <a:noAutofit/>
          </a:bodyPr>
          <a:lstStyle/>
          <a:p>
            <a:pPr marL="566738" marR="0" lvl="0" indent="-566738">
              <a:lnSpc>
                <a:spcPct val="107000"/>
              </a:lnSpc>
              <a:spcBef>
                <a:spcPts val="0"/>
              </a:spcBef>
              <a:spcAft>
                <a:spcPts val="0"/>
              </a:spcAft>
              <a:buFont typeface="+mj-lt"/>
              <a:buAutoNum type="arabicPeriod"/>
            </a:pPr>
            <a:r>
              <a:rPr lang="en-PH" sz="3200" dirty="0">
                <a:latin typeface="Calibri" panose="020F0502020204030204" pitchFamily="34" charset="0"/>
                <a:ea typeface="Calibri" panose="020F0502020204030204" pitchFamily="34" charset="0"/>
                <a:cs typeface="Calibri" panose="020F0502020204030204" pitchFamily="34" charset="0"/>
              </a:rPr>
              <a:t>An </a:t>
            </a:r>
            <a:r>
              <a:rPr lang="en-PH" sz="3200" b="1" dirty="0">
                <a:latin typeface="Calibri" panose="020F0502020204030204" pitchFamily="34" charset="0"/>
                <a:ea typeface="Calibri" panose="020F0502020204030204" pitchFamily="34" charset="0"/>
                <a:cs typeface="Calibri" panose="020F0502020204030204" pitchFamily="34" charset="0"/>
              </a:rPr>
              <a:t>evaluation</a:t>
            </a:r>
            <a:r>
              <a:rPr lang="en-PH" sz="3200" dirty="0">
                <a:latin typeface="Calibri" panose="020F0502020204030204" pitchFamily="34" charset="0"/>
                <a:ea typeface="Calibri" panose="020F0502020204030204" pitchFamily="34" charset="0"/>
                <a:cs typeface="Calibri" panose="020F0502020204030204" pitchFamily="34" charset="0"/>
              </a:rPr>
              <a:t> of physical activity readiness must be made before engaging in any physical activity and clearance from a physician is recommended if you want to engage in more rigorous physical activity;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66738" marR="0" lvl="0" indent="-566738">
              <a:lnSpc>
                <a:spcPct val="107000"/>
              </a:lnSpc>
              <a:spcBef>
                <a:spcPts val="0"/>
              </a:spcBef>
              <a:spcAft>
                <a:spcPts val="0"/>
              </a:spcAft>
              <a:buFont typeface="+mj-lt"/>
              <a:buAutoNum type="arabicPeriod"/>
            </a:pPr>
            <a:r>
              <a:rPr lang="en-PH" sz="3200" dirty="0">
                <a:latin typeface="Calibri" panose="020F0502020204030204" pitchFamily="34" charset="0"/>
                <a:ea typeface="Calibri" panose="020F0502020204030204" pitchFamily="34" charset="0"/>
                <a:cs typeface="Calibri" panose="020F0502020204030204" pitchFamily="34" charset="0"/>
              </a:rPr>
              <a:t>To ensure safety, </a:t>
            </a:r>
            <a:r>
              <a:rPr lang="en-PH" sz="3200" b="1" dirty="0">
                <a:latin typeface="Calibri" panose="020F0502020204030204" pitchFamily="34" charset="0"/>
                <a:ea typeface="Calibri" panose="020F0502020204030204" pitchFamily="34" charset="0"/>
                <a:cs typeface="Calibri" panose="020F0502020204030204" pitchFamily="34" charset="0"/>
              </a:rPr>
              <a:t>clearance</a:t>
            </a:r>
            <a:r>
              <a:rPr lang="en-PH" sz="3200" dirty="0">
                <a:latin typeface="Calibri" panose="020F0502020204030204" pitchFamily="34" charset="0"/>
                <a:ea typeface="Calibri" panose="020F0502020204030204" pitchFamily="34" charset="0"/>
                <a:cs typeface="Calibri" panose="020F0502020204030204" pitchFamily="34" charset="0"/>
              </a:rPr>
              <a:t> from a physician is also needed for people with illnesses that may contraindicate exercise;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66738" marR="0" lvl="0" indent="-566738">
              <a:lnSpc>
                <a:spcPct val="107000"/>
              </a:lnSpc>
              <a:spcBef>
                <a:spcPts val="0"/>
              </a:spcBef>
              <a:spcAft>
                <a:spcPts val="0"/>
              </a:spcAft>
              <a:buFont typeface="+mj-lt"/>
              <a:buAutoNum type="arabicPeriod"/>
            </a:pPr>
            <a:r>
              <a:rPr lang="en-PH" sz="3200" dirty="0">
                <a:latin typeface="Calibri" panose="020F0502020204030204" pitchFamily="34" charset="0"/>
                <a:ea typeface="Calibri" panose="020F0502020204030204" pitchFamily="34" charset="0"/>
                <a:cs typeface="Calibri" panose="020F0502020204030204" pitchFamily="34" charset="0"/>
              </a:rPr>
              <a:t>If deemed healthy, exercise should </a:t>
            </a:r>
            <a:r>
              <a:rPr lang="en-PH" sz="3200" b="1" dirty="0">
                <a:latin typeface="Calibri" panose="020F0502020204030204" pitchFamily="34" charset="0"/>
                <a:ea typeface="Calibri" panose="020F0502020204030204" pitchFamily="34" charset="0"/>
                <a:cs typeface="Calibri" panose="020F0502020204030204" pitchFamily="34" charset="0"/>
              </a:rPr>
              <a:t>progress slowly</a:t>
            </a:r>
            <a:r>
              <a:rPr lang="en-PH" sz="3200" dirty="0">
                <a:latin typeface="Calibri" panose="020F0502020204030204" pitchFamily="34" charset="0"/>
                <a:ea typeface="Calibri" panose="020F0502020204030204" pitchFamily="34" charset="0"/>
                <a:cs typeface="Calibri" panose="020F0502020204030204" pitchFamily="34" charset="0"/>
              </a:rPr>
              <a:t> and within comfortable effort levels;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pic>
        <p:nvPicPr>
          <p:cNvPr id="5" name="Picture 4">
            <a:extLst>
              <a:ext uri="{FF2B5EF4-FFF2-40B4-BE49-F238E27FC236}">
                <a16:creationId xmlns:a16="http://schemas.microsoft.com/office/drawing/2014/main" id="{591593C3-446A-4756-8ACD-37A4E94EA1B0}"/>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2371145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37E67A-ABA1-4663-AEE2-61EB93093C83}"/>
              </a:ext>
            </a:extLst>
          </p:cNvPr>
          <p:cNvSpPr>
            <a:spLocks noGrp="1"/>
          </p:cNvSpPr>
          <p:nvPr>
            <p:ph sz="half" idx="2"/>
          </p:nvPr>
        </p:nvSpPr>
        <p:spPr>
          <a:xfrm>
            <a:off x="909550" y="1370569"/>
            <a:ext cx="10818623" cy="5032374"/>
          </a:xfrm>
        </p:spPr>
        <p:txBody>
          <a:bodyPr>
            <a:normAutofit fontScale="92500" lnSpcReduction="10000"/>
          </a:bodyPr>
          <a:lstStyle/>
          <a:p>
            <a:pPr marL="514350" indent="-514350">
              <a:lnSpc>
                <a:spcPct val="107000"/>
              </a:lnSpc>
              <a:spcBef>
                <a:spcPts val="0"/>
              </a:spcBef>
              <a:buFont typeface="+mj-lt"/>
              <a:buAutoNum type="arabicPeriod" startAt="4"/>
            </a:pPr>
            <a:r>
              <a:rPr lang="en-PH" sz="3200" b="1" dirty="0">
                <a:latin typeface="Calibri" panose="020F0502020204030204" pitchFamily="34" charset="0"/>
                <a:ea typeface="Calibri" panose="020F0502020204030204" pitchFamily="34" charset="0"/>
                <a:cs typeface="Calibri" panose="020F0502020204030204" pitchFamily="34" charset="0"/>
              </a:rPr>
              <a:t>Stop</a:t>
            </a:r>
            <a:r>
              <a:rPr lang="en-PH" sz="3200" dirty="0">
                <a:latin typeface="Calibri" panose="020F0502020204030204" pitchFamily="34" charset="0"/>
                <a:ea typeface="Calibri" panose="020F0502020204030204" pitchFamily="34" charset="0"/>
                <a:cs typeface="Calibri" panose="020F0502020204030204" pitchFamily="34" charset="0"/>
              </a:rPr>
              <a:t> if dizziness, nausea, shortness of breath, and chest pains occur;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4"/>
            </a:pPr>
            <a:endParaRPr lang="en-PH" sz="3200" b="1" dirty="0">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7000"/>
              </a:lnSpc>
              <a:spcBef>
                <a:spcPts val="0"/>
              </a:spcBef>
              <a:spcAft>
                <a:spcPts val="0"/>
              </a:spcAft>
              <a:buFont typeface="+mj-lt"/>
              <a:buAutoNum type="arabicPeriod" startAt="4"/>
            </a:pPr>
            <a:r>
              <a:rPr lang="en-PH" sz="3200" b="1" dirty="0">
                <a:latin typeface="Calibri" panose="020F0502020204030204" pitchFamily="34" charset="0"/>
                <a:ea typeface="Calibri" panose="020F0502020204030204" pitchFamily="34" charset="0"/>
                <a:cs typeface="Calibri" panose="020F0502020204030204" pitchFamily="34" charset="0"/>
              </a:rPr>
              <a:t>Reduce the intensity </a:t>
            </a:r>
            <a:r>
              <a:rPr lang="en-PH" sz="3200" dirty="0">
                <a:latin typeface="Calibri" panose="020F0502020204030204" pitchFamily="34" charset="0"/>
                <a:ea typeface="Calibri" panose="020F0502020204030204" pitchFamily="34" charset="0"/>
                <a:cs typeface="Calibri" panose="020F0502020204030204" pitchFamily="34" charset="0"/>
              </a:rPr>
              <a:t>of the exercise or stop totally if there are physical or verbal manifestations of severe fatigue, cramps, and joint and muscle pains;</a:t>
            </a:r>
          </a:p>
          <a:p>
            <a:pPr marL="514350" marR="0" lvl="0" indent="-514350">
              <a:lnSpc>
                <a:spcPct val="107000"/>
              </a:lnSpc>
              <a:spcBef>
                <a:spcPts val="0"/>
              </a:spcBef>
              <a:spcAft>
                <a:spcPts val="0"/>
              </a:spcAft>
              <a:buFont typeface="+mj-lt"/>
              <a:buAutoNum type="arabicPeriod" startAt="4"/>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4"/>
            </a:pPr>
            <a:r>
              <a:rPr lang="en-PH" sz="3200" dirty="0">
                <a:latin typeface="Calibri" panose="020F0502020204030204" pitchFamily="34" charset="0"/>
                <a:ea typeface="Calibri" panose="020F0502020204030204" pitchFamily="34" charset="0"/>
                <a:cs typeface="Calibri" panose="020F0502020204030204" pitchFamily="34" charset="0"/>
              </a:rPr>
              <a:t>Keep a </a:t>
            </a:r>
            <a:r>
              <a:rPr lang="en-PH" sz="3200" b="1" dirty="0">
                <a:latin typeface="Calibri" panose="020F0502020204030204" pitchFamily="34" charset="0"/>
                <a:ea typeface="Calibri" panose="020F0502020204030204" pitchFamily="34" charset="0"/>
                <a:cs typeface="Calibri" panose="020F0502020204030204" pitchFamily="34" charset="0"/>
              </a:rPr>
              <a:t>daily record </a:t>
            </a:r>
            <a:r>
              <a:rPr lang="en-PH" sz="3200" dirty="0">
                <a:latin typeface="Calibri" panose="020F0502020204030204" pitchFamily="34" charset="0"/>
                <a:ea typeface="Calibri" panose="020F0502020204030204" pitchFamily="34" charset="0"/>
                <a:cs typeface="Calibri" panose="020F0502020204030204" pitchFamily="34" charset="0"/>
              </a:rPr>
              <a:t>of physical activity for monitoring;</a:t>
            </a:r>
          </a:p>
          <a:p>
            <a:pPr marL="514350" marR="0" lvl="0" indent="-514350">
              <a:lnSpc>
                <a:spcPct val="107000"/>
              </a:lnSpc>
              <a:spcBef>
                <a:spcPts val="0"/>
              </a:spcBef>
              <a:spcAft>
                <a:spcPts val="0"/>
              </a:spcAft>
              <a:buFont typeface="+mj-lt"/>
              <a:buAutoNum type="arabicPeriod" startAt="4"/>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4"/>
            </a:pPr>
            <a:r>
              <a:rPr lang="en-PH" sz="3200" dirty="0">
                <a:latin typeface="Calibri" panose="020F0502020204030204" pitchFamily="34" charset="0"/>
                <a:ea typeface="Calibri" panose="020F0502020204030204" pitchFamily="34" charset="0"/>
                <a:cs typeface="Calibri" panose="020F0502020204030204" pitchFamily="34" charset="0"/>
              </a:rPr>
              <a:t>For </a:t>
            </a:r>
            <a:r>
              <a:rPr lang="en-PH" sz="3200" b="1" dirty="0">
                <a:latin typeface="Calibri" panose="020F0502020204030204" pitchFamily="34" charset="0"/>
                <a:ea typeface="Calibri" panose="020F0502020204030204" pitchFamily="34" charset="0"/>
                <a:cs typeface="Calibri" panose="020F0502020204030204" pitchFamily="34" charset="0"/>
              </a:rPr>
              <a:t>implementing personnel</a:t>
            </a:r>
            <a:r>
              <a:rPr lang="en-PH" sz="3200" dirty="0">
                <a:latin typeface="Calibri" panose="020F0502020204030204" pitchFamily="34" charset="0"/>
                <a:ea typeface="Calibri" panose="020F0502020204030204" pitchFamily="34" charset="0"/>
                <a:cs typeface="Calibri" panose="020F0502020204030204" pitchFamily="34" charset="0"/>
              </a:rPr>
              <a:t>, allow the participant to stop when he requests at any point to do so;</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DCD7BB5E-B089-48CC-BDC2-B8EC5C1FEE53}"/>
              </a:ext>
            </a:extLst>
          </p:cNvPr>
          <p:cNvSpPr>
            <a:spLocks noGrp="1"/>
          </p:cNvSpPr>
          <p:nvPr>
            <p:ph type="title"/>
          </p:nvPr>
        </p:nvSpPr>
        <p:spPr>
          <a:xfrm>
            <a:off x="1" y="0"/>
            <a:ext cx="12191999" cy="1325563"/>
          </a:xfrm>
        </p:spPr>
        <p:txBody>
          <a:bodyPr>
            <a:normAutofit/>
          </a:bodyPr>
          <a:lstStyle/>
          <a:p>
            <a:pPr algn="ctr"/>
            <a:r>
              <a:rPr lang="en-PH" sz="4000" dirty="0">
                <a:latin typeface="Calibri" panose="020F0502020204030204" pitchFamily="34" charset="0"/>
                <a:ea typeface="Calibri" panose="020F0502020204030204" pitchFamily="34" charset="0"/>
                <a:cs typeface="Calibri" panose="020F0502020204030204" pitchFamily="34" charset="0"/>
              </a:rPr>
              <a:t>The 10 guidelines of the PNGPA are as follows:</a:t>
            </a:r>
            <a:endParaRPr lang="en-US" sz="4000" dirty="0"/>
          </a:p>
        </p:txBody>
      </p:sp>
      <p:pic>
        <p:nvPicPr>
          <p:cNvPr id="9" name="Picture 8">
            <a:extLst>
              <a:ext uri="{FF2B5EF4-FFF2-40B4-BE49-F238E27FC236}">
                <a16:creationId xmlns:a16="http://schemas.microsoft.com/office/drawing/2014/main" id="{1649C46A-67A2-4A50-8E65-6C9F3682B52A}"/>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18301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7965-7581-4DEE-B975-4EE661356FEC}"/>
              </a:ext>
            </a:extLst>
          </p:cNvPr>
          <p:cNvSpPr>
            <a:spLocks noGrp="1"/>
          </p:cNvSpPr>
          <p:nvPr>
            <p:ph type="title"/>
          </p:nvPr>
        </p:nvSpPr>
        <p:spPr>
          <a:xfrm>
            <a:off x="0" y="604"/>
            <a:ext cx="12192000" cy="1325563"/>
          </a:xfrm>
        </p:spPr>
        <p:txBody>
          <a:bodyPr>
            <a:normAutofit/>
          </a:bodyPr>
          <a:lstStyle/>
          <a:p>
            <a:pPr algn="ctr"/>
            <a:r>
              <a:rPr lang="en-US" sz="5000" b="1" dirty="0"/>
              <a:t>2019 Nutrition Month Theme</a:t>
            </a:r>
          </a:p>
        </p:txBody>
      </p:sp>
      <p:pic>
        <p:nvPicPr>
          <p:cNvPr id="10" name="Picture 9" descr="A close up of a logo&#10;&#10;Description automatically generated">
            <a:extLst>
              <a:ext uri="{FF2B5EF4-FFF2-40B4-BE49-F238E27FC236}">
                <a16:creationId xmlns:a16="http://schemas.microsoft.com/office/drawing/2014/main" id="{E57E2140-7CE5-4282-B8BE-E7607C10AB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4" t="16599" r="8034" b="20545"/>
          <a:stretch/>
        </p:blipFill>
        <p:spPr>
          <a:xfrm>
            <a:off x="4430157" y="1736986"/>
            <a:ext cx="6932815" cy="4310744"/>
          </a:xfrm>
          <a:prstGeom prst="rect">
            <a:avLst/>
          </a:prstGeom>
        </p:spPr>
      </p:pic>
      <p:pic>
        <p:nvPicPr>
          <p:cNvPr id="4" name="Picture 3">
            <a:extLst>
              <a:ext uri="{FF2B5EF4-FFF2-40B4-BE49-F238E27FC236}">
                <a16:creationId xmlns:a16="http://schemas.microsoft.com/office/drawing/2014/main" id="{74C3AD22-E722-4381-8E69-CDF7A0907E9C}"/>
              </a:ext>
            </a:extLst>
          </p:cNvPr>
          <p:cNvPicPr>
            <a:picLocks noChangeAspect="1"/>
          </p:cNvPicPr>
          <p:nvPr/>
        </p:nvPicPr>
        <p:blipFill rotWithShape="1">
          <a:blip r:embed="rId4">
            <a:extLst>
              <a:ext uri="{28A0092B-C50C-407E-A947-70E740481C1C}">
                <a14:useLocalDpi xmlns:a14="http://schemas.microsoft.com/office/drawing/2010/main" val="0"/>
              </a:ext>
            </a:extLst>
          </a:blip>
          <a:srcRect l="32713" t="13819" r="32348" b="53272"/>
          <a:stretch/>
        </p:blipFill>
        <p:spPr>
          <a:xfrm>
            <a:off x="805808" y="1839417"/>
            <a:ext cx="3624349" cy="3843792"/>
          </a:xfrm>
          <a:prstGeom prst="rect">
            <a:avLst/>
          </a:prstGeom>
        </p:spPr>
      </p:pic>
    </p:spTree>
    <p:extLst>
      <p:ext uri="{BB962C8B-B14F-4D97-AF65-F5344CB8AC3E}">
        <p14:creationId xmlns:p14="http://schemas.microsoft.com/office/powerpoint/2010/main" val="390868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37E67A-ABA1-4663-AEE2-61EB93093C83}"/>
              </a:ext>
            </a:extLst>
          </p:cNvPr>
          <p:cNvSpPr>
            <a:spLocks noGrp="1"/>
          </p:cNvSpPr>
          <p:nvPr>
            <p:ph sz="half" idx="2"/>
          </p:nvPr>
        </p:nvSpPr>
        <p:spPr>
          <a:xfrm>
            <a:off x="909550" y="1871924"/>
            <a:ext cx="10372898" cy="4351338"/>
          </a:xfrm>
        </p:spPr>
        <p:txBody>
          <a:bodyPr>
            <a:normAutofit/>
          </a:bodyPr>
          <a:lstStyle/>
          <a:p>
            <a:pPr marL="695325" marR="0" lvl="0" indent="-695325">
              <a:lnSpc>
                <a:spcPct val="107000"/>
              </a:lnSpc>
              <a:spcBef>
                <a:spcPts val="0"/>
              </a:spcBef>
              <a:spcAft>
                <a:spcPts val="0"/>
              </a:spcAft>
              <a:buFont typeface="+mj-lt"/>
              <a:buAutoNum type="arabicPeriod" startAt="8"/>
            </a:pPr>
            <a:r>
              <a:rPr lang="en-PH" sz="3200" dirty="0">
                <a:latin typeface="Calibri" panose="020F0502020204030204" pitchFamily="34" charset="0"/>
                <a:ea typeface="Calibri" panose="020F0502020204030204" pitchFamily="34" charset="0"/>
                <a:cs typeface="Calibri" panose="020F0502020204030204" pitchFamily="34" charset="0"/>
              </a:rPr>
              <a:t>Drink </a:t>
            </a:r>
            <a:r>
              <a:rPr lang="en-PH" sz="3200" b="1" dirty="0">
                <a:latin typeface="Calibri" panose="020F0502020204030204" pitchFamily="34" charset="0"/>
                <a:ea typeface="Calibri" panose="020F0502020204030204" pitchFamily="34" charset="0"/>
                <a:cs typeface="Calibri" panose="020F0502020204030204" pitchFamily="34" charset="0"/>
              </a:rPr>
              <a:t>250 ml of fluid every 15 to 20 minutes of activity </a:t>
            </a:r>
            <a:r>
              <a:rPr lang="en-PH" sz="3200" dirty="0">
                <a:latin typeface="Calibri" panose="020F0502020204030204" pitchFamily="34" charset="0"/>
                <a:ea typeface="Calibri" panose="020F0502020204030204" pitchFamily="34" charset="0"/>
                <a:cs typeface="Calibri" panose="020F0502020204030204" pitchFamily="34" charset="0"/>
              </a:rPr>
              <a:t>to ensure proper hydration;</a:t>
            </a:r>
          </a:p>
          <a:p>
            <a:pPr marL="695325" marR="0" lvl="0" indent="-695325">
              <a:lnSpc>
                <a:spcPct val="107000"/>
              </a:lnSpc>
              <a:spcBef>
                <a:spcPts val="0"/>
              </a:spcBef>
              <a:spcAft>
                <a:spcPts val="0"/>
              </a:spcAft>
              <a:buFont typeface="+mj-lt"/>
              <a:buAutoNum type="arabicPeriod" startAt="8"/>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95325" marR="0" lvl="0" indent="-695325">
              <a:lnSpc>
                <a:spcPct val="107000"/>
              </a:lnSpc>
              <a:spcBef>
                <a:spcPts val="0"/>
              </a:spcBef>
              <a:spcAft>
                <a:spcPts val="0"/>
              </a:spcAft>
              <a:buFont typeface="+mj-lt"/>
              <a:buAutoNum type="arabicPeriod" startAt="8"/>
            </a:pPr>
            <a:r>
              <a:rPr lang="en-PH" sz="3200" dirty="0">
                <a:latin typeface="Calibri" panose="020F0502020204030204" pitchFamily="34" charset="0"/>
                <a:ea typeface="Calibri" panose="020F0502020204030204" pitchFamily="34" charset="0"/>
                <a:cs typeface="Calibri" panose="020F0502020204030204" pitchFamily="34" charset="0"/>
              </a:rPr>
              <a:t>Wear </a:t>
            </a:r>
            <a:r>
              <a:rPr lang="en-PH" sz="3200" b="1" dirty="0">
                <a:latin typeface="Calibri" panose="020F0502020204030204" pitchFamily="34" charset="0"/>
                <a:ea typeface="Calibri" panose="020F0502020204030204" pitchFamily="34" charset="0"/>
                <a:cs typeface="Calibri" panose="020F0502020204030204" pitchFamily="34" charset="0"/>
              </a:rPr>
              <a:t>proper attire </a:t>
            </a:r>
            <a:r>
              <a:rPr lang="en-PH" sz="3200" dirty="0">
                <a:latin typeface="Calibri" panose="020F0502020204030204" pitchFamily="34" charset="0"/>
                <a:ea typeface="Calibri" panose="020F0502020204030204" pitchFamily="34" charset="0"/>
                <a:cs typeface="Calibri" panose="020F0502020204030204" pitchFamily="34" charset="0"/>
              </a:rPr>
              <a:t>and footwear for thermal stress management and prevention of injuries; and</a:t>
            </a:r>
          </a:p>
          <a:p>
            <a:pPr marL="695325" marR="0" lvl="0" indent="-695325">
              <a:lnSpc>
                <a:spcPct val="107000"/>
              </a:lnSpc>
              <a:spcBef>
                <a:spcPts val="0"/>
              </a:spcBef>
              <a:spcAft>
                <a:spcPts val="0"/>
              </a:spcAft>
              <a:buFont typeface="+mj-lt"/>
              <a:buAutoNum type="arabicPeriod" startAt="8"/>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95325" marR="0" lvl="0" indent="-695325">
              <a:lnSpc>
                <a:spcPct val="107000"/>
              </a:lnSpc>
              <a:spcBef>
                <a:spcPts val="0"/>
              </a:spcBef>
              <a:spcAft>
                <a:spcPts val="0"/>
              </a:spcAft>
              <a:buFont typeface="+mj-lt"/>
              <a:buAutoNum type="arabicPeriod" startAt="8"/>
            </a:pPr>
            <a:r>
              <a:rPr lang="en-PH" sz="3200" dirty="0">
                <a:latin typeface="Calibri" panose="020F0502020204030204" pitchFamily="34" charset="0"/>
                <a:ea typeface="Calibri" panose="020F0502020204030204" pitchFamily="34" charset="0"/>
                <a:cs typeface="Calibri" panose="020F0502020204030204" pitchFamily="34" charset="0"/>
              </a:rPr>
              <a:t>Allow </a:t>
            </a:r>
            <a:r>
              <a:rPr lang="en-PH" sz="3200" b="1" dirty="0">
                <a:latin typeface="Calibri" panose="020F0502020204030204" pitchFamily="34" charset="0"/>
                <a:ea typeface="Calibri" panose="020F0502020204030204" pitchFamily="34" charset="0"/>
                <a:cs typeface="Calibri" panose="020F0502020204030204" pitchFamily="34" charset="0"/>
              </a:rPr>
              <a:t>ample recovery time </a:t>
            </a:r>
            <a:r>
              <a:rPr lang="en-PH" sz="3200" dirty="0">
                <a:latin typeface="Calibri" panose="020F0502020204030204" pitchFamily="34" charset="0"/>
                <a:ea typeface="Calibri" panose="020F0502020204030204" pitchFamily="34" charset="0"/>
                <a:cs typeface="Calibri" panose="020F0502020204030204" pitchFamily="34" charset="0"/>
              </a:rPr>
              <a:t>after physical activities.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
        <p:nvSpPr>
          <p:cNvPr id="7" name="Title 1">
            <a:extLst>
              <a:ext uri="{FF2B5EF4-FFF2-40B4-BE49-F238E27FC236}">
                <a16:creationId xmlns:a16="http://schemas.microsoft.com/office/drawing/2014/main" id="{D745063A-9D0E-49EB-B1DE-0B997EC776C1}"/>
              </a:ext>
            </a:extLst>
          </p:cNvPr>
          <p:cNvSpPr>
            <a:spLocks noGrp="1"/>
          </p:cNvSpPr>
          <p:nvPr>
            <p:ph type="title"/>
          </p:nvPr>
        </p:nvSpPr>
        <p:spPr>
          <a:xfrm>
            <a:off x="1" y="0"/>
            <a:ext cx="12191999" cy="1325563"/>
          </a:xfrm>
        </p:spPr>
        <p:txBody>
          <a:bodyPr>
            <a:normAutofit/>
          </a:bodyPr>
          <a:lstStyle/>
          <a:p>
            <a:pPr algn="ctr"/>
            <a:r>
              <a:rPr lang="en-PH" sz="4000" dirty="0">
                <a:latin typeface="Calibri" panose="020F0502020204030204" pitchFamily="34" charset="0"/>
                <a:ea typeface="Calibri" panose="020F0502020204030204" pitchFamily="34" charset="0"/>
                <a:cs typeface="Calibri" panose="020F0502020204030204" pitchFamily="34" charset="0"/>
              </a:rPr>
              <a:t>The 10 guidelines of the PNGPA are as follows:</a:t>
            </a:r>
            <a:endParaRPr lang="en-US" sz="4000" dirty="0"/>
          </a:p>
        </p:txBody>
      </p:sp>
      <p:pic>
        <p:nvPicPr>
          <p:cNvPr id="6" name="Picture 5">
            <a:extLst>
              <a:ext uri="{FF2B5EF4-FFF2-40B4-BE49-F238E27FC236}">
                <a16:creationId xmlns:a16="http://schemas.microsoft.com/office/drawing/2014/main" id="{8A1D3C23-D5CD-45B3-8D10-17B128F8B912}"/>
              </a:ext>
            </a:extLst>
          </p:cNvPr>
          <p:cNvPicPr>
            <a:picLocks noChangeAspect="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419753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668B395-5C76-430B-A63D-E2E0AE3E0A0F}"/>
              </a:ext>
            </a:extLst>
          </p:cNvPr>
          <p:cNvSpPr/>
          <p:nvPr/>
        </p:nvSpPr>
        <p:spPr>
          <a:xfrm>
            <a:off x="8205749" y="1548882"/>
            <a:ext cx="3803374" cy="4885168"/>
          </a:xfrm>
          <a:prstGeom prst="roundRect">
            <a:avLst/>
          </a:prstGeom>
          <a:solidFill>
            <a:schemeClr val="accent5">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Rectangle: Rounded Corners 6">
            <a:extLst>
              <a:ext uri="{FF2B5EF4-FFF2-40B4-BE49-F238E27FC236}">
                <a16:creationId xmlns:a16="http://schemas.microsoft.com/office/drawing/2014/main" id="{957033A0-E5D2-401B-AA7B-E176BA0848EA}"/>
              </a:ext>
            </a:extLst>
          </p:cNvPr>
          <p:cNvSpPr/>
          <p:nvPr/>
        </p:nvSpPr>
        <p:spPr>
          <a:xfrm>
            <a:off x="4028450" y="1548881"/>
            <a:ext cx="4088026" cy="4885169"/>
          </a:xfrm>
          <a:prstGeom prst="roundRect">
            <a:avLst/>
          </a:prstGeom>
          <a:solidFill>
            <a:schemeClr val="accent4">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CB60006-9832-4267-90DE-FD121BB77B55}"/>
              </a:ext>
            </a:extLst>
          </p:cNvPr>
          <p:cNvSpPr/>
          <p:nvPr/>
        </p:nvSpPr>
        <p:spPr>
          <a:xfrm>
            <a:off x="185050" y="1558212"/>
            <a:ext cx="3768756" cy="487583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C243CD-3FB1-459A-A5E6-9CE67EB29E31}"/>
              </a:ext>
            </a:extLst>
          </p:cNvPr>
          <p:cNvSpPr>
            <a:spLocks noGrp="1"/>
          </p:cNvSpPr>
          <p:nvPr>
            <p:ph idx="1"/>
          </p:nvPr>
        </p:nvSpPr>
        <p:spPr>
          <a:xfrm>
            <a:off x="182877" y="1610140"/>
            <a:ext cx="3756301" cy="4662870"/>
          </a:xfrm>
        </p:spPr>
        <p:txBody>
          <a:bodyPr>
            <a:normAutofit/>
          </a:bodyPr>
          <a:lstStyle/>
          <a:p>
            <a:pPr marL="0" indent="0" algn="ctr">
              <a:buNone/>
            </a:pPr>
            <a:r>
              <a:rPr lang="en-PH" b="1" dirty="0"/>
              <a:t>At home</a:t>
            </a:r>
          </a:p>
          <a:p>
            <a:r>
              <a:rPr lang="en-PH" dirty="0"/>
              <a:t>Involve the entire family in doing household chores </a:t>
            </a:r>
          </a:p>
          <a:p>
            <a:pPr algn="just"/>
            <a:r>
              <a:rPr lang="en-PH" dirty="0"/>
              <a:t>Give children toys that will promote physical activity</a:t>
            </a:r>
          </a:p>
          <a:p>
            <a:r>
              <a:rPr lang="en-PH" dirty="0"/>
              <a:t>Regulate screen time of children to no more than 2 hours a day</a:t>
            </a:r>
          </a:p>
          <a:p>
            <a:endParaRPr lang="en-PH" dirty="0"/>
          </a:p>
        </p:txBody>
      </p:sp>
      <p:sp>
        <p:nvSpPr>
          <p:cNvPr id="4" name="Content Placeholder 2">
            <a:extLst>
              <a:ext uri="{FF2B5EF4-FFF2-40B4-BE49-F238E27FC236}">
                <a16:creationId xmlns:a16="http://schemas.microsoft.com/office/drawing/2014/main" id="{B412AF0B-5F00-48FD-81C6-95D6D2666DD8}"/>
              </a:ext>
            </a:extLst>
          </p:cNvPr>
          <p:cNvSpPr txBox="1">
            <a:spLocks/>
          </p:cNvSpPr>
          <p:nvPr/>
        </p:nvSpPr>
        <p:spPr>
          <a:xfrm>
            <a:off x="4043079" y="1570383"/>
            <a:ext cx="4033641" cy="4681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PH" b="1" dirty="0"/>
              <a:t>At school</a:t>
            </a:r>
          </a:p>
          <a:p>
            <a:r>
              <a:rPr lang="en-PH" dirty="0"/>
              <a:t>Include activities that will enable children to move and learn at the same time </a:t>
            </a:r>
          </a:p>
          <a:p>
            <a:pPr>
              <a:spcBef>
                <a:spcPts val="0"/>
              </a:spcBef>
            </a:pPr>
            <a:r>
              <a:rPr lang="en-PH" dirty="0"/>
              <a:t>Encourage students to become active by ensuring safe playgrounds, holding sports clinics and school-wide physical activity</a:t>
            </a:r>
          </a:p>
        </p:txBody>
      </p:sp>
      <p:sp>
        <p:nvSpPr>
          <p:cNvPr id="5" name="Content Placeholder 2">
            <a:extLst>
              <a:ext uri="{FF2B5EF4-FFF2-40B4-BE49-F238E27FC236}">
                <a16:creationId xmlns:a16="http://schemas.microsoft.com/office/drawing/2014/main" id="{C155EFF6-5C5A-497B-BCF4-1BFE43156EF1}"/>
              </a:ext>
            </a:extLst>
          </p:cNvPr>
          <p:cNvSpPr txBox="1">
            <a:spLocks/>
          </p:cNvSpPr>
          <p:nvPr/>
        </p:nvSpPr>
        <p:spPr>
          <a:xfrm>
            <a:off x="8236484" y="1630017"/>
            <a:ext cx="3770466" cy="4765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PH" b="1" dirty="0"/>
              <a:t>At work</a:t>
            </a:r>
          </a:p>
          <a:p>
            <a:r>
              <a:rPr lang="en-PH" dirty="0"/>
              <a:t>Active transport</a:t>
            </a:r>
          </a:p>
          <a:p>
            <a:r>
              <a:rPr lang="en-PH" dirty="0"/>
              <a:t>Form groups or clubs</a:t>
            </a:r>
          </a:p>
          <a:p>
            <a:r>
              <a:rPr lang="en-PH" dirty="0"/>
              <a:t>enabling environment</a:t>
            </a:r>
          </a:p>
          <a:p>
            <a:r>
              <a:rPr lang="en-PH" dirty="0"/>
              <a:t>policies</a:t>
            </a:r>
            <a:endParaRPr lang="en-US" dirty="0"/>
          </a:p>
        </p:txBody>
      </p:sp>
      <p:pic>
        <p:nvPicPr>
          <p:cNvPr id="10" name="Content Placeholder 6">
            <a:extLst>
              <a:ext uri="{FF2B5EF4-FFF2-40B4-BE49-F238E27FC236}">
                <a16:creationId xmlns:a16="http://schemas.microsoft.com/office/drawing/2014/main" id="{4E24DDC5-0D06-49CA-A724-2A1AE6F547B4}"/>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11" name="Title 1">
            <a:extLst>
              <a:ext uri="{FF2B5EF4-FFF2-40B4-BE49-F238E27FC236}">
                <a16:creationId xmlns:a16="http://schemas.microsoft.com/office/drawing/2014/main" id="{16B71230-14C6-4B9B-80B8-54D75A4F918E}"/>
              </a:ext>
            </a:extLst>
          </p:cNvPr>
          <p:cNvSpPr txBox="1">
            <a:spLocks/>
          </p:cNvSpPr>
          <p:nvPr/>
        </p:nvSpPr>
        <p:spPr>
          <a:xfrm>
            <a:off x="1327086" y="171953"/>
            <a:ext cx="10864913"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Integrating Physical Activity </a:t>
            </a:r>
          </a:p>
          <a:p>
            <a:pPr algn="ctr"/>
            <a:r>
              <a:rPr lang="en-US" sz="5400" b="1" dirty="0"/>
              <a:t>in Daily Routine</a:t>
            </a:r>
            <a:endParaRPr lang="en-US" sz="5000" b="1" dirty="0"/>
          </a:p>
        </p:txBody>
      </p:sp>
    </p:spTree>
    <p:extLst>
      <p:ext uri="{BB962C8B-B14F-4D97-AF65-F5344CB8AC3E}">
        <p14:creationId xmlns:p14="http://schemas.microsoft.com/office/powerpoint/2010/main" val="1509860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18FEA67-FD6C-498E-80AE-4EC6A8173A92}"/>
              </a:ext>
            </a:extLst>
          </p:cNvPr>
          <p:cNvSpPr/>
          <p:nvPr/>
        </p:nvSpPr>
        <p:spPr>
          <a:xfrm>
            <a:off x="8205749" y="1548882"/>
            <a:ext cx="3803374" cy="4885168"/>
          </a:xfrm>
          <a:prstGeom prst="roundRect">
            <a:avLst/>
          </a:prstGeom>
          <a:solidFill>
            <a:schemeClr val="accent5">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Rectangle: Rounded Corners 9">
            <a:extLst>
              <a:ext uri="{FF2B5EF4-FFF2-40B4-BE49-F238E27FC236}">
                <a16:creationId xmlns:a16="http://schemas.microsoft.com/office/drawing/2014/main" id="{21B52C87-5A93-4DFF-8503-B1E857A67699}"/>
              </a:ext>
            </a:extLst>
          </p:cNvPr>
          <p:cNvSpPr/>
          <p:nvPr/>
        </p:nvSpPr>
        <p:spPr>
          <a:xfrm>
            <a:off x="4028450" y="1548881"/>
            <a:ext cx="4088026" cy="4885169"/>
          </a:xfrm>
          <a:prstGeom prst="roundRect">
            <a:avLst/>
          </a:prstGeom>
          <a:solidFill>
            <a:schemeClr val="accent4">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3DB6833-BBC8-42F2-B959-D041EFAE86FD}"/>
              </a:ext>
            </a:extLst>
          </p:cNvPr>
          <p:cNvSpPr/>
          <p:nvPr/>
        </p:nvSpPr>
        <p:spPr>
          <a:xfrm>
            <a:off x="185050" y="1558212"/>
            <a:ext cx="3768756" cy="487583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C243CD-3FB1-459A-A5E6-9CE67EB29E31}"/>
              </a:ext>
            </a:extLst>
          </p:cNvPr>
          <p:cNvSpPr>
            <a:spLocks noGrp="1"/>
          </p:cNvSpPr>
          <p:nvPr>
            <p:ph idx="1"/>
          </p:nvPr>
        </p:nvSpPr>
        <p:spPr>
          <a:xfrm>
            <a:off x="182877" y="1646719"/>
            <a:ext cx="3791347" cy="4425885"/>
          </a:xfrm>
        </p:spPr>
        <p:txBody>
          <a:bodyPr>
            <a:noAutofit/>
          </a:bodyPr>
          <a:lstStyle/>
          <a:p>
            <a:pPr marL="0" indent="0" algn="ctr">
              <a:buNone/>
            </a:pPr>
            <a:r>
              <a:rPr lang="en-PH" b="1" dirty="0"/>
              <a:t>At home</a:t>
            </a:r>
          </a:p>
          <a:p>
            <a:r>
              <a:rPr lang="en-PH" dirty="0"/>
              <a:t>Grow fruits and vegetables</a:t>
            </a:r>
          </a:p>
          <a:p>
            <a:r>
              <a:rPr lang="en-PH" dirty="0"/>
              <a:t>Cook healthy foods for the family </a:t>
            </a:r>
          </a:p>
          <a:p>
            <a:r>
              <a:rPr lang="en-PH" dirty="0"/>
              <a:t>Practice appropriate infant and young child feeding practices </a:t>
            </a:r>
          </a:p>
        </p:txBody>
      </p:sp>
      <p:sp>
        <p:nvSpPr>
          <p:cNvPr id="4" name="Content Placeholder 2">
            <a:extLst>
              <a:ext uri="{FF2B5EF4-FFF2-40B4-BE49-F238E27FC236}">
                <a16:creationId xmlns:a16="http://schemas.microsoft.com/office/drawing/2014/main" id="{B412AF0B-5F00-48FD-81C6-95D6D2666DD8}"/>
              </a:ext>
            </a:extLst>
          </p:cNvPr>
          <p:cNvSpPr txBox="1">
            <a:spLocks/>
          </p:cNvSpPr>
          <p:nvPr/>
        </p:nvSpPr>
        <p:spPr>
          <a:xfrm>
            <a:off x="4063497" y="1606965"/>
            <a:ext cx="4052979" cy="4425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PH" b="1" dirty="0"/>
              <a:t>At school</a:t>
            </a:r>
          </a:p>
          <a:p>
            <a:r>
              <a:rPr lang="en-PH" dirty="0"/>
              <a:t>Implement school policies that promote healthy diets</a:t>
            </a:r>
          </a:p>
          <a:p>
            <a:r>
              <a:rPr lang="en-PH" dirty="0"/>
              <a:t>Grow fruits trees and vegetables  </a:t>
            </a:r>
          </a:p>
          <a:p>
            <a:r>
              <a:rPr lang="en-PH" dirty="0"/>
              <a:t>Advocate for sari-sari stores, food retailers, </a:t>
            </a:r>
            <a:r>
              <a:rPr lang="en-PH" dirty="0" err="1"/>
              <a:t>carinderias</a:t>
            </a:r>
            <a:r>
              <a:rPr lang="en-PH" dirty="0"/>
              <a:t> near school to sell healthy food options</a:t>
            </a:r>
          </a:p>
        </p:txBody>
      </p:sp>
      <p:sp>
        <p:nvSpPr>
          <p:cNvPr id="5" name="Content Placeholder 2">
            <a:extLst>
              <a:ext uri="{FF2B5EF4-FFF2-40B4-BE49-F238E27FC236}">
                <a16:creationId xmlns:a16="http://schemas.microsoft.com/office/drawing/2014/main" id="{C155EFF6-5C5A-497B-BCF4-1BFE43156EF1}"/>
              </a:ext>
            </a:extLst>
          </p:cNvPr>
          <p:cNvSpPr txBox="1">
            <a:spLocks/>
          </p:cNvSpPr>
          <p:nvPr/>
        </p:nvSpPr>
        <p:spPr>
          <a:xfrm>
            <a:off x="8205748" y="1630017"/>
            <a:ext cx="3801202" cy="4621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PH" b="1" dirty="0"/>
              <a:t>At work</a:t>
            </a:r>
          </a:p>
          <a:p>
            <a:r>
              <a:rPr lang="en-PH" dirty="0"/>
              <a:t>Serve nutritious foods/snacks in the office cafeteria and during meetings  and conferences</a:t>
            </a:r>
          </a:p>
          <a:p>
            <a:r>
              <a:rPr lang="en-PH" dirty="0"/>
              <a:t>Conduct seminars/lectures on healthy diet </a:t>
            </a:r>
            <a:endParaRPr lang="en-US" dirty="0"/>
          </a:p>
        </p:txBody>
      </p:sp>
      <p:pic>
        <p:nvPicPr>
          <p:cNvPr id="15" name="Content Placeholder 6">
            <a:extLst>
              <a:ext uri="{FF2B5EF4-FFF2-40B4-BE49-F238E27FC236}">
                <a16:creationId xmlns:a16="http://schemas.microsoft.com/office/drawing/2014/main" id="{65C363C6-B581-4943-BF24-1841014A2CD4}"/>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16" name="Title 1">
            <a:extLst>
              <a:ext uri="{FF2B5EF4-FFF2-40B4-BE49-F238E27FC236}">
                <a16:creationId xmlns:a16="http://schemas.microsoft.com/office/drawing/2014/main" id="{D47AE23C-E901-40F3-9D70-36107445F158}"/>
              </a:ext>
            </a:extLst>
          </p:cNvPr>
          <p:cNvSpPr txBox="1">
            <a:spLocks/>
          </p:cNvSpPr>
          <p:nvPr/>
        </p:nvSpPr>
        <p:spPr>
          <a:xfrm>
            <a:off x="1327087" y="50107"/>
            <a:ext cx="108649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Ensuring Healthy Diet</a:t>
            </a:r>
          </a:p>
        </p:txBody>
      </p:sp>
    </p:spTree>
    <p:extLst>
      <p:ext uri="{BB962C8B-B14F-4D97-AF65-F5344CB8AC3E}">
        <p14:creationId xmlns:p14="http://schemas.microsoft.com/office/powerpoint/2010/main" val="14543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F2D88A-96D0-4F57-89F7-795028FECA6C}"/>
              </a:ext>
            </a:extLst>
          </p:cNvPr>
          <p:cNvPicPr>
            <a:picLocks noGrp="1" noChangeAspect="1"/>
          </p:cNvPicPr>
          <p:nvPr>
            <p:ph idx="1"/>
          </p:nvPr>
        </p:nvPicPr>
        <p:blipFill>
          <a:blip r:embed="rId3"/>
          <a:stretch>
            <a:fillRect/>
          </a:stretch>
        </p:blipFill>
        <p:spPr>
          <a:xfrm>
            <a:off x="2388254" y="2462011"/>
            <a:ext cx="7415489" cy="3770945"/>
          </a:xfrm>
          <a:prstGeom prst="rect">
            <a:avLst/>
          </a:prstGeom>
        </p:spPr>
      </p:pic>
      <p:sp>
        <p:nvSpPr>
          <p:cNvPr id="2" name="TextBox 1">
            <a:extLst>
              <a:ext uri="{FF2B5EF4-FFF2-40B4-BE49-F238E27FC236}">
                <a16:creationId xmlns:a16="http://schemas.microsoft.com/office/drawing/2014/main" id="{BF59AC5B-9357-47D0-A59D-3E8C719C74CD}"/>
              </a:ext>
            </a:extLst>
          </p:cNvPr>
          <p:cNvSpPr txBox="1"/>
          <p:nvPr/>
        </p:nvSpPr>
        <p:spPr>
          <a:xfrm>
            <a:off x="1674052" y="378859"/>
            <a:ext cx="8843895" cy="1938992"/>
          </a:xfrm>
          <a:prstGeom prst="rect">
            <a:avLst/>
          </a:prstGeom>
          <a:noFill/>
        </p:spPr>
        <p:txBody>
          <a:bodyPr wrap="square" rtlCol="0">
            <a:spAutoFit/>
          </a:bodyPr>
          <a:lstStyle/>
          <a:p>
            <a:pPr algn="ctr"/>
            <a:r>
              <a:rPr lang="en-US" sz="4800" dirty="0">
                <a:solidFill>
                  <a:schemeClr val="accent1">
                    <a:lumMod val="75000"/>
                  </a:schemeClr>
                </a:solidFill>
                <a:latin typeface="Aharoni" panose="02010803020104030203" pitchFamily="2" charset="-79"/>
                <a:cs typeface="Aharoni" panose="02010803020104030203" pitchFamily="2" charset="-79"/>
              </a:rPr>
              <a:t>FRAMEWORK FOR ACTION:</a:t>
            </a:r>
          </a:p>
          <a:p>
            <a:pPr algn="ctr"/>
            <a:r>
              <a:rPr lang="en-US" sz="7200" dirty="0">
                <a:solidFill>
                  <a:schemeClr val="accent1">
                    <a:lumMod val="75000"/>
                  </a:schemeClr>
                </a:solidFill>
                <a:latin typeface="Aharoni" panose="02010803020104030203" pitchFamily="2" charset="-79"/>
                <a:cs typeface="Aharoni" panose="02010803020104030203" pitchFamily="2" charset="-79"/>
              </a:rPr>
              <a:t>4</a:t>
            </a:r>
            <a:r>
              <a:rPr lang="en-US" sz="4800" dirty="0">
                <a:solidFill>
                  <a:schemeClr val="accent1">
                    <a:lumMod val="75000"/>
                  </a:schemeClr>
                </a:solidFill>
                <a:latin typeface="Aharoni" panose="02010803020104030203" pitchFamily="2" charset="-79"/>
                <a:cs typeface="Aharoni" panose="02010803020104030203" pitchFamily="2" charset="-79"/>
              </a:rPr>
              <a:t> Strategic Objectives</a:t>
            </a:r>
            <a:endParaRPr lang="en-PH" sz="4800" dirty="0">
              <a:solidFill>
                <a:schemeClr val="accent1">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33697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A657B-A2BC-4382-897E-9AEE0856154C}"/>
              </a:ext>
            </a:extLst>
          </p:cNvPr>
          <p:cNvSpPr>
            <a:spLocks noGrp="1"/>
          </p:cNvSpPr>
          <p:nvPr>
            <p:ph idx="1"/>
          </p:nvPr>
        </p:nvSpPr>
        <p:spPr>
          <a:xfrm>
            <a:off x="1570384" y="1607164"/>
            <a:ext cx="9819860" cy="4944511"/>
          </a:xfrm>
        </p:spPr>
        <p:txBody>
          <a:bodyPr>
            <a:noAutofit/>
          </a:bodyPr>
          <a:lstStyle/>
          <a:p>
            <a:pPr marL="404813" indent="-404813">
              <a:lnSpc>
                <a:spcPct val="100000"/>
              </a:lnSpc>
              <a:spcBef>
                <a:spcPts val="1800"/>
              </a:spcBef>
            </a:pPr>
            <a:r>
              <a:rPr lang="en-PH" sz="3600" dirty="0"/>
              <a:t>Hang streamers or posters about the celebration</a:t>
            </a:r>
          </a:p>
          <a:p>
            <a:pPr marL="404813" indent="-404813">
              <a:lnSpc>
                <a:spcPct val="100000"/>
              </a:lnSpc>
              <a:spcBef>
                <a:spcPts val="1800"/>
              </a:spcBef>
            </a:pPr>
            <a:r>
              <a:rPr lang="en-PH" sz="3600" dirty="0"/>
              <a:t>Conduct seminars and other fora to discuss the theme</a:t>
            </a:r>
          </a:p>
          <a:p>
            <a:pPr marL="404813" indent="-404813">
              <a:lnSpc>
                <a:spcPct val="100000"/>
              </a:lnSpc>
              <a:spcBef>
                <a:spcPts val="1800"/>
              </a:spcBef>
            </a:pPr>
            <a:r>
              <a:rPr lang="en-PH" sz="3600" dirty="0"/>
              <a:t>Help promote and disseminate correct information on healthy diet and physical activity through print, social media, TV and radio programs, and other media</a:t>
            </a:r>
          </a:p>
        </p:txBody>
      </p:sp>
      <p:pic>
        <p:nvPicPr>
          <p:cNvPr id="5" name="Content Placeholder 6">
            <a:extLst>
              <a:ext uri="{FF2B5EF4-FFF2-40B4-BE49-F238E27FC236}">
                <a16:creationId xmlns:a16="http://schemas.microsoft.com/office/drawing/2014/main" id="{A984FE6F-8B8A-429D-9802-D286009CD406}"/>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6" name="Title 1">
            <a:extLst>
              <a:ext uri="{FF2B5EF4-FFF2-40B4-BE49-F238E27FC236}">
                <a16:creationId xmlns:a16="http://schemas.microsoft.com/office/drawing/2014/main" id="{17473D3D-FA18-4ABF-8FDC-B1ACEA37AB1C}"/>
              </a:ext>
            </a:extLst>
          </p:cNvPr>
          <p:cNvSpPr txBox="1">
            <a:spLocks/>
          </p:cNvSpPr>
          <p:nvPr/>
        </p:nvSpPr>
        <p:spPr>
          <a:xfrm>
            <a:off x="1327087" y="50107"/>
            <a:ext cx="10864913"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Ways to celebrate 2019 Nutrition Month</a:t>
            </a:r>
          </a:p>
        </p:txBody>
      </p:sp>
      <p:pic>
        <p:nvPicPr>
          <p:cNvPr id="8" name="Picture 7">
            <a:extLst>
              <a:ext uri="{FF2B5EF4-FFF2-40B4-BE49-F238E27FC236}">
                <a16:creationId xmlns:a16="http://schemas.microsoft.com/office/drawing/2014/main" id="{5F22305E-DAAF-4118-9E87-B01AA8D7EB1F}"/>
              </a:ext>
            </a:extLst>
          </p:cNvPr>
          <p:cNvPicPr>
            <a:picLocks noChangeAspect="1"/>
          </p:cNvPicPr>
          <p:nvPr/>
        </p:nvPicPr>
        <p:blipFill rotWithShape="1">
          <a:blip r:embed="rId4">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4141782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A657B-A2BC-4382-897E-9AEE0856154C}"/>
              </a:ext>
            </a:extLst>
          </p:cNvPr>
          <p:cNvSpPr>
            <a:spLocks noGrp="1"/>
          </p:cNvSpPr>
          <p:nvPr>
            <p:ph idx="1"/>
          </p:nvPr>
        </p:nvSpPr>
        <p:spPr>
          <a:xfrm>
            <a:off x="1327086" y="1607164"/>
            <a:ext cx="10434218" cy="4944511"/>
          </a:xfrm>
        </p:spPr>
        <p:txBody>
          <a:bodyPr>
            <a:noAutofit/>
          </a:bodyPr>
          <a:lstStyle/>
          <a:p>
            <a:pPr marL="338138" indent="-338138">
              <a:lnSpc>
                <a:spcPct val="100000"/>
              </a:lnSpc>
              <a:spcBef>
                <a:spcPts val="1800"/>
              </a:spcBef>
            </a:pPr>
            <a:r>
              <a:rPr lang="en-PH" sz="3600" dirty="0"/>
              <a:t>Conduct physical activities appropriate for intended audience </a:t>
            </a:r>
          </a:p>
          <a:p>
            <a:pPr marL="338138" indent="-338138">
              <a:lnSpc>
                <a:spcPct val="100000"/>
              </a:lnSpc>
              <a:spcBef>
                <a:spcPts val="1800"/>
              </a:spcBef>
            </a:pPr>
            <a:r>
              <a:rPr lang="en-PH" sz="3600" dirty="0"/>
              <a:t>Participate in activities related to Nutrition Month celebration at the national, regional or local level</a:t>
            </a:r>
          </a:p>
          <a:p>
            <a:pPr marL="338138" indent="-338138">
              <a:lnSpc>
                <a:spcPct val="100000"/>
              </a:lnSpc>
              <a:spcBef>
                <a:spcPts val="1800"/>
              </a:spcBef>
            </a:pPr>
            <a:r>
              <a:rPr lang="en-PH" sz="3600" dirty="0"/>
              <a:t>Conduct other activities that would highlight and promote healthy diet and physical activity</a:t>
            </a:r>
            <a:endParaRPr lang="en-US" sz="3600" dirty="0"/>
          </a:p>
        </p:txBody>
      </p:sp>
      <p:pic>
        <p:nvPicPr>
          <p:cNvPr id="5" name="Content Placeholder 6">
            <a:extLst>
              <a:ext uri="{FF2B5EF4-FFF2-40B4-BE49-F238E27FC236}">
                <a16:creationId xmlns:a16="http://schemas.microsoft.com/office/drawing/2014/main" id="{A984FE6F-8B8A-429D-9802-D286009CD406}"/>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6" name="Title 1">
            <a:extLst>
              <a:ext uri="{FF2B5EF4-FFF2-40B4-BE49-F238E27FC236}">
                <a16:creationId xmlns:a16="http://schemas.microsoft.com/office/drawing/2014/main" id="{17473D3D-FA18-4ABF-8FDC-B1ACEA37AB1C}"/>
              </a:ext>
            </a:extLst>
          </p:cNvPr>
          <p:cNvSpPr txBox="1">
            <a:spLocks/>
          </p:cNvSpPr>
          <p:nvPr/>
        </p:nvSpPr>
        <p:spPr>
          <a:xfrm>
            <a:off x="1327087" y="50107"/>
            <a:ext cx="10864913"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Ways to celebrate 2019 Nutrition Month</a:t>
            </a:r>
          </a:p>
        </p:txBody>
      </p:sp>
      <p:pic>
        <p:nvPicPr>
          <p:cNvPr id="8" name="Picture 7">
            <a:extLst>
              <a:ext uri="{FF2B5EF4-FFF2-40B4-BE49-F238E27FC236}">
                <a16:creationId xmlns:a16="http://schemas.microsoft.com/office/drawing/2014/main" id="{5F22305E-DAAF-4118-9E87-B01AA8D7EB1F}"/>
              </a:ext>
            </a:extLst>
          </p:cNvPr>
          <p:cNvPicPr>
            <a:picLocks noChangeAspect="1"/>
          </p:cNvPicPr>
          <p:nvPr/>
        </p:nvPicPr>
        <p:blipFill rotWithShape="1">
          <a:blip r:embed="rId4">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55056"/>
            <a:ext cx="5608320" cy="5947887"/>
          </a:xfrm>
          <a:prstGeom prst="rect">
            <a:avLst/>
          </a:prstGeom>
        </p:spPr>
      </p:pic>
    </p:spTree>
    <p:extLst>
      <p:ext uri="{BB962C8B-B14F-4D97-AF65-F5344CB8AC3E}">
        <p14:creationId xmlns:p14="http://schemas.microsoft.com/office/powerpoint/2010/main" val="4013660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BE1723-67C9-4E6C-9A55-F02E42E68C74}"/>
              </a:ext>
            </a:extLst>
          </p:cNvPr>
          <p:cNvSpPr>
            <a:spLocks noGrp="1"/>
          </p:cNvSpPr>
          <p:nvPr>
            <p:ph type="title"/>
          </p:nvPr>
        </p:nvSpPr>
        <p:spPr>
          <a:xfrm>
            <a:off x="0" y="420854"/>
            <a:ext cx="12192000" cy="1325563"/>
          </a:xfrm>
        </p:spPr>
        <p:txBody>
          <a:bodyPr>
            <a:noAutofit/>
          </a:bodyPr>
          <a:lstStyle/>
          <a:p>
            <a:pPr algn="ctr"/>
            <a:r>
              <a:rPr lang="en-US" sz="5000" b="1" dirty="0"/>
              <a:t>HAPPY NUTRITION MONTH!</a:t>
            </a:r>
            <a:br>
              <a:rPr lang="en-US" sz="5000" b="1" dirty="0"/>
            </a:br>
            <a:endParaRPr lang="en-PH" sz="5000" b="1" dirty="0"/>
          </a:p>
        </p:txBody>
      </p:sp>
      <p:sp>
        <p:nvSpPr>
          <p:cNvPr id="10" name="Rectangle 5">
            <a:extLst>
              <a:ext uri="{FF2B5EF4-FFF2-40B4-BE49-F238E27FC236}">
                <a16:creationId xmlns:a16="http://schemas.microsoft.com/office/drawing/2014/main" id="{4A8D7B66-B68A-4B96-93FA-776D9CE60A32}"/>
              </a:ext>
            </a:extLst>
          </p:cNvPr>
          <p:cNvSpPr txBox="1">
            <a:spLocks noChangeArrowheads="1"/>
          </p:cNvSpPr>
          <p:nvPr/>
        </p:nvSpPr>
        <p:spPr>
          <a:xfrm>
            <a:off x="4438666" y="1532029"/>
            <a:ext cx="7466486" cy="5324728"/>
          </a:xfrm>
          <a:prstGeom prst="rect">
            <a:avLst/>
          </a:prstGeom>
          <a:solidFill>
            <a:schemeClr val="bg1"/>
          </a:solidFill>
          <a:ln w="31750" cap="sq">
            <a:noFill/>
            <a:miter lim="800000"/>
          </a:ln>
        </p:spPr>
        <p:txBody>
          <a:bodyPr vert="horz" lIns="137160" tIns="137160" rIns="137160" bIns="137160" rtlCol="0" anchor="ctr">
            <a:normAutofit lnSpcReduction="1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altLang="en-US" sz="2500" b="1" cap="none" dirty="0">
                <a:latin typeface="Calibri" panose="020F0502020204030204" pitchFamily="34" charset="0"/>
                <a:cs typeface="Calibri" panose="020F0502020204030204" pitchFamily="34" charset="0"/>
              </a:rPr>
              <a:t>For more details:</a:t>
            </a:r>
          </a:p>
          <a:p>
            <a:br>
              <a:rPr lang="en-US" altLang="en-US" sz="2700" cap="none" dirty="0">
                <a:latin typeface="Calibri" panose="020F0502020204030204" pitchFamily="34" charset="0"/>
                <a:cs typeface="Calibri" panose="020F0502020204030204" pitchFamily="34" charset="0"/>
              </a:rPr>
            </a:br>
            <a:r>
              <a:rPr lang="en-US" altLang="en-US" sz="3000" cap="none" dirty="0">
                <a:latin typeface="Calibri" panose="020F0502020204030204" pitchFamily="34" charset="0"/>
                <a:cs typeface="Calibri" panose="020F0502020204030204" pitchFamily="34" charset="0"/>
              </a:rPr>
              <a:t>National Nutrition Council</a:t>
            </a:r>
            <a:br>
              <a:rPr lang="en-US" altLang="en-US" sz="3000" cap="none" dirty="0">
                <a:latin typeface="Calibri" panose="020F0502020204030204" pitchFamily="34" charset="0"/>
                <a:cs typeface="Calibri" panose="020F0502020204030204" pitchFamily="34" charset="0"/>
              </a:rPr>
            </a:br>
            <a:r>
              <a:rPr lang="en-US" altLang="en-US" sz="3000" cap="none" dirty="0">
                <a:latin typeface="Calibri" panose="020F0502020204030204" pitchFamily="34" charset="0"/>
                <a:cs typeface="Calibri" panose="020F0502020204030204" pitchFamily="34" charset="0"/>
              </a:rPr>
              <a:t>2332 Chino </a:t>
            </a:r>
            <a:r>
              <a:rPr lang="en-US" altLang="en-US" sz="3000" cap="none" dirty="0" err="1">
                <a:latin typeface="Calibri" panose="020F0502020204030204" pitchFamily="34" charset="0"/>
                <a:cs typeface="Calibri" panose="020F0502020204030204" pitchFamily="34" charset="0"/>
              </a:rPr>
              <a:t>Roces</a:t>
            </a:r>
            <a:r>
              <a:rPr lang="en-US" altLang="en-US" sz="3000" cap="none" dirty="0">
                <a:latin typeface="Calibri" panose="020F0502020204030204" pitchFamily="34" charset="0"/>
                <a:cs typeface="Calibri" panose="020F0502020204030204" pitchFamily="34" charset="0"/>
              </a:rPr>
              <a:t> Avenue Extension </a:t>
            </a:r>
            <a:br>
              <a:rPr lang="en-US" altLang="en-US" sz="3000" cap="none" dirty="0">
                <a:latin typeface="Calibri" panose="020F0502020204030204" pitchFamily="34" charset="0"/>
                <a:cs typeface="Calibri" panose="020F0502020204030204" pitchFamily="34" charset="0"/>
              </a:rPr>
            </a:br>
            <a:r>
              <a:rPr lang="en-US" altLang="en-US" sz="3000" cap="none" dirty="0">
                <a:latin typeface="Calibri" panose="020F0502020204030204" pitchFamily="34" charset="0"/>
                <a:cs typeface="Calibri" panose="020F0502020204030204" pitchFamily="34" charset="0"/>
              </a:rPr>
              <a:t>Taguig City, Philippines  </a:t>
            </a:r>
          </a:p>
          <a:p>
            <a:endParaRPr lang="en-US" altLang="en-US" sz="3000" cap="none" dirty="0">
              <a:solidFill>
                <a:schemeClr val="tx1"/>
              </a:solidFill>
              <a:latin typeface="Calibri" panose="020F0502020204030204" pitchFamily="34" charset="0"/>
              <a:cs typeface="Calibri" panose="020F0502020204030204" pitchFamily="34" charset="0"/>
            </a:endParaRPr>
          </a:p>
          <a:p>
            <a:r>
              <a:rPr lang="en-US" altLang="en-US" sz="3000" cap="none" dirty="0">
                <a:solidFill>
                  <a:schemeClr val="tx1"/>
                </a:solidFill>
                <a:latin typeface="Calibri" panose="020F0502020204030204" pitchFamily="34" charset="0"/>
                <a:cs typeface="Calibri" panose="020F0502020204030204" pitchFamily="34" charset="0"/>
              </a:rPr>
              <a:t>http://www.nnc.gov.ph</a:t>
            </a:r>
          </a:p>
          <a:p>
            <a:r>
              <a:rPr lang="en-US" altLang="en-US" sz="3000" cap="none" dirty="0">
                <a:solidFill>
                  <a:schemeClr val="tx1"/>
                </a:solidFill>
                <a:latin typeface="Calibri" panose="020F0502020204030204" pitchFamily="34" charset="0"/>
                <a:cs typeface="Calibri" panose="020F0502020204030204" pitchFamily="34" charset="0"/>
              </a:rPr>
              <a:t>www.facebook.com/nncofficial</a:t>
            </a:r>
          </a:p>
          <a:p>
            <a:r>
              <a:rPr lang="en-US" altLang="en-US" sz="3000" cap="none" dirty="0">
                <a:solidFill>
                  <a:schemeClr val="tx1"/>
                </a:solidFill>
                <a:latin typeface="Calibri" panose="020F0502020204030204" pitchFamily="34" charset="0"/>
                <a:cs typeface="Calibri" panose="020F0502020204030204" pitchFamily="34" charset="0"/>
              </a:rPr>
              <a:t>www.twitter.com/NNC_Official</a:t>
            </a:r>
          </a:p>
          <a:p>
            <a:r>
              <a:rPr lang="en-US" altLang="en-US" sz="3000" cap="none" dirty="0">
                <a:solidFill>
                  <a:schemeClr val="tx1"/>
                </a:solidFill>
                <a:latin typeface="Calibri" panose="020F0502020204030204" pitchFamily="34" charset="0"/>
                <a:cs typeface="Calibri" panose="020F0502020204030204" pitchFamily="34" charset="0"/>
              </a:rPr>
              <a:t>www.youtube.com/user/NNC1974</a:t>
            </a:r>
          </a:p>
          <a:p>
            <a:r>
              <a:rPr lang="en-US" altLang="en-US" sz="3000" cap="none" dirty="0">
                <a:solidFill>
                  <a:schemeClr val="tx1"/>
                </a:solidFill>
                <a:latin typeface="Calibri" panose="020F0502020204030204" pitchFamily="34" charset="0"/>
                <a:cs typeface="Calibri" panose="020F0502020204030204" pitchFamily="34" charset="0"/>
              </a:rPr>
              <a:t>info@nnc.gov.ph</a:t>
            </a:r>
          </a:p>
          <a:p>
            <a:r>
              <a:rPr lang="en-US" altLang="en-US" sz="3000" cap="none" dirty="0">
                <a:solidFill>
                  <a:schemeClr val="tx1"/>
                </a:solidFill>
                <a:latin typeface="Calibri" panose="020F0502020204030204" pitchFamily="34" charset="0"/>
                <a:cs typeface="Calibri" panose="020F0502020204030204" pitchFamily="34" charset="0"/>
              </a:rPr>
              <a:t>Tel. (632) 843-0142   </a:t>
            </a:r>
          </a:p>
          <a:p>
            <a:r>
              <a:rPr lang="en-US" altLang="en-US" sz="3000" cap="none" dirty="0">
                <a:solidFill>
                  <a:schemeClr val="tx1"/>
                </a:solidFill>
                <a:latin typeface="Calibri" panose="020F0502020204030204" pitchFamily="34" charset="0"/>
                <a:cs typeface="Calibri" panose="020F0502020204030204" pitchFamily="34" charset="0"/>
              </a:rPr>
              <a:t>Fax. (632) 816-4239</a:t>
            </a:r>
          </a:p>
          <a:p>
            <a:pPr>
              <a:lnSpc>
                <a:spcPct val="100000"/>
              </a:lnSpc>
              <a:defRPr/>
            </a:pPr>
            <a:endParaRPr lang="en-US" altLang="en-US" sz="3000" cap="none" dirty="0">
              <a:latin typeface="+mn-lt"/>
            </a:endParaRPr>
          </a:p>
        </p:txBody>
      </p:sp>
      <p:pic>
        <p:nvPicPr>
          <p:cNvPr id="7" name="Picture 6">
            <a:extLst>
              <a:ext uri="{FF2B5EF4-FFF2-40B4-BE49-F238E27FC236}">
                <a16:creationId xmlns:a16="http://schemas.microsoft.com/office/drawing/2014/main" id="{D822B1A5-BF70-4351-9FE9-4AC9240AA24D}"/>
              </a:ext>
            </a:extLst>
          </p:cNvPr>
          <p:cNvPicPr>
            <a:picLocks noChangeAspect="1"/>
          </p:cNvPicPr>
          <p:nvPr/>
        </p:nvPicPr>
        <p:blipFill rotWithShape="1">
          <a:blip r:embed="rId3">
            <a:extLst>
              <a:ext uri="{28A0092B-C50C-407E-A947-70E740481C1C}">
                <a14:useLocalDpi xmlns:a14="http://schemas.microsoft.com/office/drawing/2010/main" val="0"/>
              </a:ext>
            </a:extLst>
          </a:blip>
          <a:srcRect t="52606"/>
          <a:stretch/>
        </p:blipFill>
        <p:spPr>
          <a:xfrm>
            <a:off x="0" y="3790518"/>
            <a:ext cx="4951103" cy="2642132"/>
          </a:xfrm>
          <a:prstGeom prst="rect">
            <a:avLst/>
          </a:prstGeom>
        </p:spPr>
      </p:pic>
      <p:pic>
        <p:nvPicPr>
          <p:cNvPr id="8" name="Picture 7">
            <a:extLst>
              <a:ext uri="{FF2B5EF4-FFF2-40B4-BE49-F238E27FC236}">
                <a16:creationId xmlns:a16="http://schemas.microsoft.com/office/drawing/2014/main" id="{8D6D04D7-8CDE-47DF-AC8B-6613B512E269}"/>
              </a:ext>
            </a:extLst>
          </p:cNvPr>
          <p:cNvPicPr>
            <a:picLocks noChangeAspect="1"/>
          </p:cNvPicPr>
          <p:nvPr/>
        </p:nvPicPr>
        <p:blipFill rotWithShape="1">
          <a:blip r:embed="rId3">
            <a:extLst>
              <a:ext uri="{28A0092B-C50C-407E-A947-70E740481C1C}">
                <a14:useLocalDpi xmlns:a14="http://schemas.microsoft.com/office/drawing/2010/main" val="0"/>
              </a:ext>
            </a:extLst>
          </a:blip>
          <a:srcRect l="3276" t="13819" r="-3276" b="53272"/>
          <a:stretch/>
        </p:blipFill>
        <p:spPr>
          <a:xfrm>
            <a:off x="147952" y="1596063"/>
            <a:ext cx="4946546" cy="1832937"/>
          </a:xfrm>
          <a:prstGeom prst="rect">
            <a:avLst/>
          </a:prstGeom>
        </p:spPr>
      </p:pic>
    </p:spTree>
    <p:extLst>
      <p:ext uri="{BB962C8B-B14F-4D97-AF65-F5344CB8AC3E}">
        <p14:creationId xmlns:p14="http://schemas.microsoft.com/office/powerpoint/2010/main" val="309107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FCDB2-C7D2-475F-89B2-24701D8A648F}"/>
              </a:ext>
            </a:extLst>
          </p:cNvPr>
          <p:cNvPicPr>
            <a:picLocks noChangeAspect="1"/>
          </p:cNvPicPr>
          <p:nvPr/>
        </p:nvPicPr>
        <p:blipFill rotWithShape="1">
          <a:blip r:embed="rId2">
            <a:extLst>
              <a:ext uri="{28A0092B-C50C-407E-A947-70E740481C1C}">
                <a14:useLocalDpi xmlns:a14="http://schemas.microsoft.com/office/drawing/2010/main" val="0"/>
              </a:ext>
            </a:extLst>
          </a:blip>
          <a:srcRect l="3276" t="13819" r="-3276" b="53272"/>
          <a:stretch/>
        </p:blipFill>
        <p:spPr>
          <a:xfrm>
            <a:off x="1263520" y="1707255"/>
            <a:ext cx="10449496" cy="3872049"/>
          </a:xfrm>
          <a:prstGeom prst="rect">
            <a:avLst/>
          </a:prstGeom>
        </p:spPr>
      </p:pic>
      <p:sp>
        <p:nvSpPr>
          <p:cNvPr id="2" name="TextBox 1">
            <a:extLst>
              <a:ext uri="{FF2B5EF4-FFF2-40B4-BE49-F238E27FC236}">
                <a16:creationId xmlns:a16="http://schemas.microsoft.com/office/drawing/2014/main" id="{5EBA4C92-CBBD-4435-8CDA-711DD94CCBF8}"/>
              </a:ext>
            </a:extLst>
          </p:cNvPr>
          <p:cNvSpPr txBox="1"/>
          <p:nvPr/>
        </p:nvSpPr>
        <p:spPr>
          <a:xfrm>
            <a:off x="2048256" y="999369"/>
            <a:ext cx="8555355" cy="707886"/>
          </a:xfrm>
          <a:prstGeom prst="rect">
            <a:avLst/>
          </a:prstGeom>
          <a:noFill/>
        </p:spPr>
        <p:txBody>
          <a:bodyPr wrap="none" rtlCol="0">
            <a:spAutoFit/>
          </a:bodyPr>
          <a:lstStyle/>
          <a:p>
            <a:r>
              <a:rPr lang="en-US" sz="4000" b="1" dirty="0">
                <a:solidFill>
                  <a:srgbClr val="FF0000"/>
                </a:solidFill>
              </a:rPr>
              <a:t>Thank you and happy Nutrition Month!</a:t>
            </a:r>
            <a:endParaRPr lang="en-PH" sz="40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916DAD-87F3-445A-A1D1-F3CFC4376C3C}"/>
              </a:ext>
            </a:extLst>
          </p:cNvPr>
          <p:cNvSpPr/>
          <p:nvPr/>
        </p:nvSpPr>
        <p:spPr>
          <a:xfrm>
            <a:off x="0" y="0"/>
            <a:ext cx="5979880" cy="6858000"/>
          </a:xfrm>
          <a:prstGeom prst="rect">
            <a:avLst/>
          </a:prstGeom>
          <a:solidFill>
            <a:schemeClr val="tx1">
              <a:lumMod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F9209-1743-4C6A-8101-578CCE79964E}"/>
              </a:ext>
            </a:extLst>
          </p:cNvPr>
          <p:cNvSpPr>
            <a:spLocks noGrp="1"/>
          </p:cNvSpPr>
          <p:nvPr>
            <p:ph type="title"/>
          </p:nvPr>
        </p:nvSpPr>
        <p:spPr>
          <a:xfrm>
            <a:off x="752870" y="806404"/>
            <a:ext cx="4474140" cy="1778804"/>
          </a:xfrm>
        </p:spPr>
        <p:txBody>
          <a:bodyPr vert="horz" lIns="91440" tIns="45720" rIns="91440" bIns="45720" rtlCol="0" anchor="b">
            <a:normAutofit/>
          </a:bodyPr>
          <a:lstStyle/>
          <a:p>
            <a:pPr algn="ctr"/>
            <a:r>
              <a:rPr lang="en-US" sz="6000" b="1" dirty="0">
                <a:solidFill>
                  <a:schemeClr val="bg1"/>
                </a:solidFill>
              </a:rPr>
              <a:t>Physical Activity</a:t>
            </a:r>
          </a:p>
        </p:txBody>
      </p:sp>
      <p:sp>
        <p:nvSpPr>
          <p:cNvPr id="3" name="Content Placeholder 2">
            <a:extLst>
              <a:ext uri="{FF2B5EF4-FFF2-40B4-BE49-F238E27FC236}">
                <a16:creationId xmlns:a16="http://schemas.microsoft.com/office/drawing/2014/main" id="{A16ADCA7-369C-4ACE-B36A-6E28C90C9810}"/>
              </a:ext>
            </a:extLst>
          </p:cNvPr>
          <p:cNvSpPr>
            <a:spLocks noGrp="1"/>
          </p:cNvSpPr>
          <p:nvPr>
            <p:ph sz="half" idx="1"/>
          </p:nvPr>
        </p:nvSpPr>
        <p:spPr>
          <a:xfrm>
            <a:off x="968377" y="3391612"/>
            <a:ext cx="4258633" cy="2472476"/>
          </a:xfrm>
        </p:spPr>
        <p:txBody>
          <a:bodyPr vert="horz" lIns="91440" tIns="45720" rIns="91440" bIns="45720" rtlCol="0">
            <a:noAutofit/>
          </a:bodyPr>
          <a:lstStyle/>
          <a:p>
            <a:pPr marL="0" indent="0">
              <a:buNone/>
            </a:pPr>
            <a:r>
              <a:rPr lang="en-US" sz="3600" dirty="0">
                <a:solidFill>
                  <a:schemeClr val="bg1"/>
                </a:solidFill>
              </a:rPr>
              <a:t>defined as any bodily movement produced by skeletal muscles that requires energy expenditure.</a:t>
            </a:r>
          </a:p>
        </p:txBody>
      </p:sp>
      <p:pic>
        <p:nvPicPr>
          <p:cNvPr id="12" name="Picture 11">
            <a:extLst>
              <a:ext uri="{FF2B5EF4-FFF2-40B4-BE49-F238E27FC236}">
                <a16:creationId xmlns:a16="http://schemas.microsoft.com/office/drawing/2014/main" id="{BA1129A3-104C-4B9A-AD92-6A75098B5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880" y="321734"/>
            <a:ext cx="2108372" cy="2739814"/>
          </a:xfrm>
          <a:prstGeom prst="rect">
            <a:avLst/>
          </a:prstGeom>
        </p:spPr>
      </p:pic>
      <p:pic>
        <p:nvPicPr>
          <p:cNvPr id="18" name="Picture 17">
            <a:extLst>
              <a:ext uri="{FF2B5EF4-FFF2-40B4-BE49-F238E27FC236}">
                <a16:creationId xmlns:a16="http://schemas.microsoft.com/office/drawing/2014/main" id="{8685956D-21C1-4C26-96E1-2C2DA79CD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775" y="503542"/>
            <a:ext cx="2364317" cy="2376198"/>
          </a:xfrm>
          <a:prstGeom prst="rect">
            <a:avLst/>
          </a:prstGeom>
        </p:spPr>
      </p:pic>
      <p:pic>
        <p:nvPicPr>
          <p:cNvPr id="20" name="Picture 19" descr="A close up of a logo&#10;&#10;Description automatically generated">
            <a:extLst>
              <a:ext uri="{FF2B5EF4-FFF2-40B4-BE49-F238E27FC236}">
                <a16:creationId xmlns:a16="http://schemas.microsoft.com/office/drawing/2014/main" id="{568CEDE3-9FCD-42ED-89E3-1CA096BBF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908" y="3894242"/>
            <a:ext cx="2364317" cy="2364317"/>
          </a:xfrm>
          <a:prstGeom prst="rect">
            <a:avLst/>
          </a:prstGeom>
          <a:solidFill>
            <a:schemeClr val="tx1"/>
          </a:solidFill>
        </p:spPr>
      </p:pic>
      <p:pic>
        <p:nvPicPr>
          <p:cNvPr id="14" name="Picture 13" descr="A close up of a logo&#10;&#10;Description automatically generated">
            <a:extLst>
              <a:ext uri="{FF2B5EF4-FFF2-40B4-BE49-F238E27FC236}">
                <a16:creationId xmlns:a16="http://schemas.microsoft.com/office/drawing/2014/main" id="{57F2ADE6-0727-4FAE-9A8E-B463C0B69E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4533" y="3894242"/>
            <a:ext cx="2364317" cy="2364317"/>
          </a:xfrm>
          <a:prstGeom prst="rect">
            <a:avLst/>
          </a:prstGeom>
          <a:solidFill>
            <a:schemeClr val="tx1"/>
          </a:solidFill>
        </p:spPr>
      </p:pic>
    </p:spTree>
    <p:extLst>
      <p:ext uri="{BB962C8B-B14F-4D97-AF65-F5344CB8AC3E}">
        <p14:creationId xmlns:p14="http://schemas.microsoft.com/office/powerpoint/2010/main" val="24200866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7F197-C5B8-4D87-BAA3-2613496D058D}"/>
              </a:ext>
            </a:extLst>
          </p:cNvPr>
          <p:cNvSpPr>
            <a:spLocks noGrp="1"/>
          </p:cNvSpPr>
          <p:nvPr>
            <p:ph sz="half" idx="1"/>
          </p:nvPr>
        </p:nvSpPr>
        <p:spPr>
          <a:xfrm>
            <a:off x="281269" y="373220"/>
            <a:ext cx="5181600" cy="1269072"/>
          </a:xfrm>
        </p:spPr>
        <p:txBody>
          <a:bodyPr>
            <a:normAutofit/>
          </a:bodyPr>
          <a:lstStyle/>
          <a:p>
            <a:pPr marL="0" indent="0">
              <a:buNone/>
            </a:pPr>
            <a:r>
              <a:rPr lang="en-US" sz="4800" dirty="0"/>
              <a:t>AEROBIC</a:t>
            </a:r>
          </a:p>
        </p:txBody>
      </p:sp>
      <p:pic>
        <p:nvPicPr>
          <p:cNvPr id="5" name="Picture 4" descr="A close up of a logo&#10;&#10;Description automatically generated">
            <a:extLst>
              <a:ext uri="{FF2B5EF4-FFF2-40B4-BE49-F238E27FC236}">
                <a16:creationId xmlns:a16="http://schemas.microsoft.com/office/drawing/2014/main" id="{63338A81-227F-4B59-A61D-751F45D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626" y="223934"/>
            <a:ext cx="1269072" cy="1269072"/>
          </a:xfrm>
          <a:prstGeom prst="rect">
            <a:avLst/>
          </a:prstGeom>
        </p:spPr>
      </p:pic>
      <p:pic>
        <p:nvPicPr>
          <p:cNvPr id="6" name="Picture 5">
            <a:extLst>
              <a:ext uri="{FF2B5EF4-FFF2-40B4-BE49-F238E27FC236}">
                <a16:creationId xmlns:a16="http://schemas.microsoft.com/office/drawing/2014/main" id="{7C44CC25-4AD5-4789-A3A7-E9FB13EB7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799" y="4459"/>
            <a:ext cx="1712340" cy="1712340"/>
          </a:xfrm>
          <a:prstGeom prst="rect">
            <a:avLst/>
          </a:prstGeom>
        </p:spPr>
      </p:pic>
      <p:pic>
        <p:nvPicPr>
          <p:cNvPr id="7" name="Picture 6">
            <a:extLst>
              <a:ext uri="{FF2B5EF4-FFF2-40B4-BE49-F238E27FC236}">
                <a16:creationId xmlns:a16="http://schemas.microsoft.com/office/drawing/2014/main" id="{F59A3607-61A5-488D-BA0D-25C623905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6215" y="223933"/>
            <a:ext cx="1712340" cy="1502579"/>
          </a:xfrm>
          <a:prstGeom prst="rect">
            <a:avLst/>
          </a:prstGeom>
        </p:spPr>
      </p:pic>
      <p:cxnSp>
        <p:nvCxnSpPr>
          <p:cNvPr id="14" name="Straight Connector 13">
            <a:extLst>
              <a:ext uri="{FF2B5EF4-FFF2-40B4-BE49-F238E27FC236}">
                <a16:creationId xmlns:a16="http://schemas.microsoft.com/office/drawing/2014/main" id="{911D4C06-F981-4F77-AB98-AE401A53AE84}"/>
              </a:ext>
            </a:extLst>
          </p:cNvPr>
          <p:cNvCxnSpPr>
            <a:cxnSpLocks/>
          </p:cNvCxnSpPr>
          <p:nvPr/>
        </p:nvCxnSpPr>
        <p:spPr>
          <a:xfrm>
            <a:off x="0" y="1627697"/>
            <a:ext cx="12192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C189C447-B6E0-4900-A9D7-AFD7BABCD7F0}"/>
              </a:ext>
            </a:extLst>
          </p:cNvPr>
          <p:cNvSpPr txBox="1">
            <a:spLocks/>
          </p:cNvSpPr>
          <p:nvPr/>
        </p:nvSpPr>
        <p:spPr>
          <a:xfrm>
            <a:off x="266670" y="1907612"/>
            <a:ext cx="5181600" cy="12690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t>MUSCLE- STRENGTHENING</a:t>
            </a:r>
          </a:p>
        </p:txBody>
      </p:sp>
      <p:sp>
        <p:nvSpPr>
          <p:cNvPr id="19" name="Content Placeholder 2">
            <a:extLst>
              <a:ext uri="{FF2B5EF4-FFF2-40B4-BE49-F238E27FC236}">
                <a16:creationId xmlns:a16="http://schemas.microsoft.com/office/drawing/2014/main" id="{0704CCAE-4222-46A2-863C-75BA7C5E215A}"/>
              </a:ext>
            </a:extLst>
          </p:cNvPr>
          <p:cNvSpPr txBox="1">
            <a:spLocks/>
          </p:cNvSpPr>
          <p:nvPr/>
        </p:nvSpPr>
        <p:spPr>
          <a:xfrm>
            <a:off x="199097" y="3727577"/>
            <a:ext cx="5181600" cy="12690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t>BONE- STRENGTHENING</a:t>
            </a:r>
          </a:p>
        </p:txBody>
      </p:sp>
      <p:sp>
        <p:nvSpPr>
          <p:cNvPr id="20" name="Content Placeholder 2">
            <a:extLst>
              <a:ext uri="{FF2B5EF4-FFF2-40B4-BE49-F238E27FC236}">
                <a16:creationId xmlns:a16="http://schemas.microsoft.com/office/drawing/2014/main" id="{038CA7AF-56AB-4056-836E-173D906D8F10}"/>
              </a:ext>
            </a:extLst>
          </p:cNvPr>
          <p:cNvSpPr txBox="1">
            <a:spLocks/>
          </p:cNvSpPr>
          <p:nvPr/>
        </p:nvSpPr>
        <p:spPr>
          <a:xfrm>
            <a:off x="221635" y="5560605"/>
            <a:ext cx="5181600" cy="1269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t>STRETCHING</a:t>
            </a:r>
          </a:p>
        </p:txBody>
      </p:sp>
      <p:cxnSp>
        <p:nvCxnSpPr>
          <p:cNvPr id="23" name="Straight Connector 22">
            <a:extLst>
              <a:ext uri="{FF2B5EF4-FFF2-40B4-BE49-F238E27FC236}">
                <a16:creationId xmlns:a16="http://schemas.microsoft.com/office/drawing/2014/main" id="{FE3A97A6-1F93-4640-9117-F4F44C97101B}"/>
              </a:ext>
            </a:extLst>
          </p:cNvPr>
          <p:cNvCxnSpPr>
            <a:cxnSpLocks/>
          </p:cNvCxnSpPr>
          <p:nvPr/>
        </p:nvCxnSpPr>
        <p:spPr>
          <a:xfrm>
            <a:off x="-34210" y="3459607"/>
            <a:ext cx="12192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4338CE-A964-4115-A8B5-25FAA309C282}"/>
              </a:ext>
            </a:extLst>
          </p:cNvPr>
          <p:cNvCxnSpPr>
            <a:cxnSpLocks/>
          </p:cNvCxnSpPr>
          <p:nvPr/>
        </p:nvCxnSpPr>
        <p:spPr>
          <a:xfrm>
            <a:off x="-31098" y="5160890"/>
            <a:ext cx="12192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3EDAAAAA-E7BE-4EED-A028-47720EFF6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2152" y="2144143"/>
            <a:ext cx="1326444" cy="1326444"/>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41C9A46C-4B4B-462E-82A7-E00937ACEB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3626" y="2495180"/>
            <a:ext cx="1191777" cy="685571"/>
          </a:xfrm>
          <a:prstGeom prst="rect">
            <a:avLst/>
          </a:prstGeom>
        </p:spPr>
      </p:pic>
      <p:pic>
        <p:nvPicPr>
          <p:cNvPr id="27" name="Picture 26" descr="A star in the dark&#10;&#10;Description automatically generated">
            <a:extLst>
              <a:ext uri="{FF2B5EF4-FFF2-40B4-BE49-F238E27FC236}">
                <a16:creationId xmlns:a16="http://schemas.microsoft.com/office/drawing/2014/main" id="{369221AC-1D1E-41C7-8F6F-387054CD97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8185" y="3743473"/>
            <a:ext cx="1373423" cy="1304752"/>
          </a:xfrm>
          <a:prstGeom prst="rect">
            <a:avLst/>
          </a:prstGeom>
        </p:spPr>
      </p:pic>
      <p:pic>
        <p:nvPicPr>
          <p:cNvPr id="28" name="Picture 27">
            <a:extLst>
              <a:ext uri="{FF2B5EF4-FFF2-40B4-BE49-F238E27FC236}">
                <a16:creationId xmlns:a16="http://schemas.microsoft.com/office/drawing/2014/main" id="{4ACD981A-5EE9-4E2E-B2D7-1709A91DE61F}"/>
              </a:ext>
            </a:extLst>
          </p:cNvPr>
          <p:cNvPicPr>
            <a:picLocks noChangeAspect="1"/>
          </p:cNvPicPr>
          <p:nvPr/>
        </p:nvPicPr>
        <p:blipFill>
          <a:blip r:embed="rId9"/>
          <a:stretch>
            <a:fillRect/>
          </a:stretch>
        </p:blipFill>
        <p:spPr>
          <a:xfrm>
            <a:off x="10774494" y="1964553"/>
            <a:ext cx="1452456" cy="1407689"/>
          </a:xfrm>
          <a:prstGeom prst="rect">
            <a:avLst/>
          </a:prstGeom>
        </p:spPr>
      </p:pic>
      <p:pic>
        <p:nvPicPr>
          <p:cNvPr id="30" name="Picture 29">
            <a:extLst>
              <a:ext uri="{FF2B5EF4-FFF2-40B4-BE49-F238E27FC236}">
                <a16:creationId xmlns:a16="http://schemas.microsoft.com/office/drawing/2014/main" id="{0C3D5CC2-7F28-4606-8E1B-A07AB1C411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8592" y="3682585"/>
            <a:ext cx="1230075" cy="1236922"/>
          </a:xfrm>
          <a:prstGeom prst="rect">
            <a:avLst/>
          </a:prstGeom>
        </p:spPr>
      </p:pic>
      <p:pic>
        <p:nvPicPr>
          <p:cNvPr id="31" name="Picture 30" descr="A star in the dark&#10;&#10;Description automatically generated">
            <a:extLst>
              <a:ext uri="{FF2B5EF4-FFF2-40B4-BE49-F238E27FC236}">
                <a16:creationId xmlns:a16="http://schemas.microsoft.com/office/drawing/2014/main" id="{70A590F6-CC85-48CD-8AA6-0A9FC8623F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7835" y="2034164"/>
            <a:ext cx="1373423" cy="1304752"/>
          </a:xfrm>
          <a:prstGeom prst="rect">
            <a:avLst/>
          </a:prstGeom>
        </p:spPr>
      </p:pic>
      <p:pic>
        <p:nvPicPr>
          <p:cNvPr id="32" name="Picture 31" descr="A close up of a logo&#10;&#10;Description automatically generated">
            <a:extLst>
              <a:ext uri="{FF2B5EF4-FFF2-40B4-BE49-F238E27FC236}">
                <a16:creationId xmlns:a16="http://schemas.microsoft.com/office/drawing/2014/main" id="{6612EDDF-AF64-4AA5-8421-02944439E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524" y="3663733"/>
            <a:ext cx="1269072" cy="1269072"/>
          </a:xfrm>
          <a:prstGeom prst="rect">
            <a:avLst/>
          </a:prstGeom>
        </p:spPr>
      </p:pic>
      <p:pic>
        <p:nvPicPr>
          <p:cNvPr id="33" name="Picture 32">
            <a:extLst>
              <a:ext uri="{FF2B5EF4-FFF2-40B4-BE49-F238E27FC236}">
                <a16:creationId xmlns:a16="http://schemas.microsoft.com/office/drawing/2014/main" id="{A00E0267-98BB-40F2-BD5B-795D38BCD955}"/>
              </a:ext>
            </a:extLst>
          </p:cNvPr>
          <p:cNvPicPr>
            <a:picLocks noChangeAspect="1"/>
          </p:cNvPicPr>
          <p:nvPr/>
        </p:nvPicPr>
        <p:blipFill>
          <a:blip r:embed="rId11"/>
          <a:stretch>
            <a:fillRect/>
          </a:stretch>
        </p:blipFill>
        <p:spPr>
          <a:xfrm>
            <a:off x="8816709" y="3647155"/>
            <a:ext cx="1373423" cy="1443749"/>
          </a:xfrm>
          <a:prstGeom prst="rect">
            <a:avLst/>
          </a:prstGeom>
        </p:spPr>
      </p:pic>
      <p:pic>
        <p:nvPicPr>
          <p:cNvPr id="36" name="Picture 35">
            <a:extLst>
              <a:ext uri="{FF2B5EF4-FFF2-40B4-BE49-F238E27FC236}">
                <a16:creationId xmlns:a16="http://schemas.microsoft.com/office/drawing/2014/main" id="{2CCAE8C0-E3E5-4BBA-9E57-D7C70EA87E7F}"/>
              </a:ext>
            </a:extLst>
          </p:cNvPr>
          <p:cNvPicPr>
            <a:picLocks noChangeAspect="1"/>
          </p:cNvPicPr>
          <p:nvPr/>
        </p:nvPicPr>
        <p:blipFill>
          <a:blip r:embed="rId12"/>
          <a:stretch>
            <a:fillRect/>
          </a:stretch>
        </p:blipFill>
        <p:spPr>
          <a:xfrm>
            <a:off x="5730558" y="5325132"/>
            <a:ext cx="987482" cy="1401157"/>
          </a:xfrm>
          <a:prstGeom prst="rect">
            <a:avLst/>
          </a:prstGeom>
        </p:spPr>
      </p:pic>
      <p:pic>
        <p:nvPicPr>
          <p:cNvPr id="38" name="Picture 37" descr="A close up of a logo&#10;&#10;Description automatically generated">
            <a:extLst>
              <a:ext uri="{FF2B5EF4-FFF2-40B4-BE49-F238E27FC236}">
                <a16:creationId xmlns:a16="http://schemas.microsoft.com/office/drawing/2014/main" id="{4704FE4B-F87F-4594-BB46-6AD651417D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03109" y="5292467"/>
            <a:ext cx="1497390" cy="1497390"/>
          </a:xfrm>
          <a:prstGeom prst="rect">
            <a:avLst/>
          </a:prstGeom>
        </p:spPr>
      </p:pic>
      <p:pic>
        <p:nvPicPr>
          <p:cNvPr id="40" name="Picture 39">
            <a:extLst>
              <a:ext uri="{FF2B5EF4-FFF2-40B4-BE49-F238E27FC236}">
                <a16:creationId xmlns:a16="http://schemas.microsoft.com/office/drawing/2014/main" id="{490D3E46-F1F8-4C70-B331-CF726BA1B48D}"/>
              </a:ext>
            </a:extLst>
          </p:cNvPr>
          <p:cNvPicPr>
            <a:picLocks noChangeAspect="1"/>
          </p:cNvPicPr>
          <p:nvPr/>
        </p:nvPicPr>
        <p:blipFill>
          <a:blip r:embed="rId14"/>
          <a:stretch>
            <a:fillRect/>
          </a:stretch>
        </p:blipFill>
        <p:spPr>
          <a:xfrm>
            <a:off x="10162234" y="5357518"/>
            <a:ext cx="1570807" cy="1478407"/>
          </a:xfrm>
          <a:prstGeom prst="rect">
            <a:avLst/>
          </a:prstGeom>
        </p:spPr>
      </p:pic>
    </p:spTree>
    <p:extLst>
      <p:ext uri="{BB962C8B-B14F-4D97-AF65-F5344CB8AC3E}">
        <p14:creationId xmlns:p14="http://schemas.microsoft.com/office/powerpoint/2010/main" val="16162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BC6-16CA-43B0-A0B2-C18CD2102346}"/>
              </a:ext>
            </a:extLst>
          </p:cNvPr>
          <p:cNvSpPr>
            <a:spLocks noGrp="1"/>
          </p:cNvSpPr>
          <p:nvPr>
            <p:ph type="title"/>
          </p:nvPr>
        </p:nvSpPr>
        <p:spPr>
          <a:xfrm>
            <a:off x="0" y="0"/>
            <a:ext cx="12192000" cy="1344975"/>
          </a:xfrm>
        </p:spPr>
        <p:txBody>
          <a:bodyPr vert="horz" lIns="91440" tIns="45720" rIns="91440" bIns="45720" rtlCol="0" anchor="ctr">
            <a:normAutofit/>
          </a:bodyPr>
          <a:lstStyle/>
          <a:p>
            <a:pPr algn="ctr"/>
            <a:r>
              <a:rPr lang="en-US" sz="5000" b="1" dirty="0"/>
              <a:t>Exercise</a:t>
            </a:r>
          </a:p>
        </p:txBody>
      </p:sp>
      <p:sp>
        <p:nvSpPr>
          <p:cNvPr id="3" name="Content Placeholder 2">
            <a:extLst>
              <a:ext uri="{FF2B5EF4-FFF2-40B4-BE49-F238E27FC236}">
                <a16:creationId xmlns:a16="http://schemas.microsoft.com/office/drawing/2014/main" id="{D6570A59-1883-45B8-9617-EBF092DE9810}"/>
              </a:ext>
            </a:extLst>
          </p:cNvPr>
          <p:cNvSpPr>
            <a:spLocks noGrp="1"/>
          </p:cNvSpPr>
          <p:nvPr>
            <p:ph sz="half" idx="1"/>
          </p:nvPr>
        </p:nvSpPr>
        <p:spPr>
          <a:xfrm>
            <a:off x="461592" y="2016516"/>
            <a:ext cx="6931847" cy="3425027"/>
          </a:xfrm>
        </p:spPr>
        <p:txBody>
          <a:bodyPr vert="horz" lIns="91440" tIns="45720" rIns="91440" bIns="45720" rtlCol="0">
            <a:noAutofit/>
          </a:bodyPr>
          <a:lstStyle/>
          <a:p>
            <a:pPr marL="396875" indent="-396875"/>
            <a:r>
              <a:rPr lang="en-US" sz="3600" dirty="0"/>
              <a:t>Form of physical activity that is planned, structured, repetitive, and purposive </a:t>
            </a:r>
          </a:p>
          <a:p>
            <a:pPr marL="396875" indent="-396875"/>
            <a:r>
              <a:rPr lang="en-US" sz="3600" dirty="0"/>
              <a:t>Performed during leisure time with the primary purpose of improving or maintaining physical fitness, physical performance, or health</a:t>
            </a:r>
          </a:p>
          <a:p>
            <a:endParaRPr lang="en-US" sz="3600" dirty="0"/>
          </a:p>
        </p:txBody>
      </p:sp>
      <p:pic>
        <p:nvPicPr>
          <p:cNvPr id="5" name="Picture 4">
            <a:extLst>
              <a:ext uri="{FF2B5EF4-FFF2-40B4-BE49-F238E27FC236}">
                <a16:creationId xmlns:a16="http://schemas.microsoft.com/office/drawing/2014/main" id="{BF06A041-D511-444D-9173-CA87C8BD24F4}"/>
              </a:ext>
            </a:extLst>
          </p:cNvPr>
          <p:cNvPicPr>
            <a:picLocks noChangeAspect="1"/>
          </p:cNvPicPr>
          <p:nvPr/>
        </p:nvPicPr>
        <p:blipFill rotWithShape="1">
          <a:blip r:embed="rId3"/>
          <a:srcRect r="46554"/>
          <a:stretch/>
        </p:blipFill>
        <p:spPr>
          <a:xfrm>
            <a:off x="7971101" y="1511035"/>
            <a:ext cx="3759307" cy="2286000"/>
          </a:xfrm>
          <a:prstGeom prst="rect">
            <a:avLst/>
          </a:prstGeom>
        </p:spPr>
      </p:pic>
      <p:pic>
        <p:nvPicPr>
          <p:cNvPr id="6" name="Picture 5">
            <a:extLst>
              <a:ext uri="{FF2B5EF4-FFF2-40B4-BE49-F238E27FC236}">
                <a16:creationId xmlns:a16="http://schemas.microsoft.com/office/drawing/2014/main" id="{C2EC29A2-330F-465A-8B74-17C21159E9DB}"/>
              </a:ext>
            </a:extLst>
          </p:cNvPr>
          <p:cNvPicPr>
            <a:picLocks noChangeAspect="1"/>
          </p:cNvPicPr>
          <p:nvPr/>
        </p:nvPicPr>
        <p:blipFill rotWithShape="1">
          <a:blip r:embed="rId3"/>
          <a:srcRect l="53446"/>
          <a:stretch/>
        </p:blipFill>
        <p:spPr>
          <a:xfrm>
            <a:off x="7829550" y="3729030"/>
            <a:ext cx="4042410" cy="2822061"/>
          </a:xfrm>
          <a:prstGeom prst="rect">
            <a:avLst/>
          </a:prstGeom>
        </p:spPr>
      </p:pic>
      <p:pic>
        <p:nvPicPr>
          <p:cNvPr id="7" name="Content Placeholder 6">
            <a:extLst>
              <a:ext uri="{FF2B5EF4-FFF2-40B4-BE49-F238E27FC236}">
                <a16:creationId xmlns:a16="http://schemas.microsoft.com/office/drawing/2014/main" id="{FEA72AC4-254F-453D-9D5D-1C51D9646E52}"/>
              </a:ext>
            </a:extLst>
          </p:cNvPr>
          <p:cNvPicPr>
            <a:picLocks/>
          </p:cNvPicPr>
          <p:nvPr/>
        </p:nvPicPr>
        <p:blipFill>
          <a:blip r:embed="rId4">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36073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8CFC-941B-4D58-97B0-8E3F376D33D6}"/>
              </a:ext>
            </a:extLst>
          </p:cNvPr>
          <p:cNvSpPr>
            <a:spLocks noGrp="1"/>
          </p:cNvSpPr>
          <p:nvPr>
            <p:ph type="title"/>
          </p:nvPr>
        </p:nvSpPr>
        <p:spPr>
          <a:xfrm>
            <a:off x="1272564" y="13229"/>
            <a:ext cx="10919435" cy="1325563"/>
          </a:xfrm>
        </p:spPr>
        <p:txBody>
          <a:bodyPr>
            <a:normAutofit/>
          </a:bodyPr>
          <a:lstStyle/>
          <a:p>
            <a:pPr algn="ctr"/>
            <a:r>
              <a:rPr lang="en-US" sz="5000" b="1" dirty="0"/>
              <a:t>Benefits of physical activity</a:t>
            </a:r>
          </a:p>
        </p:txBody>
      </p:sp>
      <p:grpSp>
        <p:nvGrpSpPr>
          <p:cNvPr id="15" name="Group 14">
            <a:extLst>
              <a:ext uri="{FF2B5EF4-FFF2-40B4-BE49-F238E27FC236}">
                <a16:creationId xmlns:a16="http://schemas.microsoft.com/office/drawing/2014/main" id="{B2CAA0B7-9A6A-47AF-B714-0C4C52453E83}"/>
              </a:ext>
            </a:extLst>
          </p:cNvPr>
          <p:cNvGrpSpPr/>
          <p:nvPr/>
        </p:nvGrpSpPr>
        <p:grpSpPr>
          <a:xfrm>
            <a:off x="3471932" y="1338792"/>
            <a:ext cx="1562208" cy="1491549"/>
            <a:chOff x="8504313" y="2138805"/>
            <a:chExt cx="2388637" cy="2066731"/>
          </a:xfrm>
        </p:grpSpPr>
        <p:cxnSp>
          <p:nvCxnSpPr>
            <p:cNvPr id="9" name="Straight Connector 8">
              <a:extLst>
                <a:ext uri="{FF2B5EF4-FFF2-40B4-BE49-F238E27FC236}">
                  <a16:creationId xmlns:a16="http://schemas.microsoft.com/office/drawing/2014/main" id="{679DB350-D9CD-4D80-B13E-0CF24856E3AE}"/>
                </a:ext>
              </a:extLst>
            </p:cNvPr>
            <p:cNvCxnSpPr>
              <a:stCxn id="7" idx="1"/>
              <a:endCxn id="7" idx="5"/>
            </p:cNvCxnSpPr>
            <p:nvPr/>
          </p:nvCxnSpPr>
          <p:spPr>
            <a:xfrm>
              <a:off x="8854121" y="2441470"/>
              <a:ext cx="1689022" cy="1461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A5C7B4C-C9AA-454B-ADAB-04EFCF0D934D}"/>
                </a:ext>
              </a:extLst>
            </p:cNvPr>
            <p:cNvSpPr txBox="1"/>
            <p:nvPr/>
          </p:nvSpPr>
          <p:spPr>
            <a:xfrm>
              <a:off x="8760646" y="2751805"/>
              <a:ext cx="2034074" cy="810280"/>
            </a:xfrm>
            <a:prstGeom prst="rect">
              <a:avLst/>
            </a:prstGeom>
            <a:noFill/>
          </p:spPr>
          <p:txBody>
            <a:bodyPr wrap="square" rtlCol="0">
              <a:spAutoFit/>
            </a:bodyPr>
            <a:lstStyle/>
            <a:p>
              <a:r>
                <a:rPr lang="en-US" sz="3200" dirty="0">
                  <a:latin typeface="Cooper Black" panose="0208090404030B020404" pitchFamily="18" charset="0"/>
                </a:rPr>
                <a:t>NCDs</a:t>
              </a:r>
            </a:p>
          </p:txBody>
        </p:sp>
        <p:sp>
          <p:nvSpPr>
            <p:cNvPr id="7" name="Oval 6">
              <a:extLst>
                <a:ext uri="{FF2B5EF4-FFF2-40B4-BE49-F238E27FC236}">
                  <a16:creationId xmlns:a16="http://schemas.microsoft.com/office/drawing/2014/main" id="{843C47CF-076A-41A4-96F2-120B04C97E7F}"/>
                </a:ext>
              </a:extLst>
            </p:cNvPr>
            <p:cNvSpPr/>
            <p:nvPr/>
          </p:nvSpPr>
          <p:spPr>
            <a:xfrm>
              <a:off x="8504313" y="2138805"/>
              <a:ext cx="2388637" cy="20667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40E5D272-8C69-495F-B880-8639FBD37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803" y="1789806"/>
            <a:ext cx="1937304" cy="1937304"/>
          </a:xfrm>
          <a:prstGeom prst="rect">
            <a:avLst/>
          </a:prstGeom>
        </p:spPr>
      </p:pic>
      <p:pic>
        <p:nvPicPr>
          <p:cNvPr id="17" name="Picture 16" descr="A close up of a logo&#10;&#10;Description automatically generated">
            <a:extLst>
              <a:ext uri="{FF2B5EF4-FFF2-40B4-BE49-F238E27FC236}">
                <a16:creationId xmlns:a16="http://schemas.microsoft.com/office/drawing/2014/main" id="{A726711C-20D0-4182-A8EB-9520A11FD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41" y="2481900"/>
            <a:ext cx="1719054" cy="1719054"/>
          </a:xfrm>
          <a:prstGeom prst="rect">
            <a:avLst/>
          </a:prstGeom>
        </p:spPr>
      </p:pic>
      <p:sp>
        <p:nvSpPr>
          <p:cNvPr id="29" name="TextBox 28">
            <a:extLst>
              <a:ext uri="{FF2B5EF4-FFF2-40B4-BE49-F238E27FC236}">
                <a16:creationId xmlns:a16="http://schemas.microsoft.com/office/drawing/2014/main" id="{E2E6081C-7FDC-4161-8C97-AC328764AFC9}"/>
              </a:ext>
            </a:extLst>
          </p:cNvPr>
          <p:cNvSpPr txBox="1"/>
          <p:nvPr/>
        </p:nvSpPr>
        <p:spPr>
          <a:xfrm>
            <a:off x="676877" y="2014993"/>
            <a:ext cx="2758810" cy="584775"/>
          </a:xfrm>
          <a:prstGeom prst="rect">
            <a:avLst/>
          </a:prstGeom>
          <a:noFill/>
        </p:spPr>
        <p:txBody>
          <a:bodyPr wrap="square" rtlCol="0">
            <a:spAutoFit/>
          </a:bodyPr>
          <a:lstStyle/>
          <a:p>
            <a:r>
              <a:rPr lang="en-US" sz="3200" dirty="0"/>
              <a:t>Prevent NCDs</a:t>
            </a:r>
          </a:p>
        </p:txBody>
      </p:sp>
      <p:sp>
        <p:nvSpPr>
          <p:cNvPr id="30" name="TextBox 29">
            <a:extLst>
              <a:ext uri="{FF2B5EF4-FFF2-40B4-BE49-F238E27FC236}">
                <a16:creationId xmlns:a16="http://schemas.microsoft.com/office/drawing/2014/main" id="{0DDAD52F-4195-45D5-8FB0-D289695360B7}"/>
              </a:ext>
            </a:extLst>
          </p:cNvPr>
          <p:cNvSpPr txBox="1"/>
          <p:nvPr/>
        </p:nvSpPr>
        <p:spPr>
          <a:xfrm>
            <a:off x="1115752" y="2855818"/>
            <a:ext cx="3798325" cy="584775"/>
          </a:xfrm>
          <a:prstGeom prst="rect">
            <a:avLst/>
          </a:prstGeom>
          <a:noFill/>
        </p:spPr>
        <p:txBody>
          <a:bodyPr wrap="square" rtlCol="0">
            <a:spAutoFit/>
          </a:bodyPr>
          <a:lstStyle/>
          <a:p>
            <a:r>
              <a:rPr lang="en-US" sz="3200" dirty="0"/>
              <a:t>Weight management</a:t>
            </a:r>
          </a:p>
        </p:txBody>
      </p:sp>
      <p:sp>
        <p:nvSpPr>
          <p:cNvPr id="31" name="TextBox 30">
            <a:extLst>
              <a:ext uri="{FF2B5EF4-FFF2-40B4-BE49-F238E27FC236}">
                <a16:creationId xmlns:a16="http://schemas.microsoft.com/office/drawing/2014/main" id="{99E5529B-D17D-4B90-93C1-0C42DA5EAFB3}"/>
              </a:ext>
            </a:extLst>
          </p:cNvPr>
          <p:cNvSpPr txBox="1"/>
          <p:nvPr/>
        </p:nvSpPr>
        <p:spPr>
          <a:xfrm>
            <a:off x="1449649" y="3636985"/>
            <a:ext cx="4590909" cy="584775"/>
          </a:xfrm>
          <a:prstGeom prst="rect">
            <a:avLst/>
          </a:prstGeom>
          <a:noFill/>
        </p:spPr>
        <p:txBody>
          <a:bodyPr wrap="square" rtlCol="0">
            <a:spAutoFit/>
          </a:bodyPr>
          <a:lstStyle/>
          <a:p>
            <a:r>
              <a:rPr lang="en-US" sz="3200" dirty="0"/>
              <a:t>Muscle and bone strength</a:t>
            </a:r>
          </a:p>
        </p:txBody>
      </p:sp>
      <p:sp>
        <p:nvSpPr>
          <p:cNvPr id="32" name="TextBox 31">
            <a:extLst>
              <a:ext uri="{FF2B5EF4-FFF2-40B4-BE49-F238E27FC236}">
                <a16:creationId xmlns:a16="http://schemas.microsoft.com/office/drawing/2014/main" id="{EAB246D2-01A4-46DB-8C99-50DBEC584FE1}"/>
              </a:ext>
            </a:extLst>
          </p:cNvPr>
          <p:cNvSpPr txBox="1"/>
          <p:nvPr/>
        </p:nvSpPr>
        <p:spPr>
          <a:xfrm>
            <a:off x="4474661" y="4350484"/>
            <a:ext cx="2714381" cy="584775"/>
          </a:xfrm>
          <a:prstGeom prst="rect">
            <a:avLst/>
          </a:prstGeom>
          <a:noFill/>
        </p:spPr>
        <p:txBody>
          <a:bodyPr wrap="square" rtlCol="0">
            <a:spAutoFit/>
          </a:bodyPr>
          <a:lstStyle/>
          <a:p>
            <a:r>
              <a:rPr lang="en-US" sz="3200" dirty="0"/>
              <a:t>Better sleep</a:t>
            </a:r>
          </a:p>
        </p:txBody>
      </p:sp>
      <p:sp>
        <p:nvSpPr>
          <p:cNvPr id="33" name="TextBox 32">
            <a:extLst>
              <a:ext uri="{FF2B5EF4-FFF2-40B4-BE49-F238E27FC236}">
                <a16:creationId xmlns:a16="http://schemas.microsoft.com/office/drawing/2014/main" id="{BDB1EC27-53DF-4ED0-B30B-57F29D57D595}"/>
              </a:ext>
            </a:extLst>
          </p:cNvPr>
          <p:cNvSpPr txBox="1"/>
          <p:nvPr/>
        </p:nvSpPr>
        <p:spPr>
          <a:xfrm>
            <a:off x="5716437" y="5080681"/>
            <a:ext cx="2714381" cy="584775"/>
          </a:xfrm>
          <a:prstGeom prst="rect">
            <a:avLst/>
          </a:prstGeom>
          <a:noFill/>
        </p:spPr>
        <p:txBody>
          <a:bodyPr wrap="square" rtlCol="0">
            <a:spAutoFit/>
          </a:bodyPr>
          <a:lstStyle/>
          <a:p>
            <a:r>
              <a:rPr lang="en-US" sz="3200" dirty="0"/>
              <a:t>Mental health</a:t>
            </a:r>
          </a:p>
        </p:txBody>
      </p:sp>
      <p:grpSp>
        <p:nvGrpSpPr>
          <p:cNvPr id="26" name="Group 25">
            <a:extLst>
              <a:ext uri="{FF2B5EF4-FFF2-40B4-BE49-F238E27FC236}">
                <a16:creationId xmlns:a16="http://schemas.microsoft.com/office/drawing/2014/main" id="{FFA8F002-7D04-4C8D-8CBC-889E15358A6B}"/>
              </a:ext>
            </a:extLst>
          </p:cNvPr>
          <p:cNvGrpSpPr/>
          <p:nvPr/>
        </p:nvGrpSpPr>
        <p:grpSpPr>
          <a:xfrm>
            <a:off x="6855155" y="3115655"/>
            <a:ext cx="2223415" cy="1871262"/>
            <a:chOff x="9416317" y="957452"/>
            <a:chExt cx="2983293" cy="2731446"/>
          </a:xfrm>
        </p:grpSpPr>
        <p:pic>
          <p:nvPicPr>
            <p:cNvPr id="22" name="Picture 21" descr="A close up of a logo&#10;&#10;Description automatically generated">
              <a:extLst>
                <a:ext uri="{FF2B5EF4-FFF2-40B4-BE49-F238E27FC236}">
                  <a16:creationId xmlns:a16="http://schemas.microsoft.com/office/drawing/2014/main" id="{EC018460-2B6A-42DD-95DA-1CEA724ED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6317" y="1898635"/>
              <a:ext cx="2983293" cy="1790263"/>
            </a:xfrm>
            <a:prstGeom prst="rect">
              <a:avLst/>
            </a:prstGeom>
          </p:spPr>
        </p:pic>
        <p:pic>
          <p:nvPicPr>
            <p:cNvPr id="24" name="Picture 23" descr="A close up of a sign&#10;&#10;Description automatically generated">
              <a:extLst>
                <a:ext uri="{FF2B5EF4-FFF2-40B4-BE49-F238E27FC236}">
                  <a16:creationId xmlns:a16="http://schemas.microsoft.com/office/drawing/2014/main" id="{8ECBB5DD-EEDD-4235-9EF3-8EA4998C5F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8000">
              <a:off x="10178354" y="957452"/>
              <a:ext cx="1155930" cy="1155930"/>
            </a:xfrm>
            <a:prstGeom prst="rect">
              <a:avLst/>
            </a:prstGeom>
          </p:spPr>
        </p:pic>
      </p:grpSp>
      <p:pic>
        <p:nvPicPr>
          <p:cNvPr id="28" name="Picture 27" descr="A close up of a sign&#10;&#10;Description automatically generated">
            <a:extLst>
              <a:ext uri="{FF2B5EF4-FFF2-40B4-BE49-F238E27FC236}">
                <a16:creationId xmlns:a16="http://schemas.microsoft.com/office/drawing/2014/main" id="{B95CC73F-0A55-49E6-8C7E-0FDD7974E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680" y="4453191"/>
            <a:ext cx="1720830" cy="1488285"/>
          </a:xfrm>
          <a:prstGeom prst="rect">
            <a:avLst/>
          </a:prstGeom>
        </p:spPr>
      </p:pic>
      <p:pic>
        <p:nvPicPr>
          <p:cNvPr id="36" name="Picture 35" descr="A close up of a sign&#10;&#10;Description automatically generated">
            <a:extLst>
              <a:ext uri="{FF2B5EF4-FFF2-40B4-BE49-F238E27FC236}">
                <a16:creationId xmlns:a16="http://schemas.microsoft.com/office/drawing/2014/main" id="{C90E341F-2E15-4ADA-AC06-4C09C9F194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1853" y="5410685"/>
            <a:ext cx="1437583" cy="1325563"/>
          </a:xfrm>
          <a:prstGeom prst="rect">
            <a:avLst/>
          </a:prstGeom>
        </p:spPr>
      </p:pic>
      <p:sp>
        <p:nvSpPr>
          <p:cNvPr id="37" name="TextBox 36">
            <a:extLst>
              <a:ext uri="{FF2B5EF4-FFF2-40B4-BE49-F238E27FC236}">
                <a16:creationId xmlns:a16="http://schemas.microsoft.com/office/drawing/2014/main" id="{6CAD1CC0-6675-49FD-9A01-5161619B3737}"/>
              </a:ext>
            </a:extLst>
          </p:cNvPr>
          <p:cNvSpPr txBox="1"/>
          <p:nvPr/>
        </p:nvSpPr>
        <p:spPr>
          <a:xfrm>
            <a:off x="7688975" y="5953202"/>
            <a:ext cx="1520638" cy="584775"/>
          </a:xfrm>
          <a:prstGeom prst="rect">
            <a:avLst/>
          </a:prstGeom>
          <a:noFill/>
        </p:spPr>
        <p:txBody>
          <a:bodyPr wrap="square" rtlCol="0">
            <a:spAutoFit/>
          </a:bodyPr>
          <a:lstStyle/>
          <a:p>
            <a:r>
              <a:rPr lang="en-US" sz="3200" dirty="0"/>
              <a:t>Savings</a:t>
            </a:r>
          </a:p>
        </p:txBody>
      </p:sp>
      <p:pic>
        <p:nvPicPr>
          <p:cNvPr id="20" name="Content Placeholder 6">
            <a:extLst>
              <a:ext uri="{FF2B5EF4-FFF2-40B4-BE49-F238E27FC236}">
                <a16:creationId xmlns:a16="http://schemas.microsoft.com/office/drawing/2014/main" id="{250957BC-13BC-4FB6-9BAB-A7364ED1E68C}"/>
              </a:ext>
            </a:extLst>
          </p:cNvPr>
          <p:cNvPicPr>
            <a:picLocks/>
          </p:cNvPicPr>
          <p:nvPr/>
        </p:nvPicPr>
        <p:blipFill>
          <a:blip r:embed="rId9">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29341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391B-55C0-4985-B690-C5E600E78331}"/>
              </a:ext>
            </a:extLst>
          </p:cNvPr>
          <p:cNvSpPr>
            <a:spLocks noGrp="1"/>
          </p:cNvSpPr>
          <p:nvPr>
            <p:ph type="title"/>
          </p:nvPr>
        </p:nvSpPr>
        <p:spPr>
          <a:xfrm>
            <a:off x="1327086" y="0"/>
            <a:ext cx="10864913" cy="1325563"/>
          </a:xfrm>
        </p:spPr>
        <p:txBody>
          <a:bodyPr>
            <a:normAutofit/>
          </a:bodyPr>
          <a:lstStyle/>
          <a:p>
            <a:pPr algn="ctr"/>
            <a:r>
              <a:rPr lang="en-US" sz="5000" b="1" dirty="0"/>
              <a:t>Physical Inactivity vs Sedentary Behavior</a:t>
            </a:r>
          </a:p>
        </p:txBody>
      </p:sp>
      <p:sp>
        <p:nvSpPr>
          <p:cNvPr id="3" name="Content Placeholder 2">
            <a:extLst>
              <a:ext uri="{FF2B5EF4-FFF2-40B4-BE49-F238E27FC236}">
                <a16:creationId xmlns:a16="http://schemas.microsoft.com/office/drawing/2014/main" id="{791B1983-8072-497D-9AA4-FD0CE7039256}"/>
              </a:ext>
            </a:extLst>
          </p:cNvPr>
          <p:cNvSpPr>
            <a:spLocks noGrp="1"/>
          </p:cNvSpPr>
          <p:nvPr>
            <p:ph sz="half" idx="1"/>
          </p:nvPr>
        </p:nvSpPr>
        <p:spPr>
          <a:xfrm>
            <a:off x="1241068" y="1994591"/>
            <a:ext cx="4469296" cy="3601140"/>
          </a:xfrm>
          <a:solidFill>
            <a:schemeClr val="accent6">
              <a:lumMod val="40000"/>
              <a:lumOff val="60000"/>
            </a:schemeClr>
          </a:solidFill>
        </p:spPr>
        <p:txBody>
          <a:bodyPr>
            <a:normAutofit/>
          </a:bodyPr>
          <a:lstStyle/>
          <a:p>
            <a:pPr marL="338138" indent="-338138"/>
            <a:r>
              <a:rPr lang="en-PH" sz="3600" dirty="0"/>
              <a:t>refers to a level of activity that is lower than that required to maintain good health or lower than the recommended guidelines </a:t>
            </a:r>
            <a:endParaRPr lang="en-US" sz="3600" dirty="0"/>
          </a:p>
        </p:txBody>
      </p:sp>
      <p:sp>
        <p:nvSpPr>
          <p:cNvPr id="4" name="Content Placeholder 3">
            <a:extLst>
              <a:ext uri="{FF2B5EF4-FFF2-40B4-BE49-F238E27FC236}">
                <a16:creationId xmlns:a16="http://schemas.microsoft.com/office/drawing/2014/main" id="{0AD6CA02-FC78-4DAF-A6A9-BAB36C2EAF36}"/>
              </a:ext>
            </a:extLst>
          </p:cNvPr>
          <p:cNvSpPr>
            <a:spLocks noGrp="1"/>
          </p:cNvSpPr>
          <p:nvPr>
            <p:ph sz="half" idx="2"/>
          </p:nvPr>
        </p:nvSpPr>
        <p:spPr>
          <a:xfrm>
            <a:off x="6481638" y="1994591"/>
            <a:ext cx="4643563" cy="3601140"/>
          </a:xfrm>
          <a:solidFill>
            <a:schemeClr val="accent1">
              <a:lumMod val="40000"/>
              <a:lumOff val="60000"/>
            </a:schemeClr>
          </a:solidFill>
        </p:spPr>
        <p:txBody>
          <a:bodyPr>
            <a:normAutofit/>
          </a:bodyPr>
          <a:lstStyle/>
          <a:p>
            <a:pPr marL="396875" indent="-396875"/>
            <a:r>
              <a:rPr lang="en-PH" sz="3600" dirty="0"/>
              <a:t>any waking behavior characterized by an energy expenditure ≤ 1.5 MET</a:t>
            </a:r>
          </a:p>
          <a:p>
            <a:pPr marL="396875" indent="-396875"/>
            <a:r>
              <a:rPr lang="en-PH" sz="3600" dirty="0"/>
              <a:t>Involves prolonged sitting or lying down</a:t>
            </a:r>
          </a:p>
        </p:txBody>
      </p:sp>
      <p:pic>
        <p:nvPicPr>
          <p:cNvPr id="7" name="Content Placeholder 6">
            <a:extLst>
              <a:ext uri="{FF2B5EF4-FFF2-40B4-BE49-F238E27FC236}">
                <a16:creationId xmlns:a16="http://schemas.microsoft.com/office/drawing/2014/main" id="{15B6A202-1701-4860-98FB-9E9636982562}"/>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Tree>
    <p:extLst>
      <p:ext uri="{BB962C8B-B14F-4D97-AF65-F5344CB8AC3E}">
        <p14:creationId xmlns:p14="http://schemas.microsoft.com/office/powerpoint/2010/main" val="87102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77729-9ABE-42CF-A9F3-B8DBD7A14146}"/>
              </a:ext>
            </a:extLst>
          </p:cNvPr>
          <p:cNvSpPr>
            <a:spLocks noGrp="1"/>
          </p:cNvSpPr>
          <p:nvPr>
            <p:ph idx="1"/>
          </p:nvPr>
        </p:nvSpPr>
        <p:spPr>
          <a:xfrm>
            <a:off x="702246" y="1710531"/>
            <a:ext cx="10515600" cy="4351338"/>
          </a:xfrm>
        </p:spPr>
        <p:txBody>
          <a:bodyPr>
            <a:normAutofit/>
          </a:bodyPr>
          <a:lstStyle/>
          <a:p>
            <a:pPr marL="396875" indent="-396875"/>
            <a:r>
              <a:rPr lang="en-PH" sz="3500" dirty="0"/>
              <a:t>Associated with increased risk for obesity, metabolic syndrome, type 2 diabetes, and CVD mortality</a:t>
            </a:r>
          </a:p>
          <a:p>
            <a:pPr marL="396875" indent="-396875"/>
            <a:r>
              <a:rPr lang="en-PH" sz="3500" dirty="0"/>
              <a:t>Independent factor for poor health</a:t>
            </a:r>
          </a:p>
          <a:p>
            <a:pPr marL="396875" indent="-396875"/>
            <a:r>
              <a:rPr lang="en-PH" sz="3500" dirty="0"/>
              <a:t>Even among individuals who meet current physical activity guidelines, high levels of sedentary activity might lead to negative health outcomes</a:t>
            </a:r>
            <a:endParaRPr lang="en-US" sz="3500" dirty="0"/>
          </a:p>
        </p:txBody>
      </p:sp>
      <p:pic>
        <p:nvPicPr>
          <p:cNvPr id="4" name="Content Placeholder 6">
            <a:extLst>
              <a:ext uri="{FF2B5EF4-FFF2-40B4-BE49-F238E27FC236}">
                <a16:creationId xmlns:a16="http://schemas.microsoft.com/office/drawing/2014/main" id="{9413C7DD-47A2-40D7-8DEA-1BE7E669E491}"/>
              </a:ext>
            </a:extLst>
          </p:cNvPr>
          <p:cNvPicPr>
            <a:picLocks/>
          </p:cNvPicPr>
          <p:nvPr/>
        </p:nvPicPr>
        <p:blipFill>
          <a:blip r:embed="rId3">
            <a:extLst>
              <a:ext uri="{28A0092B-C50C-407E-A947-70E740481C1C}">
                <a14:useLocalDpi xmlns:a14="http://schemas.microsoft.com/office/drawing/2010/main" val="0"/>
              </a:ext>
            </a:extLst>
          </a:blip>
          <a:srcRect l="15450" t="14951" r="14285" b="12624"/>
          <a:stretch>
            <a:fillRect/>
          </a:stretch>
        </p:blipFill>
        <p:spPr bwMode="auto">
          <a:xfrm>
            <a:off x="77406" y="79836"/>
            <a:ext cx="1249680" cy="1305057"/>
          </a:xfrm>
          <a:prstGeom prst="rect">
            <a:avLst/>
          </a:prstGeom>
          <a:noFill/>
          <a:ln>
            <a:noFill/>
          </a:ln>
        </p:spPr>
      </p:pic>
      <p:sp>
        <p:nvSpPr>
          <p:cNvPr id="7" name="Title 1">
            <a:extLst>
              <a:ext uri="{FF2B5EF4-FFF2-40B4-BE49-F238E27FC236}">
                <a16:creationId xmlns:a16="http://schemas.microsoft.com/office/drawing/2014/main" id="{5201A391-9DBF-446E-9A4A-EEB1F5AE231F}"/>
              </a:ext>
            </a:extLst>
          </p:cNvPr>
          <p:cNvSpPr>
            <a:spLocks noGrp="1"/>
          </p:cNvSpPr>
          <p:nvPr>
            <p:ph type="title"/>
          </p:nvPr>
        </p:nvSpPr>
        <p:spPr>
          <a:xfrm>
            <a:off x="1327086" y="0"/>
            <a:ext cx="10864913" cy="1325563"/>
          </a:xfrm>
        </p:spPr>
        <p:txBody>
          <a:bodyPr>
            <a:normAutofit/>
          </a:bodyPr>
          <a:lstStyle/>
          <a:p>
            <a:pPr algn="ctr"/>
            <a:r>
              <a:rPr lang="en-US" sz="5000" b="1" dirty="0"/>
              <a:t>Sedentary Behavior</a:t>
            </a:r>
          </a:p>
        </p:txBody>
      </p:sp>
      <p:pic>
        <p:nvPicPr>
          <p:cNvPr id="5" name="Picture 4" descr="A close up of a logo&#10;&#10;Description automatically generated">
            <a:extLst>
              <a:ext uri="{FF2B5EF4-FFF2-40B4-BE49-F238E27FC236}">
                <a16:creationId xmlns:a16="http://schemas.microsoft.com/office/drawing/2014/main" id="{1284EC0D-F375-4E3A-8183-64740A0B2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280" y="4124432"/>
            <a:ext cx="2931381" cy="2931381"/>
          </a:xfrm>
          <a:prstGeom prst="rect">
            <a:avLst/>
          </a:prstGeom>
          <a:scene3d>
            <a:camera prst="orthographicFront">
              <a:rot lat="0" lon="10799999" rev="0"/>
            </a:camera>
            <a:lightRig rig="threePt" dir="t"/>
          </a:scene3d>
        </p:spPr>
      </p:pic>
      <p:pic>
        <p:nvPicPr>
          <p:cNvPr id="9" name="Picture 8">
            <a:extLst>
              <a:ext uri="{FF2B5EF4-FFF2-40B4-BE49-F238E27FC236}">
                <a16:creationId xmlns:a16="http://schemas.microsoft.com/office/drawing/2014/main" id="{E1A292CC-5BFB-4256-A5B1-65318BF7178D}"/>
              </a:ext>
            </a:extLst>
          </p:cNvPr>
          <p:cNvPicPr>
            <a:picLocks noChangeAspect="1"/>
          </p:cNvPicPr>
          <p:nvPr/>
        </p:nvPicPr>
        <p:blipFill rotWithShape="1">
          <a:blip r:embed="rId5">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l="32713" t="13819" r="32348" b="53272"/>
          <a:stretch/>
        </p:blipFill>
        <p:spPr>
          <a:xfrm>
            <a:off x="3291840" y="412194"/>
            <a:ext cx="5608320" cy="5947887"/>
          </a:xfrm>
          <a:prstGeom prst="rect">
            <a:avLst/>
          </a:prstGeom>
        </p:spPr>
      </p:pic>
    </p:spTree>
    <p:extLst>
      <p:ext uri="{BB962C8B-B14F-4D97-AF65-F5344CB8AC3E}">
        <p14:creationId xmlns:p14="http://schemas.microsoft.com/office/powerpoint/2010/main" val="67282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6385</TotalTime>
  <Words>5393</Words>
  <Application>Microsoft Office PowerPoint</Application>
  <PresentationFormat>Widescreen</PresentationFormat>
  <Paragraphs>418</Paragraphs>
  <Slides>37</Slides>
  <Notes>36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Aharoni</vt:lpstr>
      <vt:lpstr>Arial</vt:lpstr>
      <vt:lpstr>Calibri</vt:lpstr>
      <vt:lpstr>Calibri Light</vt:lpstr>
      <vt:lpstr>Cooper Black</vt:lpstr>
      <vt:lpstr>Office Theme</vt:lpstr>
      <vt:lpstr>Acrobat Document</vt:lpstr>
      <vt:lpstr>PowerPoint Presentation</vt:lpstr>
      <vt:lpstr>Presidential Decree 491</vt:lpstr>
      <vt:lpstr>2019 Nutrition Month Theme</vt:lpstr>
      <vt:lpstr>Physical Activity</vt:lpstr>
      <vt:lpstr>PowerPoint Presentation</vt:lpstr>
      <vt:lpstr>Exercise</vt:lpstr>
      <vt:lpstr>Benefits of physical activity</vt:lpstr>
      <vt:lpstr>Physical Inactivity vs Sedentary Behavior</vt:lpstr>
      <vt:lpstr>Sedentary Behavior</vt:lpstr>
      <vt:lpstr>Consequences of Physical Inactivity</vt:lpstr>
      <vt:lpstr>Healthy Diet</vt:lpstr>
      <vt:lpstr>Physical Activity and Healthy Diet</vt:lpstr>
      <vt:lpstr>Insufficiently Physically Active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10 guidelines of the PNGPA are as follows:</vt:lpstr>
      <vt:lpstr>The 10 guidelines of the PNGPA are as follows:</vt:lpstr>
      <vt:lpstr>The 10 guidelines of the PNGPA are as follows:</vt:lpstr>
      <vt:lpstr>PowerPoint Presentation</vt:lpstr>
      <vt:lpstr>PowerPoint Presentation</vt:lpstr>
      <vt:lpstr>PowerPoint Presentation</vt:lpstr>
      <vt:lpstr>PowerPoint Presentation</vt:lpstr>
      <vt:lpstr>PowerPoint Presentation</vt:lpstr>
      <vt:lpstr>HAPPY NUTRITION MONTH!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 Vitasa</dc:creator>
  <cp:lastModifiedBy>Marilou R. Enteria</cp:lastModifiedBy>
  <cp:revision>92</cp:revision>
  <dcterms:created xsi:type="dcterms:W3CDTF">2019-06-16T10:38:51Z</dcterms:created>
  <dcterms:modified xsi:type="dcterms:W3CDTF">2019-06-27T13:04:23Z</dcterms:modified>
</cp:coreProperties>
</file>