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3"/>
  </p:notesMasterIdLst>
  <p:sldIdLst>
    <p:sldId id="256" r:id="rId2"/>
    <p:sldId id="337" r:id="rId3"/>
    <p:sldId id="302" r:id="rId4"/>
    <p:sldId id="303" r:id="rId5"/>
    <p:sldId id="339" r:id="rId6"/>
    <p:sldId id="338" r:id="rId7"/>
    <p:sldId id="340" r:id="rId8"/>
    <p:sldId id="341" r:id="rId9"/>
    <p:sldId id="304" r:id="rId10"/>
    <p:sldId id="305" r:id="rId11"/>
    <p:sldId id="301" r:id="rId12"/>
  </p:sldIdLst>
  <p:sldSz cx="12192000" cy="6858000"/>
  <p:notesSz cx="6832600" cy="99631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793" cy="499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0226" y="0"/>
            <a:ext cx="2960793" cy="499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0CB13-8C59-4DF5-9DFB-9794C8BFB8A3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1246188"/>
            <a:ext cx="5975350" cy="3362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3260" y="4794766"/>
            <a:ext cx="5466080" cy="39229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63264"/>
            <a:ext cx="2960793" cy="499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0226" y="9463264"/>
            <a:ext cx="2960793" cy="499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0213C-390F-4907-8EE5-24BA5BCFE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51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49">
              <a:lnSpc>
                <a:spcPts val="3091"/>
              </a:lnSpc>
              <a:tabLst>
                <a:tab pos="8126901" algn="l"/>
              </a:tabLst>
              <a:defRPr/>
            </a:pPr>
            <a:r>
              <a:rPr lang="en-US" altLang="zh-CN" dirty="0">
                <a:cs typeface="Times New Roman" pitchFamily="18" charset="0"/>
              </a:rPr>
              <a:t>Aimed at determining the </a:t>
            </a:r>
            <a:r>
              <a:rPr lang="en-US" altLang="zh-CN" b="1" dirty="0">
                <a:cs typeface="Times New Roman" pitchFamily="18" charset="0"/>
              </a:rPr>
              <a:t>prevalence</a:t>
            </a:r>
            <a:r>
              <a:rPr lang="en-US" altLang="zh-CN" dirty="0">
                <a:cs typeface="Times New Roman" pitchFamily="18" charset="0"/>
              </a:rPr>
              <a:t> </a:t>
            </a:r>
            <a:r>
              <a:rPr lang="en-US" altLang="zh-CN" b="1" dirty="0">
                <a:cs typeface="Times New Roman" pitchFamily="18" charset="0"/>
              </a:rPr>
              <a:t>of undernutrition</a:t>
            </a:r>
            <a:r>
              <a:rPr lang="en-US" altLang="zh-CN" dirty="0">
                <a:cs typeface="Times New Roman" pitchFamily="18" charset="0"/>
              </a:rPr>
              <a:t> at the barangay level, for assessment, program planning &amp; monitoring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67125-C97E-42FB-AE3C-C149407107D2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87655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7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6418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11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7434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80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52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6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9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2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0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5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8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9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2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2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C7CAC-BF60-4E6A-B126-8394197F3AE8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C1DED6-35D5-4999-8A58-ED9545A5C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1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nc.gov.ph/regional-offices/region-ii-cagayan-valle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850908" y="4137619"/>
            <a:ext cx="10734092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Regional Nutrition situation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(operation </a:t>
            </a:r>
            <a:r>
              <a:rPr lang="en-US" sz="5400" b="1" cap="all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timbang</a:t>
            </a:r>
            <a:r>
              <a:rPr lang="en-US" sz="5400" b="1" cap="all" dirty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plus )</a:t>
            </a:r>
            <a:endParaRPr lang="en-US" sz="5400" b="1" cap="all" dirty="0">
              <a:ln w="0"/>
              <a:solidFill>
                <a:schemeClr val="tx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289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School Weighing </a:t>
            </a:r>
            <a:r>
              <a:rPr lang="en-US" sz="28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Result</a:t>
            </a:r>
            <a: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  <a:t/>
            </a:r>
            <a:b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School Year </a:t>
            </a:r>
            <a:r>
              <a:rPr lang="en-US" sz="28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2013-2017</a:t>
            </a:r>
            <a: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  <a:t/>
            </a:r>
            <a:b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 Region 02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003975"/>
              </p:ext>
            </p:extLst>
          </p:nvPr>
        </p:nvGraphicFramePr>
        <p:xfrm>
          <a:off x="1981201" y="1447798"/>
          <a:ext cx="8785537" cy="4669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1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88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6131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Nutritional Status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SY 2013-2014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SY 2014 -2015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SY 2015 – 2016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SY 2016 – 2017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559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007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Severely</a:t>
                      </a:r>
                      <a:r>
                        <a:rPr lang="en-US" sz="18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Wasted &amp;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Wasted</a:t>
                      </a:r>
                      <a:endParaRPr lang="en-US" sz="1800" dirty="0" smtClean="0"/>
                    </a:p>
                    <a:p>
                      <a:pPr algn="ctr"/>
                      <a:endParaRPr lang="en-US" sz="18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9.09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9.73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9.05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8.59</a:t>
                      </a: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0824"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Annual Change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-7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dk1"/>
                          </a:solidFill>
                        </a:rPr>
                        <a:t>6.99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5.08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0076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Average Annual Change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1.69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8691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205748"/>
            <a:ext cx="8229600" cy="1052532"/>
          </a:xfrm>
          <a:extLst/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6933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anose="020E0802020502020306" pitchFamily="34" charset="0"/>
                <a:cs typeface="Arial" pitchFamily="34" charset="0"/>
              </a:rP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4687888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accent1"/>
              </a:buClr>
              <a:buSzPct val="85000"/>
              <a:buNone/>
              <a:defRPr/>
            </a:pPr>
            <a:r>
              <a:rPr lang="en-US" sz="3200" b="1" dirty="0">
                <a:latin typeface="Trebuchet MS" panose="020B0603020202020204" pitchFamily="34" charset="0"/>
              </a:rPr>
              <a:t>NATIONAL NUTRITION COUNCIL Region 02</a:t>
            </a:r>
          </a:p>
          <a:p>
            <a:pPr marL="0" indent="0" algn="ctr">
              <a:spcBef>
                <a:spcPts val="2400"/>
              </a:spcBef>
              <a:buClr>
                <a:schemeClr val="accent1"/>
              </a:buClr>
              <a:buSzPct val="85000"/>
              <a:buNone/>
              <a:defRPr/>
            </a:pPr>
            <a:r>
              <a:rPr lang="en-US" dirty="0">
                <a:latin typeface="Trebuchet MS" panose="020B0603020202020204" pitchFamily="34" charset="0"/>
              </a:rPr>
              <a:t>Visit @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2</a:t>
            </a:r>
            <a:r>
              <a:rPr lang="en-US" baseline="30000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nd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 Floor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PopCom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 Building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Bagay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 Road, San Gabriel,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Tuguegarao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 City, Cagayan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0" indent="0" algn="ctr">
              <a:buClr>
                <a:schemeClr val="accent1"/>
              </a:buClr>
              <a:buSzPct val="85000"/>
              <a:buNone/>
              <a:defRPr/>
            </a:pPr>
            <a:r>
              <a:rPr lang="en-US" dirty="0">
                <a:latin typeface="Trebuchet MS" panose="020B0603020202020204" pitchFamily="34" charset="0"/>
              </a:rPr>
              <a:t>Official </a:t>
            </a:r>
            <a:r>
              <a:rPr lang="en-US" dirty="0" smtClean="0">
                <a:latin typeface="Trebuchet MS" panose="020B0603020202020204" pitchFamily="34" charset="0"/>
              </a:rPr>
              <a:t>webpage: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hlinkClick r:id="rId2"/>
              </a:rPr>
              <a:t>http://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hlinkClick r:id="rId2"/>
              </a:rPr>
              <a:t>www.nnc.gov.ph/regional-offices/region-ii-cagayan-valley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0" indent="0" algn="ctr">
              <a:buClr>
                <a:schemeClr val="accent1"/>
              </a:buClr>
              <a:buSzPct val="85000"/>
              <a:buNone/>
              <a:defRPr/>
            </a:pPr>
            <a:r>
              <a:rPr lang="en-US" dirty="0" smtClean="0">
                <a:latin typeface="Trebuchet MS" panose="020B0603020202020204" pitchFamily="34" charset="0"/>
              </a:rPr>
              <a:t>FB </a:t>
            </a:r>
            <a:r>
              <a:rPr lang="en-US" dirty="0">
                <a:latin typeface="Trebuchet MS" panose="020B0603020202020204" pitchFamily="34" charset="0"/>
              </a:rPr>
              <a:t>Pages: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https://www.facebook.com/nncrehiyondos/?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ref=hl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0" indent="0" algn="ctr">
              <a:buClr>
                <a:schemeClr val="accent1"/>
              </a:buClr>
              <a:buSzPct val="85000"/>
              <a:buNone/>
              <a:defRPr/>
            </a:pPr>
            <a:r>
              <a:rPr lang="en-US" dirty="0" smtClean="0">
                <a:latin typeface="Trebuchet MS" panose="020B0603020202020204" pitchFamily="34" charset="0"/>
              </a:rPr>
              <a:t>Email </a:t>
            </a:r>
            <a:r>
              <a:rPr lang="en-US" dirty="0">
                <a:latin typeface="Trebuchet MS" panose="020B0603020202020204" pitchFamily="34" charset="0"/>
              </a:rPr>
              <a:t>us at: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nnc_region02@yahoo.com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0" indent="0" algn="ctr">
              <a:buClr>
                <a:schemeClr val="accent1"/>
              </a:buClr>
              <a:buSzPct val="85000"/>
              <a:buNone/>
              <a:defRPr/>
            </a:pPr>
            <a:r>
              <a:rPr lang="en-US" dirty="0">
                <a:latin typeface="Trebuchet MS" panose="020B0603020202020204" pitchFamily="34" charset="0"/>
              </a:rPr>
              <a:t>Call @ telephone no.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078)846-1353</a:t>
            </a:r>
            <a:r>
              <a:rPr lang="en-US" dirty="0" smtClean="0">
                <a:latin typeface="Trebuchet MS" panose="020B0603020202020204" pitchFamily="34" charset="0"/>
              </a:rPr>
              <a:t>  </a:t>
            </a:r>
            <a:r>
              <a:rPr lang="en-US" dirty="0">
                <a:latin typeface="Trebuchet MS" panose="020B0603020202020204" pitchFamily="34" charset="0"/>
              </a:rPr>
              <a:t>or fax no.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(078)846-1353</a:t>
            </a:r>
            <a:r>
              <a:rPr lang="en-US" sz="2400" dirty="0">
                <a:latin typeface="Trebuchet MS" panose="020B0603020202020204" pitchFamily="34" charset="0"/>
              </a:rPr>
              <a:t> </a:t>
            </a:r>
            <a:endParaRPr lang="en-PH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53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3184" y="1436229"/>
            <a:ext cx="10424676" cy="61042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4400"/>
              </a:lnSpc>
            </a:pPr>
            <a:r>
              <a:rPr lang="en-US" altLang="zh-CN" sz="4800" b="1" dirty="0">
                <a:solidFill>
                  <a:srgbClr val="C00000"/>
                </a:solidFill>
                <a:latin typeface="Berlin Sans FB" panose="020E0602020502020306" pitchFamily="34" charset="0"/>
                <a:cs typeface="Tahoma" pitchFamily="18" charset="0"/>
              </a:rPr>
              <a:t>OPERATION</a:t>
            </a:r>
            <a:r>
              <a:rPr lang="en-US" altLang="zh-CN" sz="4800" b="1" dirty="0">
                <a:solidFill>
                  <a:srgbClr val="C00000"/>
                </a:solidFill>
                <a:latin typeface="Berlin Sans FB" panose="020E0602020502020306" pitchFamily="34" charset="0"/>
                <a:cs typeface="Times New Roman" pitchFamily="18" charset="0"/>
              </a:rPr>
              <a:t> </a:t>
            </a:r>
            <a:r>
              <a:rPr lang="en-US" altLang="zh-CN" sz="4800" b="1" dirty="0">
                <a:solidFill>
                  <a:srgbClr val="C00000"/>
                </a:solidFill>
                <a:latin typeface="Berlin Sans FB" panose="020E0602020502020306" pitchFamily="34" charset="0"/>
                <a:cs typeface="Tahoma" pitchFamily="18" charset="0"/>
              </a:rPr>
              <a:t>TIMBANG</a:t>
            </a:r>
            <a:r>
              <a:rPr lang="en-US" altLang="zh-CN" sz="4800" b="1" dirty="0">
                <a:solidFill>
                  <a:srgbClr val="C00000"/>
                </a:solidFill>
                <a:latin typeface="Berlin Sans FB" panose="020E0602020502020306" pitchFamily="34" charset="0"/>
                <a:cs typeface="Times New Roman" pitchFamily="18" charset="0"/>
              </a:rPr>
              <a:t> </a:t>
            </a:r>
            <a:r>
              <a:rPr lang="en-US" altLang="zh-CN" sz="4800" b="1" dirty="0">
                <a:solidFill>
                  <a:srgbClr val="C00000"/>
                </a:solidFill>
                <a:latin typeface="Berlin Sans FB" panose="020E0602020502020306" pitchFamily="34" charset="0"/>
                <a:cs typeface="Tahoma" pitchFamily="18" charset="0"/>
              </a:rPr>
              <a:t>PLUS (OPT</a:t>
            </a:r>
            <a:r>
              <a:rPr lang="en-US" altLang="zh-CN" sz="4800" b="1" dirty="0">
                <a:solidFill>
                  <a:srgbClr val="C00000"/>
                </a:solidFill>
                <a:latin typeface="Berlin Sans FB" panose="020E0602020502020306" pitchFamily="34" charset="0"/>
                <a:cs typeface="Times New Roman" pitchFamily="18" charset="0"/>
              </a:rPr>
              <a:t> </a:t>
            </a:r>
            <a:r>
              <a:rPr lang="en-US" altLang="zh-CN" sz="4800" b="1" dirty="0">
                <a:solidFill>
                  <a:srgbClr val="C00000"/>
                </a:solidFill>
                <a:latin typeface="Berlin Sans FB" panose="020E0602020502020306" pitchFamily="34" charset="0"/>
                <a:cs typeface="Tahoma" pitchFamily="18" charset="0"/>
              </a:rPr>
              <a:t>+)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882128" y="2373640"/>
            <a:ext cx="10770436" cy="337015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lang="en-US" altLang="zh-CN" sz="5400" b="1" dirty="0">
                <a:latin typeface="Berlin Sans FB" panose="020E0602020502020306" pitchFamily="34" charset="0"/>
                <a:cs typeface="Times New Roman" pitchFamily="18" charset="0"/>
              </a:rPr>
              <a:t>The annual mass measurement </a:t>
            </a:r>
          </a:p>
          <a:p>
            <a:pPr algn="ctr"/>
            <a:r>
              <a:rPr lang="en-US" altLang="zh-CN" sz="5400" b="1" dirty="0">
                <a:latin typeface="Berlin Sans FB" panose="020E0602020502020306" pitchFamily="34" charset="0"/>
                <a:cs typeface="Times New Roman" pitchFamily="18" charset="0"/>
              </a:rPr>
              <a:t>of weight,</a:t>
            </a:r>
            <a:r>
              <a:rPr lang="en-US" altLang="zh-CN" sz="5400" dirty="0">
                <a:latin typeface="Berlin Sans FB" panose="020E0602020502020306" pitchFamily="34" charset="0"/>
                <a:cs typeface="Times New Roman" pitchFamily="18" charset="0"/>
              </a:rPr>
              <a:t> </a:t>
            </a:r>
            <a:r>
              <a:rPr lang="en-US" altLang="zh-CN" sz="5400" b="1" dirty="0">
                <a:latin typeface="Berlin Sans FB" panose="020E0602020502020306" pitchFamily="34" charset="0"/>
                <a:cs typeface="Times New Roman" pitchFamily="18" charset="0"/>
              </a:rPr>
              <a:t>height/length</a:t>
            </a:r>
            <a:r>
              <a:rPr lang="en-US" altLang="zh-CN" sz="5400" dirty="0">
                <a:latin typeface="Berlin Sans FB" panose="020E0602020502020306" pitchFamily="34" charset="0"/>
                <a:cs typeface="Times New Roman" pitchFamily="18" charset="0"/>
              </a:rPr>
              <a:t> of all</a:t>
            </a:r>
          </a:p>
          <a:p>
            <a:pPr algn="ctr"/>
            <a:r>
              <a:rPr lang="en-US" altLang="zh-CN" sz="5400" dirty="0">
                <a:latin typeface="Berlin Sans FB" panose="020E0602020502020306" pitchFamily="34" charset="0"/>
                <a:cs typeface="Times New Roman" pitchFamily="18" charset="0"/>
              </a:rPr>
              <a:t>preschoolers 0-71 months old or 0-5</a:t>
            </a:r>
          </a:p>
          <a:p>
            <a:pPr algn="ctr"/>
            <a:r>
              <a:rPr lang="en-US" altLang="zh-CN" sz="5400" dirty="0">
                <a:latin typeface="Berlin Sans FB" panose="020E0602020502020306" pitchFamily="34" charset="0"/>
                <a:cs typeface="Times New Roman" pitchFamily="18" charset="0"/>
              </a:rPr>
              <a:t>years old </a:t>
            </a:r>
            <a:r>
              <a:rPr lang="en-US" altLang="zh-CN" sz="5400" b="1" dirty="0">
                <a:latin typeface="Berlin Sans FB" panose="020E0602020502020306" pitchFamily="34" charset="0"/>
                <a:cs typeface="Times New Roman" pitchFamily="18" charset="0"/>
              </a:rPr>
              <a:t>in</a:t>
            </a:r>
            <a:r>
              <a:rPr lang="en-US" altLang="zh-CN" sz="5400" dirty="0">
                <a:latin typeface="Berlin Sans FB" panose="020E0602020502020306" pitchFamily="34" charset="0"/>
                <a:cs typeface="Times New Roman" pitchFamily="18" charset="0"/>
              </a:rPr>
              <a:t> </a:t>
            </a:r>
            <a:r>
              <a:rPr lang="en-US" altLang="zh-CN" sz="5400" b="1" dirty="0">
                <a:latin typeface="Berlin Sans FB" panose="020E0602020502020306" pitchFamily="34" charset="0"/>
                <a:cs typeface="Times New Roman" pitchFamily="18" charset="0"/>
              </a:rPr>
              <a:t>a</a:t>
            </a:r>
            <a:r>
              <a:rPr lang="en-US" altLang="zh-CN" sz="5400" dirty="0">
                <a:latin typeface="Berlin Sans FB" panose="020E0602020502020306" pitchFamily="34" charset="0"/>
                <a:cs typeface="Times New Roman" pitchFamily="18" charset="0"/>
              </a:rPr>
              <a:t> </a:t>
            </a:r>
            <a:r>
              <a:rPr lang="en-US" altLang="zh-CN" sz="5400" b="1" dirty="0">
                <a:latin typeface="Berlin Sans FB" panose="020E0602020502020306" pitchFamily="34" charset="0"/>
                <a:cs typeface="Times New Roman" pitchFamily="18" charset="0"/>
              </a:rPr>
              <a:t>community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58277" y="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3200" b="1" dirty="0">
                <a:latin typeface="Berlin Sans FB" panose="020E0602020502020306" pitchFamily="34" charset="0"/>
              </a:rPr>
              <a:t>BACKGROUND</a:t>
            </a:r>
          </a:p>
        </p:txBody>
      </p:sp>
      <p:pic>
        <p:nvPicPr>
          <p:cNvPr id="1026" name="Picture 2" descr="hands-heart-icon-87878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901" y="4617117"/>
            <a:ext cx="1758875" cy="17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567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752600" y="457200"/>
            <a:ext cx="861060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400" b="1" dirty="0"/>
              <a:t>OPT Results Among 0-71  Months Pre-school  Children, </a:t>
            </a:r>
            <a:br>
              <a:rPr lang="en-US" sz="2400" b="1" dirty="0"/>
            </a:br>
            <a:r>
              <a:rPr lang="en-US" sz="2400" b="1" dirty="0" smtClean="0"/>
              <a:t>2014 </a:t>
            </a:r>
            <a:r>
              <a:rPr lang="en-US" sz="2400" b="1" dirty="0"/>
              <a:t>-</a:t>
            </a:r>
            <a:r>
              <a:rPr lang="en-US" sz="2400" b="1" dirty="0" smtClean="0"/>
              <a:t>2017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 Region 02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938369"/>
              </p:ext>
            </p:extLst>
          </p:nvPr>
        </p:nvGraphicFramePr>
        <p:xfrm>
          <a:off x="1173706" y="1883770"/>
          <a:ext cx="10331356" cy="4397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1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4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78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5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9983">
                  <a:extLst>
                    <a:ext uri="{9D8B030D-6E8A-4147-A177-3AD203B41FA5}">
                      <a16:colId xmlns:a16="http://schemas.microsoft.com/office/drawing/2014/main" val="2049029655"/>
                    </a:ext>
                  </a:extLst>
                </a:gridCol>
                <a:gridCol w="888497">
                  <a:extLst>
                    <a:ext uri="{9D8B030D-6E8A-4147-A177-3AD203B41FA5}">
                      <a16:colId xmlns:a16="http://schemas.microsoft.com/office/drawing/2014/main" val="2059623588"/>
                    </a:ext>
                  </a:extLst>
                </a:gridCol>
                <a:gridCol w="1080959">
                  <a:extLst>
                    <a:ext uri="{9D8B030D-6E8A-4147-A177-3AD203B41FA5}">
                      <a16:colId xmlns:a16="http://schemas.microsoft.com/office/drawing/2014/main" val="3515113413"/>
                    </a:ext>
                  </a:extLst>
                </a:gridCol>
                <a:gridCol w="696035">
                  <a:extLst>
                    <a:ext uri="{9D8B030D-6E8A-4147-A177-3AD203B41FA5}">
                      <a16:colId xmlns:a16="http://schemas.microsoft.com/office/drawing/2014/main" val="4254656143"/>
                    </a:ext>
                  </a:extLst>
                </a:gridCol>
              </a:tblGrid>
              <a:tr h="349554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Nutritional Status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2014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2015 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2016</a:t>
                      </a:r>
                      <a:endParaRPr lang="en-US" sz="18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*2017 (0-59)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96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89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severely</a:t>
                      </a:r>
                      <a:r>
                        <a:rPr lang="en-US" sz="1800" baseline="0" dirty="0" smtClean="0"/>
                        <a:t> underweight</a:t>
                      </a:r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4,465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1.13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3,170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0.78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2, 625</a:t>
                      </a:r>
                      <a:endParaRPr lang="en-PH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0.66</a:t>
                      </a:r>
                      <a:endParaRPr lang="en-PH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1,923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0.6</a:t>
                      </a:r>
                      <a:endParaRPr lang="en-PH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89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Underweight</a:t>
                      </a:r>
                    </a:p>
                    <a:p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16,388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4.14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13,621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3.33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11, 509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2.9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8, 555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2.6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89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</a:p>
                    <a:p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370,583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93.52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387,652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94.83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385, 647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96.96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312, 929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95.7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52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overweight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4,760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1.20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4,358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1.07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3,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911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0.98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3, 724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Down Arrow 6"/>
          <p:cNvSpPr/>
          <p:nvPr/>
        </p:nvSpPr>
        <p:spPr>
          <a:xfrm>
            <a:off x="2943634" y="2805752"/>
            <a:ext cx="394716" cy="6096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" name="Up Arrow 9"/>
          <p:cNvSpPr/>
          <p:nvPr/>
        </p:nvSpPr>
        <p:spPr>
          <a:xfrm rot="10800000">
            <a:off x="2849290" y="4746021"/>
            <a:ext cx="394716" cy="609600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" name="Down Arrow 10"/>
          <p:cNvSpPr/>
          <p:nvPr/>
        </p:nvSpPr>
        <p:spPr>
          <a:xfrm>
            <a:off x="3046648" y="3806563"/>
            <a:ext cx="394716" cy="6096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Down Arrow 8"/>
          <p:cNvSpPr/>
          <p:nvPr/>
        </p:nvSpPr>
        <p:spPr>
          <a:xfrm rot="10800000">
            <a:off x="2849289" y="5639191"/>
            <a:ext cx="394716" cy="6096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extBox 1"/>
          <p:cNvSpPr txBox="1"/>
          <p:nvPr/>
        </p:nvSpPr>
        <p:spPr>
          <a:xfrm>
            <a:off x="1173706" y="6426084"/>
            <a:ext cx="5145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*2017 data (</a:t>
            </a:r>
            <a:r>
              <a:rPr lang="en-US" dirty="0" err="1" smtClean="0"/>
              <a:t>Tuguegarao</a:t>
            </a:r>
            <a:r>
              <a:rPr lang="en-US" dirty="0" smtClean="0"/>
              <a:t> City for Validation)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62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752600" y="457200"/>
            <a:ext cx="861060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400" b="1" dirty="0"/>
              <a:t>Percentage Change Undernutrition Among 0-71 </a:t>
            </a:r>
            <a:r>
              <a:rPr lang="en-US" sz="2400" b="1" dirty="0" err="1"/>
              <a:t>Mos</a:t>
            </a:r>
            <a:r>
              <a:rPr lang="en-US" sz="2400" b="1" dirty="0"/>
              <a:t>  </a:t>
            </a:r>
            <a:br>
              <a:rPr lang="en-US" sz="2400" b="1" dirty="0"/>
            </a:br>
            <a:r>
              <a:rPr lang="en-US" sz="2400" b="1" dirty="0"/>
              <a:t>Pres-school Children</a:t>
            </a:r>
            <a:br>
              <a:rPr lang="en-US" sz="2400" b="1" dirty="0"/>
            </a:br>
            <a:r>
              <a:rPr lang="en-US" sz="2400" b="1" dirty="0" smtClean="0"/>
              <a:t>2014 </a:t>
            </a:r>
            <a:r>
              <a:rPr lang="en-US" sz="2400" b="1" dirty="0"/>
              <a:t>-</a:t>
            </a:r>
            <a:r>
              <a:rPr lang="en-US" sz="2400" b="1" dirty="0" smtClean="0"/>
              <a:t>2017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 Region 02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553999"/>
              </p:ext>
            </p:extLst>
          </p:nvPr>
        </p:nvGraphicFramePr>
        <p:xfrm>
          <a:off x="2400300" y="2149698"/>
          <a:ext cx="7315198" cy="3551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5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5138">
                  <a:extLst>
                    <a:ext uri="{9D8B030D-6E8A-4147-A177-3AD203B41FA5}">
                      <a16:colId xmlns:a16="http://schemas.microsoft.com/office/drawing/2014/main" val="2689963407"/>
                    </a:ext>
                  </a:extLst>
                </a:gridCol>
              </a:tblGrid>
              <a:tr h="153173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Nutritional Status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2014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2015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2016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058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5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severely</a:t>
                      </a:r>
                      <a:r>
                        <a:rPr lang="en-US" sz="1800" baseline="0" dirty="0" smtClean="0"/>
                        <a:t> underweight  &amp;</a:t>
                      </a:r>
                    </a:p>
                    <a:p>
                      <a:r>
                        <a:rPr lang="en-US" sz="1800" baseline="0" dirty="0" smtClean="0"/>
                        <a:t>Underweight </a:t>
                      </a:r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5.22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4.11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1" dirty="0" smtClean="0">
                          <a:solidFill>
                            <a:schemeClr val="tx1"/>
                          </a:solidFill>
                        </a:rPr>
                        <a:t>3.56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1" dirty="0" smtClean="0">
                          <a:solidFill>
                            <a:schemeClr val="tx1"/>
                          </a:solidFill>
                        </a:rPr>
                        <a:t>3.2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63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Annual</a:t>
                      </a:r>
                      <a:r>
                        <a:rPr lang="en-US" sz="1800" baseline="0" dirty="0" smtClean="0"/>
                        <a:t> Percent Change 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21.26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13.38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10.11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38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Average</a:t>
                      </a:r>
                      <a:r>
                        <a:rPr lang="en-US" sz="1800" baseline="0" dirty="0" smtClean="0"/>
                        <a:t> Annual Change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17.32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11.745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742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752600" y="457200"/>
            <a:ext cx="861060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400" b="1" dirty="0"/>
              <a:t>OPT Results Among 0-71  Months Pre-school  Children, </a:t>
            </a:r>
            <a:br>
              <a:rPr lang="en-US" sz="2400" b="1" dirty="0"/>
            </a:br>
            <a:r>
              <a:rPr lang="en-US" sz="2400" b="1" dirty="0" smtClean="0"/>
              <a:t>2014 </a:t>
            </a:r>
            <a:r>
              <a:rPr lang="en-US" sz="2400" b="1" dirty="0"/>
              <a:t>-</a:t>
            </a:r>
            <a:r>
              <a:rPr lang="en-US" sz="2400" b="1" dirty="0" smtClean="0"/>
              <a:t>2017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 Region 02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581329"/>
              </p:ext>
            </p:extLst>
          </p:nvPr>
        </p:nvGraphicFramePr>
        <p:xfrm>
          <a:off x="1173706" y="1883770"/>
          <a:ext cx="10522424" cy="3501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3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93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72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1621">
                  <a:extLst>
                    <a:ext uri="{9D8B030D-6E8A-4147-A177-3AD203B41FA5}">
                      <a16:colId xmlns:a16="http://schemas.microsoft.com/office/drawing/2014/main" val="2049029655"/>
                    </a:ext>
                  </a:extLst>
                </a:gridCol>
                <a:gridCol w="904929">
                  <a:extLst>
                    <a:ext uri="{9D8B030D-6E8A-4147-A177-3AD203B41FA5}">
                      <a16:colId xmlns:a16="http://schemas.microsoft.com/office/drawing/2014/main" val="2059623588"/>
                    </a:ext>
                  </a:extLst>
                </a:gridCol>
                <a:gridCol w="950050">
                  <a:extLst>
                    <a:ext uri="{9D8B030D-6E8A-4147-A177-3AD203B41FA5}">
                      <a16:colId xmlns:a16="http://schemas.microsoft.com/office/drawing/2014/main" val="3515113413"/>
                    </a:ext>
                  </a:extLst>
                </a:gridCol>
                <a:gridCol w="859808">
                  <a:extLst>
                    <a:ext uri="{9D8B030D-6E8A-4147-A177-3AD203B41FA5}">
                      <a16:colId xmlns:a16="http://schemas.microsoft.com/office/drawing/2014/main" val="4254656143"/>
                    </a:ext>
                  </a:extLst>
                </a:gridCol>
              </a:tblGrid>
              <a:tr h="349554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Nutritional Status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2014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2015 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2016</a:t>
                      </a:r>
                      <a:endParaRPr lang="en-US" sz="18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*2017 (0-59)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96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89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severely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smtClean="0"/>
                        <a:t>Stunted</a:t>
                      </a:r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15,413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4.40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11,774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0.18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11, 918</a:t>
                      </a:r>
                      <a:endParaRPr lang="en-PH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3.0</a:t>
                      </a:r>
                      <a:endParaRPr lang="en-PH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8,246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2.5</a:t>
                      </a:r>
                      <a:endParaRPr lang="en-PH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89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Stunted</a:t>
                      </a:r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34,474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21,357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6.02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31,377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7.9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21,</a:t>
                      </a:r>
                      <a:r>
                        <a:rPr lang="en-US" baseline="0" dirty="0" smtClean="0"/>
                        <a:t> 699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6.6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89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</a:p>
                    <a:p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294,407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316,417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91.71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344, 666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86.65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292, 377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89.4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Down Arrow 6"/>
          <p:cNvSpPr/>
          <p:nvPr/>
        </p:nvSpPr>
        <p:spPr>
          <a:xfrm>
            <a:off x="3006764" y="2751161"/>
            <a:ext cx="394716" cy="6096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" name="Up Arrow 9"/>
          <p:cNvSpPr/>
          <p:nvPr/>
        </p:nvSpPr>
        <p:spPr>
          <a:xfrm rot="10800000">
            <a:off x="2811882" y="4674410"/>
            <a:ext cx="394716" cy="609600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" name="Down Arrow 10"/>
          <p:cNvSpPr/>
          <p:nvPr/>
        </p:nvSpPr>
        <p:spPr>
          <a:xfrm>
            <a:off x="3014470" y="3806563"/>
            <a:ext cx="394716" cy="6096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" name="TextBox 7"/>
          <p:cNvSpPr txBox="1"/>
          <p:nvPr/>
        </p:nvSpPr>
        <p:spPr>
          <a:xfrm>
            <a:off x="1173706" y="6426084"/>
            <a:ext cx="5145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*2017 data (</a:t>
            </a:r>
            <a:r>
              <a:rPr lang="en-US" dirty="0" err="1" smtClean="0"/>
              <a:t>Tuguegarao</a:t>
            </a:r>
            <a:r>
              <a:rPr lang="en-US" dirty="0" smtClean="0"/>
              <a:t> City for Validation)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352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752600" y="457200"/>
            <a:ext cx="861060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400" b="1" dirty="0"/>
              <a:t>Percentage Change Undernutrition Among 0-71 </a:t>
            </a:r>
            <a:r>
              <a:rPr lang="en-US" sz="2400" b="1" dirty="0" err="1"/>
              <a:t>Mos</a:t>
            </a:r>
            <a:r>
              <a:rPr lang="en-US" sz="2400" b="1" dirty="0"/>
              <a:t>  </a:t>
            </a:r>
            <a:br>
              <a:rPr lang="en-US" sz="2400" b="1" dirty="0"/>
            </a:br>
            <a:r>
              <a:rPr lang="en-US" sz="2400" b="1" dirty="0"/>
              <a:t>Pres-school Children</a:t>
            </a:r>
            <a:br>
              <a:rPr lang="en-US" sz="2400" b="1" dirty="0"/>
            </a:br>
            <a:r>
              <a:rPr lang="en-US" sz="2400" b="1" dirty="0" smtClean="0"/>
              <a:t>2014 </a:t>
            </a:r>
            <a:r>
              <a:rPr lang="en-US" sz="2400" b="1" dirty="0"/>
              <a:t>-</a:t>
            </a:r>
            <a:r>
              <a:rPr lang="en-US" sz="2400" b="1" dirty="0" smtClean="0"/>
              <a:t>2017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 Region 02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140194"/>
              </p:ext>
            </p:extLst>
          </p:nvPr>
        </p:nvGraphicFramePr>
        <p:xfrm>
          <a:off x="2400300" y="2149698"/>
          <a:ext cx="7315198" cy="1733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5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5138">
                  <a:extLst>
                    <a:ext uri="{9D8B030D-6E8A-4147-A177-3AD203B41FA5}">
                      <a16:colId xmlns:a16="http://schemas.microsoft.com/office/drawing/2014/main" val="2689963407"/>
                    </a:ext>
                  </a:extLst>
                </a:gridCol>
              </a:tblGrid>
              <a:tr h="153173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Nutritional Status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2014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2015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2016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2017</a:t>
                      </a:r>
                      <a:endParaRPr lang="en-US" sz="18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058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5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severely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smtClean="0"/>
                        <a:t>stunted and stunted</a:t>
                      </a:r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14.4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6.2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1" dirty="0" smtClean="0">
                          <a:solidFill>
                            <a:schemeClr val="tx1"/>
                          </a:solidFill>
                        </a:rPr>
                        <a:t>10.9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1" dirty="0" smtClean="0">
                          <a:solidFill>
                            <a:schemeClr val="tx1"/>
                          </a:solidFill>
                        </a:rPr>
                        <a:t>9.1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7201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752600" y="457200"/>
            <a:ext cx="861060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400" b="1" dirty="0"/>
              <a:t>OPT Results Among 0-71  Months Pre-school  Children, </a:t>
            </a:r>
            <a:br>
              <a:rPr lang="en-US" sz="2400" b="1" dirty="0"/>
            </a:br>
            <a:r>
              <a:rPr lang="en-US" sz="2400" b="1" dirty="0" smtClean="0"/>
              <a:t>2014 </a:t>
            </a:r>
            <a:r>
              <a:rPr lang="en-US" sz="2400" b="1" dirty="0"/>
              <a:t>-</a:t>
            </a:r>
            <a:r>
              <a:rPr lang="en-US" sz="2400" b="1" dirty="0" smtClean="0"/>
              <a:t>2017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 Region 02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460238"/>
              </p:ext>
            </p:extLst>
          </p:nvPr>
        </p:nvGraphicFramePr>
        <p:xfrm>
          <a:off x="1078171" y="1578379"/>
          <a:ext cx="10495130" cy="4847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0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6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8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88530">
                  <a:extLst>
                    <a:ext uri="{9D8B030D-6E8A-4147-A177-3AD203B41FA5}">
                      <a16:colId xmlns:a16="http://schemas.microsoft.com/office/drawing/2014/main" val="2049029655"/>
                    </a:ext>
                  </a:extLst>
                </a:gridCol>
                <a:gridCol w="902582">
                  <a:extLst>
                    <a:ext uri="{9D8B030D-6E8A-4147-A177-3AD203B41FA5}">
                      <a16:colId xmlns:a16="http://schemas.microsoft.com/office/drawing/2014/main" val="2059623588"/>
                    </a:ext>
                  </a:extLst>
                </a:gridCol>
                <a:gridCol w="947585">
                  <a:extLst>
                    <a:ext uri="{9D8B030D-6E8A-4147-A177-3AD203B41FA5}">
                      <a16:colId xmlns:a16="http://schemas.microsoft.com/office/drawing/2014/main" val="3515113413"/>
                    </a:ext>
                  </a:extLst>
                </a:gridCol>
                <a:gridCol w="857578">
                  <a:extLst>
                    <a:ext uri="{9D8B030D-6E8A-4147-A177-3AD203B41FA5}">
                      <a16:colId xmlns:a16="http://schemas.microsoft.com/office/drawing/2014/main" val="4254656143"/>
                    </a:ext>
                  </a:extLst>
                </a:gridCol>
              </a:tblGrid>
              <a:tr h="3978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Nutritional Status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2014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2015 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2016</a:t>
                      </a:r>
                      <a:endParaRPr lang="en-US" sz="18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*2017 (0-59)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45715" marB="45715"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869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2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severely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smtClean="0"/>
                        <a:t>wasted</a:t>
                      </a:r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3,869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1.22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1" dirty="0" smtClean="0">
                          <a:solidFill>
                            <a:schemeClr val="tx1"/>
                          </a:solidFill>
                        </a:rPr>
                        <a:t>3,505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1" dirty="0" smtClean="0">
                          <a:solidFill>
                            <a:schemeClr val="tx1"/>
                          </a:solidFill>
                        </a:rPr>
                        <a:t>1.00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4,002</a:t>
                      </a:r>
                      <a:endParaRPr lang="en-PH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PH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2,593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0.8</a:t>
                      </a:r>
                      <a:endParaRPr lang="en-PH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46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Wasted</a:t>
                      </a:r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7,687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2.42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7,049</a:t>
                      </a: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2.03</a:t>
                      </a:r>
                    </a:p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8,418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2.2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5,514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1.7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46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</a:p>
                    <a:p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292, 189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325,915</a:t>
                      </a:r>
                    </a:p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344,254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90.68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311, 117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95.1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3156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Overweight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7,068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2.23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6,461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6,708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1.8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4,867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1.5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2872475978"/>
                  </a:ext>
                </a:extLst>
              </a:tr>
              <a:tr h="683156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Obese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4,8946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1.56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4,384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4,367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1.2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3,215</a:t>
                      </a:r>
                      <a:endParaRPr lang="en-US" dirty="0"/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2391588928"/>
                  </a:ext>
                </a:extLst>
              </a:tr>
            </a:tbl>
          </a:graphicData>
        </a:graphic>
      </p:graphicFrame>
      <p:sp>
        <p:nvSpPr>
          <p:cNvPr id="7" name="Down Arrow 6"/>
          <p:cNvSpPr/>
          <p:nvPr/>
        </p:nvSpPr>
        <p:spPr>
          <a:xfrm>
            <a:off x="3009240" y="2416579"/>
            <a:ext cx="394716" cy="6096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" name="Up Arrow 9"/>
          <p:cNvSpPr/>
          <p:nvPr/>
        </p:nvSpPr>
        <p:spPr>
          <a:xfrm>
            <a:off x="2811256" y="4168251"/>
            <a:ext cx="394716" cy="609600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" name="Down Arrow 10"/>
          <p:cNvSpPr/>
          <p:nvPr/>
        </p:nvSpPr>
        <p:spPr>
          <a:xfrm>
            <a:off x="3008614" y="3292415"/>
            <a:ext cx="394716" cy="6096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" name="TextBox 7"/>
          <p:cNvSpPr txBox="1"/>
          <p:nvPr/>
        </p:nvSpPr>
        <p:spPr>
          <a:xfrm>
            <a:off x="1173706" y="6426084"/>
            <a:ext cx="5145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*2017 data (</a:t>
            </a:r>
            <a:r>
              <a:rPr lang="en-US" dirty="0" err="1" smtClean="0"/>
              <a:t>Tuguegarao</a:t>
            </a:r>
            <a:r>
              <a:rPr lang="en-US" dirty="0" smtClean="0"/>
              <a:t> City for Validation)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2811256" y="5048756"/>
            <a:ext cx="394716" cy="6096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3" name="Down Arrow 12"/>
          <p:cNvSpPr/>
          <p:nvPr/>
        </p:nvSpPr>
        <p:spPr>
          <a:xfrm>
            <a:off x="2613898" y="5737419"/>
            <a:ext cx="394716" cy="6096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370312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752600" y="457200"/>
            <a:ext cx="861060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400" b="1" dirty="0"/>
              <a:t>Percentage Change Undernutrition Among 0-71 </a:t>
            </a:r>
            <a:r>
              <a:rPr lang="en-US" sz="2400" b="1" dirty="0" err="1"/>
              <a:t>Mos</a:t>
            </a:r>
            <a:r>
              <a:rPr lang="en-US" sz="2400" b="1" dirty="0"/>
              <a:t>  </a:t>
            </a:r>
            <a:br>
              <a:rPr lang="en-US" sz="2400" b="1" dirty="0"/>
            </a:br>
            <a:r>
              <a:rPr lang="en-US" sz="2400" b="1" dirty="0"/>
              <a:t>Pres-school Children</a:t>
            </a:r>
            <a:br>
              <a:rPr lang="en-US" sz="2400" b="1" dirty="0"/>
            </a:br>
            <a:r>
              <a:rPr lang="en-US" sz="2400" b="1" dirty="0" smtClean="0"/>
              <a:t>2014 </a:t>
            </a:r>
            <a:r>
              <a:rPr lang="en-US" sz="2400" b="1" dirty="0"/>
              <a:t>-</a:t>
            </a:r>
            <a:r>
              <a:rPr lang="en-US" sz="2400" b="1" dirty="0" smtClean="0"/>
              <a:t>2017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 Region 02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45312"/>
              </p:ext>
            </p:extLst>
          </p:nvPr>
        </p:nvGraphicFramePr>
        <p:xfrm>
          <a:off x="2400300" y="2149698"/>
          <a:ext cx="7315198" cy="1733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5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5138">
                  <a:extLst>
                    <a:ext uri="{9D8B030D-6E8A-4147-A177-3AD203B41FA5}">
                      <a16:colId xmlns:a16="http://schemas.microsoft.com/office/drawing/2014/main" val="2689963407"/>
                    </a:ext>
                  </a:extLst>
                </a:gridCol>
              </a:tblGrid>
              <a:tr h="153173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Nutritional Status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2014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2015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2016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2017</a:t>
                      </a:r>
                      <a:endParaRPr lang="en-US" sz="18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058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5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severely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smtClean="0"/>
                        <a:t>wasted and wasted</a:t>
                      </a:r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3.64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3.03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1" dirty="0" smtClean="0">
                          <a:solidFill>
                            <a:schemeClr val="tx1"/>
                          </a:solidFill>
                        </a:rPr>
                        <a:t>3.3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b="1" dirty="0" smtClean="0">
                          <a:solidFill>
                            <a:schemeClr val="tx1"/>
                          </a:solidFill>
                        </a:rPr>
                        <a:t>2.5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7771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School Weighing Result  Results </a:t>
            </a:r>
            <a:b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School Year </a:t>
            </a:r>
            <a:r>
              <a:rPr lang="en-US" sz="28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2013-2017</a:t>
            </a:r>
            <a: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  <a:t/>
            </a:r>
            <a:b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en-US" sz="28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 Region 02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685630"/>
              </p:ext>
            </p:extLst>
          </p:nvPr>
        </p:nvGraphicFramePr>
        <p:xfrm>
          <a:off x="1004552" y="1429554"/>
          <a:ext cx="10586433" cy="5181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7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44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448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44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23986">
                  <a:extLst>
                    <a:ext uri="{9D8B030D-6E8A-4147-A177-3AD203B41FA5}">
                      <a16:colId xmlns:a16="http://schemas.microsoft.com/office/drawing/2014/main" val="1256671480"/>
                    </a:ext>
                  </a:extLst>
                </a:gridCol>
                <a:gridCol w="798066">
                  <a:extLst>
                    <a:ext uri="{9D8B030D-6E8A-4147-A177-3AD203B41FA5}">
                      <a16:colId xmlns:a16="http://schemas.microsoft.com/office/drawing/2014/main" val="3385304573"/>
                    </a:ext>
                  </a:extLst>
                </a:gridCol>
                <a:gridCol w="1041379">
                  <a:extLst>
                    <a:ext uri="{9D8B030D-6E8A-4147-A177-3AD203B41FA5}">
                      <a16:colId xmlns:a16="http://schemas.microsoft.com/office/drawing/2014/main" val="4090798974"/>
                    </a:ext>
                  </a:extLst>
                </a:gridCol>
                <a:gridCol w="695458">
                  <a:extLst>
                    <a:ext uri="{9D8B030D-6E8A-4147-A177-3AD203B41FA5}">
                      <a16:colId xmlns:a16="http://schemas.microsoft.com/office/drawing/2014/main" val="2112593791"/>
                    </a:ext>
                  </a:extLst>
                </a:gridCol>
              </a:tblGrid>
              <a:tr h="856061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Nutritional Status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SY 2013 - 2014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SY 2014 – 2015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SY 2015 – 2016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SY 2016 – 2017</a:t>
                      </a:r>
                      <a:endParaRPr lang="en-US" sz="18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754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No.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%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68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Severely</a:t>
                      </a:r>
                      <a:r>
                        <a:rPr lang="en-US" sz="1800" baseline="0" dirty="0" smtClean="0"/>
                        <a:t> </a:t>
                      </a:r>
                    </a:p>
                    <a:p>
                      <a:r>
                        <a:rPr lang="en-US" sz="1800" baseline="0" dirty="0" smtClean="0"/>
                        <a:t>wasted</a:t>
                      </a:r>
                      <a:endParaRPr lang="en-US" sz="1800" dirty="0" smtClean="0"/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9,348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2.07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693738" algn="l"/>
                        </a:tabLst>
                      </a:pPr>
                      <a:r>
                        <a:rPr lang="en-PH" sz="1800" b="0" u="none" strike="noStrike" dirty="0" smtClean="0">
                          <a:effectLst/>
                        </a:rPr>
                        <a:t>11,498</a:t>
                      </a:r>
                      <a:endParaRPr lang="en-PH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2.73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10, 786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2.32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10, 109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2.14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4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wasted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31,768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7.02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PH" sz="1600" b="0" dirty="0" smtClean="0"/>
                    </a:p>
                    <a:p>
                      <a:pPr algn="ctr"/>
                      <a:r>
                        <a:rPr lang="en-PH" sz="1800" b="0" dirty="0" smtClean="0"/>
                        <a:t>29,385</a:t>
                      </a:r>
                      <a:endParaRPr lang="en-PH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7.0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31, 307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6.73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30, 382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6.45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068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399,339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88.27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PH" sz="1600" b="0" dirty="0" smtClean="0"/>
                    </a:p>
                    <a:p>
                      <a:pPr algn="ctr"/>
                      <a:r>
                        <a:rPr lang="en-PH" sz="1800" b="0" dirty="0" smtClean="0"/>
                        <a:t>366,700</a:t>
                      </a:r>
                      <a:endParaRPr lang="en-PH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87.32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409, 020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87.93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414, 826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88.0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94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Overweight</a:t>
                      </a: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9,378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2.07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PH" sz="1600" b="0" dirty="0" smtClean="0"/>
                    </a:p>
                    <a:p>
                      <a:pPr algn="ctr"/>
                      <a:r>
                        <a:rPr lang="en-PH" sz="1600" b="0" dirty="0" smtClean="0"/>
                        <a:t>9,469</a:t>
                      </a:r>
                      <a:endParaRPr lang="en-PH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2.25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10, 875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2.34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12, 316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2.61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47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Obese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2, 579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0.57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PH" sz="1600" b="0" dirty="0" smtClean="0"/>
                    </a:p>
                    <a:p>
                      <a:pPr algn="ctr"/>
                      <a:r>
                        <a:rPr lang="en-PH" sz="1600" b="0" dirty="0" smtClean="0"/>
                        <a:t>2,890</a:t>
                      </a:r>
                      <a:endParaRPr lang="en-PH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/>
                    </a:p>
                    <a:p>
                      <a:pPr algn="ctr"/>
                      <a:r>
                        <a:rPr lang="en-US" sz="1800" b="0" dirty="0" smtClean="0"/>
                        <a:t>0.69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3, 153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0.68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3,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748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0.80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12" marB="4571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2385051" y="3677321"/>
            <a:ext cx="266897" cy="4572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7" name="Down Arrow 6"/>
          <p:cNvSpPr/>
          <p:nvPr/>
        </p:nvSpPr>
        <p:spPr>
          <a:xfrm>
            <a:off x="2348691" y="4468298"/>
            <a:ext cx="266897" cy="4572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" name="Up Arrow 2"/>
          <p:cNvSpPr/>
          <p:nvPr/>
        </p:nvSpPr>
        <p:spPr>
          <a:xfrm>
            <a:off x="2482140" y="5321322"/>
            <a:ext cx="242316" cy="381000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" name="Up Arrow 7"/>
          <p:cNvSpPr/>
          <p:nvPr/>
        </p:nvSpPr>
        <p:spPr>
          <a:xfrm>
            <a:off x="2370970" y="6098146"/>
            <a:ext cx="242316" cy="381000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Up Arrow 8"/>
          <p:cNvSpPr/>
          <p:nvPr/>
        </p:nvSpPr>
        <p:spPr>
          <a:xfrm>
            <a:off x="2348691" y="2893421"/>
            <a:ext cx="242316" cy="381000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925908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954</TotalTime>
  <Words>585</Words>
  <Application>Microsoft Office PowerPoint</Application>
  <PresentationFormat>Widescreen</PresentationFormat>
  <Paragraphs>350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宋体</vt:lpstr>
      <vt:lpstr>Arial</vt:lpstr>
      <vt:lpstr>Berlin Sans FB</vt:lpstr>
      <vt:lpstr>Berlin Sans FB Demi</vt:lpstr>
      <vt:lpstr>Calibri</vt:lpstr>
      <vt:lpstr>华文新魏</vt:lpstr>
      <vt:lpstr>Tahoma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OPT Results Among 0-71  Months Pre-school  Children,  2014 -2017  Region 02</vt:lpstr>
      <vt:lpstr>Percentage Change Undernutrition Among 0-71 Mos   Pres-school Children 2014 -2017  Region 02</vt:lpstr>
      <vt:lpstr>OPT Results Among 0-71  Months Pre-school  Children,  2014 -2017  Region 02</vt:lpstr>
      <vt:lpstr>Percentage Change Undernutrition Among 0-71 Mos   Pres-school Children 2014 -2017  Region 02</vt:lpstr>
      <vt:lpstr>OPT Results Among 0-71  Months Pre-school  Children,  2014 -2017  Region 02</vt:lpstr>
      <vt:lpstr>Percentage Change Undernutrition Among 0-71 Mos   Pres-school Children 2014 -2017  Region 02</vt:lpstr>
      <vt:lpstr>School Weighing Result  Results  School Year 2013-2017  Region 02</vt:lpstr>
      <vt:lpstr>School Weighing Result School Year 2013-2017  Region 02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John Nestor L. Ballad</cp:lastModifiedBy>
  <cp:revision>59</cp:revision>
  <cp:lastPrinted>2017-11-06T04:13:58Z</cp:lastPrinted>
  <dcterms:created xsi:type="dcterms:W3CDTF">2016-01-13T03:54:06Z</dcterms:created>
  <dcterms:modified xsi:type="dcterms:W3CDTF">2018-01-11T06:58:15Z</dcterms:modified>
</cp:coreProperties>
</file>