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8"/>
  </p:notesMasterIdLst>
  <p:sldIdLst>
    <p:sldId id="473" r:id="rId2"/>
    <p:sldId id="472" r:id="rId3"/>
    <p:sldId id="257" r:id="rId4"/>
    <p:sldId id="258" r:id="rId5"/>
    <p:sldId id="449" r:id="rId6"/>
    <p:sldId id="259" r:id="rId7"/>
    <p:sldId id="263" r:id="rId8"/>
    <p:sldId id="428" r:id="rId9"/>
    <p:sldId id="450" r:id="rId10"/>
    <p:sldId id="451" r:id="rId11"/>
    <p:sldId id="452" r:id="rId12"/>
    <p:sldId id="453" r:id="rId13"/>
    <p:sldId id="309" r:id="rId14"/>
    <p:sldId id="330" r:id="rId15"/>
    <p:sldId id="332" r:id="rId16"/>
    <p:sldId id="292" r:id="rId17"/>
    <p:sldId id="402" r:id="rId18"/>
    <p:sldId id="267" r:id="rId19"/>
    <p:sldId id="318" r:id="rId20"/>
    <p:sldId id="315" r:id="rId21"/>
    <p:sldId id="272" r:id="rId22"/>
    <p:sldId id="276" r:id="rId23"/>
    <p:sldId id="277" r:id="rId24"/>
    <p:sldId id="457" r:id="rId25"/>
    <p:sldId id="455" r:id="rId26"/>
    <p:sldId id="304" r:id="rId27"/>
    <p:sldId id="278" r:id="rId28"/>
    <p:sldId id="280" r:id="rId29"/>
    <p:sldId id="305" r:id="rId30"/>
    <p:sldId id="283" r:id="rId31"/>
    <p:sldId id="284" r:id="rId32"/>
    <p:sldId id="285" r:id="rId33"/>
    <p:sldId id="456" r:id="rId34"/>
    <p:sldId id="287" r:id="rId35"/>
    <p:sldId id="313" r:id="rId36"/>
    <p:sldId id="282"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343A"/>
    <a:srgbClr val="F86810"/>
    <a:srgbClr val="E820DA"/>
    <a:srgbClr val="50A684"/>
    <a:srgbClr val="A8D2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38" autoAdjust="0"/>
    <p:restoredTop sz="95226" autoAdjust="0"/>
  </p:normalViewPr>
  <p:slideViewPr>
    <p:cSldViewPr snapToGrid="0">
      <p:cViewPr varScale="1">
        <p:scale>
          <a:sx n="78" d="100"/>
          <a:sy n="78" d="100"/>
        </p:scale>
        <p:origin x="72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3.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sv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diagrams/_rels/drawing3.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sv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94BDAF-DCF7-4958-AD46-F0868D65399B}"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PH"/>
        </a:p>
      </dgm:t>
    </dgm:pt>
    <dgm:pt modelId="{5E117D71-7DC3-47AE-8725-09DA7EDFFA6C}">
      <dgm:prSet phldrT="[Text]"/>
      <dgm:spPr>
        <a:solidFill>
          <a:srgbClr val="92D050"/>
        </a:solidFill>
        <a:ln>
          <a:noFill/>
        </a:ln>
      </dgm:spPr>
      <dgm:t>
        <a:bodyPr/>
        <a:lstStyle/>
        <a:p>
          <a:r>
            <a:rPr lang="en-PH" dirty="0"/>
            <a:t>EDUCATE </a:t>
          </a:r>
        </a:p>
      </dgm:t>
    </dgm:pt>
    <dgm:pt modelId="{9A6EC5A8-7C22-4B25-83E2-84DF64739A38}" type="parTrans" cxnId="{4965A6E2-F28A-4332-96BB-BD9B43EE4D72}">
      <dgm:prSet/>
      <dgm:spPr/>
      <dgm:t>
        <a:bodyPr/>
        <a:lstStyle/>
        <a:p>
          <a:endParaRPr lang="en-PH"/>
        </a:p>
      </dgm:t>
    </dgm:pt>
    <dgm:pt modelId="{05F3D489-2454-4894-B685-99A8EA26F23E}" type="sibTrans" cxnId="{4965A6E2-F28A-4332-96BB-BD9B43EE4D72}">
      <dgm:prSet/>
      <dgm:spPr/>
      <dgm:t>
        <a:bodyPr/>
        <a:lstStyle/>
        <a:p>
          <a:endParaRPr lang="en-PH"/>
        </a:p>
      </dgm:t>
    </dgm:pt>
    <dgm:pt modelId="{A3DC545F-FDFB-498F-A5F8-FB7F54F8CC00}">
      <dgm:prSet phldrT="[Text]" custT="1"/>
      <dgm:spPr>
        <a:ln>
          <a:solidFill>
            <a:srgbClr val="50A684"/>
          </a:solidFill>
        </a:ln>
      </dgm:spPr>
      <dgm:t>
        <a:bodyPr/>
        <a:lstStyle/>
        <a:p>
          <a:pPr marL="519113" indent="-465138">
            <a:buFont typeface="+mj-lt"/>
            <a:buAutoNum type="arabicPeriod"/>
          </a:pPr>
          <a:r>
            <a:rPr lang="en-PH" sz="3200" dirty="0"/>
            <a:t>Increase the understanding of the First 1000 Days of life strategy and the PPAN as overall framework</a:t>
          </a:r>
        </a:p>
      </dgm:t>
    </dgm:pt>
    <dgm:pt modelId="{AE4A7180-5914-4F74-96BF-635D61A471AB}" type="parTrans" cxnId="{99EE85B8-871D-4F4B-B1EC-D66190505CB7}">
      <dgm:prSet/>
      <dgm:spPr/>
      <dgm:t>
        <a:bodyPr/>
        <a:lstStyle/>
        <a:p>
          <a:endParaRPr lang="en-PH"/>
        </a:p>
      </dgm:t>
    </dgm:pt>
    <dgm:pt modelId="{C279C388-096A-43D6-8FAB-FEF1A6E12A96}" type="sibTrans" cxnId="{99EE85B8-871D-4F4B-B1EC-D66190505CB7}">
      <dgm:prSet/>
      <dgm:spPr/>
      <dgm:t>
        <a:bodyPr/>
        <a:lstStyle/>
        <a:p>
          <a:endParaRPr lang="en-PH"/>
        </a:p>
      </dgm:t>
    </dgm:pt>
    <dgm:pt modelId="{95250239-553E-4B43-8FEA-4C71809D9E0D}">
      <dgm:prSet phldrT="[Text]"/>
      <dgm:spPr>
        <a:solidFill>
          <a:srgbClr val="CA343A"/>
        </a:solidFill>
        <a:ln>
          <a:noFill/>
        </a:ln>
      </dgm:spPr>
      <dgm:t>
        <a:bodyPr/>
        <a:lstStyle/>
        <a:p>
          <a:r>
            <a:rPr lang="en-PH" dirty="0"/>
            <a:t>ENCOURAGE </a:t>
          </a:r>
        </a:p>
      </dgm:t>
    </dgm:pt>
    <dgm:pt modelId="{AC84653F-60A6-4735-9A11-6B191990AC54}" type="parTrans" cxnId="{B9F9FCC1-A7D0-4A4E-86BF-3B1E80EA1A04}">
      <dgm:prSet/>
      <dgm:spPr/>
      <dgm:t>
        <a:bodyPr/>
        <a:lstStyle/>
        <a:p>
          <a:endParaRPr lang="en-PH"/>
        </a:p>
      </dgm:t>
    </dgm:pt>
    <dgm:pt modelId="{9AE45D48-02F1-4533-8EAB-EB6D9E3FF06F}" type="sibTrans" cxnId="{B9F9FCC1-A7D0-4A4E-86BF-3B1E80EA1A04}">
      <dgm:prSet/>
      <dgm:spPr/>
      <dgm:t>
        <a:bodyPr/>
        <a:lstStyle/>
        <a:p>
          <a:endParaRPr lang="en-PH"/>
        </a:p>
      </dgm:t>
    </dgm:pt>
    <dgm:pt modelId="{53D27B24-4A2A-4D69-846A-E05B0C468E01}">
      <dgm:prSet phldrT="[Text]"/>
      <dgm:spPr>
        <a:ln>
          <a:solidFill>
            <a:srgbClr val="CA343A"/>
          </a:solidFill>
        </a:ln>
      </dgm:spPr>
      <dgm:t>
        <a:bodyPr/>
        <a:lstStyle/>
        <a:p>
          <a:pPr marL="463550" indent="-463550">
            <a:buFont typeface="+mj-lt"/>
            <a:buAutoNum type="arabicPeriod" startAt="2"/>
          </a:pPr>
          <a:r>
            <a:rPr lang="en-PH" dirty="0"/>
            <a:t>Facilitate collaboration among various stakeholders for scaled up interventions to fight malnutrition </a:t>
          </a:r>
        </a:p>
      </dgm:t>
    </dgm:pt>
    <dgm:pt modelId="{FDA1F5AC-7CD9-40D8-9B9B-44C453A4F558}" type="parTrans" cxnId="{733F8BFE-664C-43CC-8AA7-56B2FA98B32B}">
      <dgm:prSet/>
      <dgm:spPr/>
      <dgm:t>
        <a:bodyPr/>
        <a:lstStyle/>
        <a:p>
          <a:endParaRPr lang="en-PH"/>
        </a:p>
      </dgm:t>
    </dgm:pt>
    <dgm:pt modelId="{4F81C546-C57F-46A3-AE48-8F5AEC35CABE}" type="sibTrans" cxnId="{733F8BFE-664C-43CC-8AA7-56B2FA98B32B}">
      <dgm:prSet/>
      <dgm:spPr/>
      <dgm:t>
        <a:bodyPr/>
        <a:lstStyle/>
        <a:p>
          <a:endParaRPr lang="en-PH"/>
        </a:p>
      </dgm:t>
    </dgm:pt>
    <dgm:pt modelId="{4FA55EE4-4317-41F2-89A8-05160D038FDC}">
      <dgm:prSet phldrT="[Text]"/>
      <dgm:spPr>
        <a:solidFill>
          <a:srgbClr val="50A684"/>
        </a:solidFill>
        <a:ln>
          <a:noFill/>
        </a:ln>
      </dgm:spPr>
      <dgm:t>
        <a:bodyPr/>
        <a:lstStyle/>
        <a:p>
          <a:r>
            <a:rPr lang="en-PH" dirty="0"/>
            <a:t>ENGAGE </a:t>
          </a:r>
        </a:p>
      </dgm:t>
    </dgm:pt>
    <dgm:pt modelId="{2FB7798A-281E-4E98-8907-C42273EC7654}" type="parTrans" cxnId="{DC4660CD-552C-4562-9A8D-0104D4D1760E}">
      <dgm:prSet/>
      <dgm:spPr/>
      <dgm:t>
        <a:bodyPr/>
        <a:lstStyle/>
        <a:p>
          <a:endParaRPr lang="en-PH"/>
        </a:p>
      </dgm:t>
    </dgm:pt>
    <dgm:pt modelId="{7906BFE2-C2C7-41D4-9AD4-E80D57BA4091}" type="sibTrans" cxnId="{DC4660CD-552C-4562-9A8D-0104D4D1760E}">
      <dgm:prSet/>
      <dgm:spPr/>
      <dgm:t>
        <a:bodyPr/>
        <a:lstStyle/>
        <a:p>
          <a:endParaRPr lang="en-PH"/>
        </a:p>
      </dgm:t>
    </dgm:pt>
    <dgm:pt modelId="{007943D0-31E7-482A-8814-DF799D0B81A4}">
      <dgm:prSet phldrT="[Text]"/>
      <dgm:spPr>
        <a:ln>
          <a:solidFill>
            <a:srgbClr val="50A684"/>
          </a:solidFill>
        </a:ln>
      </dgm:spPr>
      <dgm:t>
        <a:bodyPr/>
        <a:lstStyle/>
        <a:p>
          <a:pPr marL="463550" indent="-463550">
            <a:buFont typeface="+mj-lt"/>
            <a:buAutoNum type="arabicPeriod" startAt="3"/>
          </a:pPr>
          <a:r>
            <a:rPr lang="en-PH" dirty="0"/>
            <a:t>Generate interactions from stakeholders about nutrition</a:t>
          </a:r>
        </a:p>
      </dgm:t>
    </dgm:pt>
    <dgm:pt modelId="{A5E00909-1BA0-485A-853B-B4A5FF23D88B}" type="parTrans" cxnId="{6C0C8058-A16E-4387-8B92-8EA2EB437C93}">
      <dgm:prSet/>
      <dgm:spPr/>
      <dgm:t>
        <a:bodyPr/>
        <a:lstStyle/>
        <a:p>
          <a:endParaRPr lang="en-PH"/>
        </a:p>
      </dgm:t>
    </dgm:pt>
    <dgm:pt modelId="{BD1A05E9-F6C7-487D-9C82-D1C099AE98D2}" type="sibTrans" cxnId="{6C0C8058-A16E-4387-8B92-8EA2EB437C93}">
      <dgm:prSet/>
      <dgm:spPr/>
      <dgm:t>
        <a:bodyPr/>
        <a:lstStyle/>
        <a:p>
          <a:endParaRPr lang="en-PH"/>
        </a:p>
      </dgm:t>
    </dgm:pt>
    <dgm:pt modelId="{0FBDF6AB-9B0B-47E9-9DA6-EFF4C9593DFC}" type="pres">
      <dgm:prSet presAssocID="{0A94BDAF-DCF7-4958-AD46-F0868D65399B}" presName="linearFlow" presStyleCnt="0">
        <dgm:presLayoutVars>
          <dgm:dir/>
          <dgm:animLvl val="lvl"/>
          <dgm:resizeHandles val="exact"/>
        </dgm:presLayoutVars>
      </dgm:prSet>
      <dgm:spPr/>
    </dgm:pt>
    <dgm:pt modelId="{65437A2E-059E-4397-A0CC-B259627AE016}" type="pres">
      <dgm:prSet presAssocID="{5E117D71-7DC3-47AE-8725-09DA7EDFFA6C}" presName="composite" presStyleCnt="0"/>
      <dgm:spPr/>
    </dgm:pt>
    <dgm:pt modelId="{4468E250-16EA-4D21-85AC-3C1D7312FD3C}" type="pres">
      <dgm:prSet presAssocID="{5E117D71-7DC3-47AE-8725-09DA7EDFFA6C}" presName="parentText" presStyleLbl="alignNode1" presStyleIdx="0" presStyleCnt="3">
        <dgm:presLayoutVars>
          <dgm:chMax val="1"/>
          <dgm:bulletEnabled val="1"/>
        </dgm:presLayoutVars>
      </dgm:prSet>
      <dgm:spPr/>
    </dgm:pt>
    <dgm:pt modelId="{13418E19-A028-42B0-8D37-C8036C493F6D}" type="pres">
      <dgm:prSet presAssocID="{5E117D71-7DC3-47AE-8725-09DA7EDFFA6C}" presName="descendantText" presStyleLbl="alignAcc1" presStyleIdx="0" presStyleCnt="3">
        <dgm:presLayoutVars>
          <dgm:bulletEnabled val="1"/>
        </dgm:presLayoutVars>
      </dgm:prSet>
      <dgm:spPr/>
    </dgm:pt>
    <dgm:pt modelId="{928E8D13-D1A3-4799-ACBE-B4111857D113}" type="pres">
      <dgm:prSet presAssocID="{05F3D489-2454-4894-B685-99A8EA26F23E}" presName="sp" presStyleCnt="0"/>
      <dgm:spPr/>
    </dgm:pt>
    <dgm:pt modelId="{993019FA-8F49-459E-B758-3F0800D89D0F}" type="pres">
      <dgm:prSet presAssocID="{95250239-553E-4B43-8FEA-4C71809D9E0D}" presName="composite" presStyleCnt="0"/>
      <dgm:spPr/>
    </dgm:pt>
    <dgm:pt modelId="{D4E6712B-3C67-4613-BD54-707C2C397AB9}" type="pres">
      <dgm:prSet presAssocID="{95250239-553E-4B43-8FEA-4C71809D9E0D}" presName="parentText" presStyleLbl="alignNode1" presStyleIdx="1" presStyleCnt="3">
        <dgm:presLayoutVars>
          <dgm:chMax val="1"/>
          <dgm:bulletEnabled val="1"/>
        </dgm:presLayoutVars>
      </dgm:prSet>
      <dgm:spPr/>
    </dgm:pt>
    <dgm:pt modelId="{04F722B0-9F8A-4D19-99E8-E7D08E088AB8}" type="pres">
      <dgm:prSet presAssocID="{95250239-553E-4B43-8FEA-4C71809D9E0D}" presName="descendantText" presStyleLbl="alignAcc1" presStyleIdx="1" presStyleCnt="3">
        <dgm:presLayoutVars>
          <dgm:bulletEnabled val="1"/>
        </dgm:presLayoutVars>
      </dgm:prSet>
      <dgm:spPr/>
    </dgm:pt>
    <dgm:pt modelId="{12547202-8AA9-406A-BB7F-901F0BBD2790}" type="pres">
      <dgm:prSet presAssocID="{9AE45D48-02F1-4533-8EAB-EB6D9E3FF06F}" presName="sp" presStyleCnt="0"/>
      <dgm:spPr/>
    </dgm:pt>
    <dgm:pt modelId="{A95439B5-9531-4C06-AE6D-FC50126144BA}" type="pres">
      <dgm:prSet presAssocID="{4FA55EE4-4317-41F2-89A8-05160D038FDC}" presName="composite" presStyleCnt="0"/>
      <dgm:spPr/>
    </dgm:pt>
    <dgm:pt modelId="{7A71B6A0-6FC6-4F3E-B83C-4781D8C46CDC}" type="pres">
      <dgm:prSet presAssocID="{4FA55EE4-4317-41F2-89A8-05160D038FDC}" presName="parentText" presStyleLbl="alignNode1" presStyleIdx="2" presStyleCnt="3">
        <dgm:presLayoutVars>
          <dgm:chMax val="1"/>
          <dgm:bulletEnabled val="1"/>
        </dgm:presLayoutVars>
      </dgm:prSet>
      <dgm:spPr/>
    </dgm:pt>
    <dgm:pt modelId="{3C5BE543-6C00-4983-B129-3CEC314CD8A2}" type="pres">
      <dgm:prSet presAssocID="{4FA55EE4-4317-41F2-89A8-05160D038FDC}" presName="descendantText" presStyleLbl="alignAcc1" presStyleIdx="2" presStyleCnt="3">
        <dgm:presLayoutVars>
          <dgm:bulletEnabled val="1"/>
        </dgm:presLayoutVars>
      </dgm:prSet>
      <dgm:spPr/>
    </dgm:pt>
  </dgm:ptLst>
  <dgm:cxnLst>
    <dgm:cxn modelId="{D1C6E606-4C8F-4467-9DBA-F758148809C0}" type="presOf" srcId="{95250239-553E-4B43-8FEA-4C71809D9E0D}" destId="{D4E6712B-3C67-4613-BD54-707C2C397AB9}" srcOrd="0" destOrd="0" presId="urn:microsoft.com/office/officeart/2005/8/layout/chevron2"/>
    <dgm:cxn modelId="{4F206161-0B99-4BE6-98A2-AF01C278136F}" type="presOf" srcId="{0A94BDAF-DCF7-4958-AD46-F0868D65399B}" destId="{0FBDF6AB-9B0B-47E9-9DA6-EFF4C9593DFC}" srcOrd="0" destOrd="0" presId="urn:microsoft.com/office/officeart/2005/8/layout/chevron2"/>
    <dgm:cxn modelId="{6C0C8058-A16E-4387-8B92-8EA2EB437C93}" srcId="{4FA55EE4-4317-41F2-89A8-05160D038FDC}" destId="{007943D0-31E7-482A-8814-DF799D0B81A4}" srcOrd="0" destOrd="0" parTransId="{A5E00909-1BA0-485A-853B-B4A5FF23D88B}" sibTransId="{BD1A05E9-F6C7-487D-9C82-D1C099AE98D2}"/>
    <dgm:cxn modelId="{22BC5784-A210-4FEB-ADD5-C8C02DD9C5D2}" type="presOf" srcId="{53D27B24-4A2A-4D69-846A-E05B0C468E01}" destId="{04F722B0-9F8A-4D19-99E8-E7D08E088AB8}" srcOrd="0" destOrd="0" presId="urn:microsoft.com/office/officeart/2005/8/layout/chevron2"/>
    <dgm:cxn modelId="{762B508E-5560-4010-83F1-A98D1852FAB0}" type="presOf" srcId="{5E117D71-7DC3-47AE-8725-09DA7EDFFA6C}" destId="{4468E250-16EA-4D21-85AC-3C1D7312FD3C}" srcOrd="0" destOrd="0" presId="urn:microsoft.com/office/officeart/2005/8/layout/chevron2"/>
    <dgm:cxn modelId="{FFA02B91-6DC7-49BF-8D75-C704B3F28E19}" type="presOf" srcId="{4FA55EE4-4317-41F2-89A8-05160D038FDC}" destId="{7A71B6A0-6FC6-4F3E-B83C-4781D8C46CDC}" srcOrd="0" destOrd="0" presId="urn:microsoft.com/office/officeart/2005/8/layout/chevron2"/>
    <dgm:cxn modelId="{DCE7CF97-3384-4BF3-9FD6-37241AA66F92}" type="presOf" srcId="{A3DC545F-FDFB-498F-A5F8-FB7F54F8CC00}" destId="{13418E19-A028-42B0-8D37-C8036C493F6D}" srcOrd="0" destOrd="0" presId="urn:microsoft.com/office/officeart/2005/8/layout/chevron2"/>
    <dgm:cxn modelId="{99EE85B8-871D-4F4B-B1EC-D66190505CB7}" srcId="{5E117D71-7DC3-47AE-8725-09DA7EDFFA6C}" destId="{A3DC545F-FDFB-498F-A5F8-FB7F54F8CC00}" srcOrd="0" destOrd="0" parTransId="{AE4A7180-5914-4F74-96BF-635D61A471AB}" sibTransId="{C279C388-096A-43D6-8FAB-FEF1A6E12A96}"/>
    <dgm:cxn modelId="{6F770BB9-7602-4B95-A1DB-61561C67D248}" type="presOf" srcId="{007943D0-31E7-482A-8814-DF799D0B81A4}" destId="{3C5BE543-6C00-4983-B129-3CEC314CD8A2}" srcOrd="0" destOrd="0" presId="urn:microsoft.com/office/officeart/2005/8/layout/chevron2"/>
    <dgm:cxn modelId="{B9F9FCC1-A7D0-4A4E-86BF-3B1E80EA1A04}" srcId="{0A94BDAF-DCF7-4958-AD46-F0868D65399B}" destId="{95250239-553E-4B43-8FEA-4C71809D9E0D}" srcOrd="1" destOrd="0" parTransId="{AC84653F-60A6-4735-9A11-6B191990AC54}" sibTransId="{9AE45D48-02F1-4533-8EAB-EB6D9E3FF06F}"/>
    <dgm:cxn modelId="{DC4660CD-552C-4562-9A8D-0104D4D1760E}" srcId="{0A94BDAF-DCF7-4958-AD46-F0868D65399B}" destId="{4FA55EE4-4317-41F2-89A8-05160D038FDC}" srcOrd="2" destOrd="0" parTransId="{2FB7798A-281E-4E98-8907-C42273EC7654}" sibTransId="{7906BFE2-C2C7-41D4-9AD4-E80D57BA4091}"/>
    <dgm:cxn modelId="{4965A6E2-F28A-4332-96BB-BD9B43EE4D72}" srcId="{0A94BDAF-DCF7-4958-AD46-F0868D65399B}" destId="{5E117D71-7DC3-47AE-8725-09DA7EDFFA6C}" srcOrd="0" destOrd="0" parTransId="{9A6EC5A8-7C22-4B25-83E2-84DF64739A38}" sibTransId="{05F3D489-2454-4894-B685-99A8EA26F23E}"/>
    <dgm:cxn modelId="{733F8BFE-664C-43CC-8AA7-56B2FA98B32B}" srcId="{95250239-553E-4B43-8FEA-4C71809D9E0D}" destId="{53D27B24-4A2A-4D69-846A-E05B0C468E01}" srcOrd="0" destOrd="0" parTransId="{FDA1F5AC-7CD9-40D8-9B9B-44C453A4F558}" sibTransId="{4F81C546-C57F-46A3-AE48-8F5AEC35CABE}"/>
    <dgm:cxn modelId="{A10E3186-95A9-4D22-BC59-3AF3F141E030}" type="presParOf" srcId="{0FBDF6AB-9B0B-47E9-9DA6-EFF4C9593DFC}" destId="{65437A2E-059E-4397-A0CC-B259627AE016}" srcOrd="0" destOrd="0" presId="urn:microsoft.com/office/officeart/2005/8/layout/chevron2"/>
    <dgm:cxn modelId="{98AE2169-E244-4F65-A66A-BA5940A999F9}" type="presParOf" srcId="{65437A2E-059E-4397-A0CC-B259627AE016}" destId="{4468E250-16EA-4D21-85AC-3C1D7312FD3C}" srcOrd="0" destOrd="0" presId="urn:microsoft.com/office/officeart/2005/8/layout/chevron2"/>
    <dgm:cxn modelId="{D046BE41-7E57-4A01-B954-C5DF9F05A8E5}" type="presParOf" srcId="{65437A2E-059E-4397-A0CC-B259627AE016}" destId="{13418E19-A028-42B0-8D37-C8036C493F6D}" srcOrd="1" destOrd="0" presId="urn:microsoft.com/office/officeart/2005/8/layout/chevron2"/>
    <dgm:cxn modelId="{F308CB4C-1841-4BEE-9D16-172B0566266E}" type="presParOf" srcId="{0FBDF6AB-9B0B-47E9-9DA6-EFF4C9593DFC}" destId="{928E8D13-D1A3-4799-ACBE-B4111857D113}" srcOrd="1" destOrd="0" presId="urn:microsoft.com/office/officeart/2005/8/layout/chevron2"/>
    <dgm:cxn modelId="{8680AEFE-99A9-4477-8433-6476AE05A212}" type="presParOf" srcId="{0FBDF6AB-9B0B-47E9-9DA6-EFF4C9593DFC}" destId="{993019FA-8F49-459E-B758-3F0800D89D0F}" srcOrd="2" destOrd="0" presId="urn:microsoft.com/office/officeart/2005/8/layout/chevron2"/>
    <dgm:cxn modelId="{035B2BD0-0038-434C-A610-EC8F6F49B70B}" type="presParOf" srcId="{993019FA-8F49-459E-B758-3F0800D89D0F}" destId="{D4E6712B-3C67-4613-BD54-707C2C397AB9}" srcOrd="0" destOrd="0" presId="urn:microsoft.com/office/officeart/2005/8/layout/chevron2"/>
    <dgm:cxn modelId="{43DA43ED-9EB3-4E33-9F5A-2330D616FF65}" type="presParOf" srcId="{993019FA-8F49-459E-B758-3F0800D89D0F}" destId="{04F722B0-9F8A-4D19-99E8-E7D08E088AB8}" srcOrd="1" destOrd="0" presId="urn:microsoft.com/office/officeart/2005/8/layout/chevron2"/>
    <dgm:cxn modelId="{A575DF2C-69EE-4402-B411-7D945502089D}" type="presParOf" srcId="{0FBDF6AB-9B0B-47E9-9DA6-EFF4C9593DFC}" destId="{12547202-8AA9-406A-BB7F-901F0BBD2790}" srcOrd="3" destOrd="0" presId="urn:microsoft.com/office/officeart/2005/8/layout/chevron2"/>
    <dgm:cxn modelId="{26807D72-E586-4C7A-9A0F-8273213708EC}" type="presParOf" srcId="{0FBDF6AB-9B0B-47E9-9DA6-EFF4C9593DFC}" destId="{A95439B5-9531-4C06-AE6D-FC50126144BA}" srcOrd="4" destOrd="0" presId="urn:microsoft.com/office/officeart/2005/8/layout/chevron2"/>
    <dgm:cxn modelId="{42D7B813-2150-4294-9EA8-26023EB286DA}" type="presParOf" srcId="{A95439B5-9531-4C06-AE6D-FC50126144BA}" destId="{7A71B6A0-6FC6-4F3E-B83C-4781D8C46CDC}" srcOrd="0" destOrd="0" presId="urn:microsoft.com/office/officeart/2005/8/layout/chevron2"/>
    <dgm:cxn modelId="{61983C7B-EE97-44A0-A5E3-D32628295D8A}" type="presParOf" srcId="{A95439B5-9531-4C06-AE6D-FC50126144BA}" destId="{3C5BE543-6C00-4983-B129-3CEC314CD8A2}"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65CB7C4C-0BC5-4151-AAD8-7B0370BD0A7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PH"/>
        </a:p>
      </dgm:t>
    </dgm:pt>
    <dgm:pt modelId="{55F5E6A8-63CB-4E30-9FC9-40E6E20718FF}">
      <dgm:prSet phldrT="[Text]" custT="1"/>
      <dgm:spPr>
        <a:solidFill>
          <a:srgbClr val="E820DA"/>
        </a:solidFill>
      </dgm:spPr>
      <dgm:t>
        <a:bodyPr/>
        <a:lstStyle/>
        <a:p>
          <a:r>
            <a:rPr lang="en-US" sz="2800" dirty="0" err="1"/>
            <a:t>Buntis</a:t>
          </a:r>
          <a:r>
            <a:rPr lang="en-US" sz="2800" dirty="0"/>
            <a:t> -Kumain ng </a:t>
          </a:r>
          <a:r>
            <a:rPr lang="en-US" sz="2800" dirty="0" err="1"/>
            <a:t>sapat</a:t>
          </a:r>
          <a:r>
            <a:rPr lang="en-US" sz="2800" dirty="0"/>
            <a:t> , para </a:t>
          </a:r>
          <a:r>
            <a:rPr lang="en-US" sz="2800" dirty="0" err="1"/>
            <a:t>tamang</a:t>
          </a:r>
          <a:r>
            <a:rPr lang="en-US" sz="2800" dirty="0"/>
            <a:t> weight gain ang </a:t>
          </a:r>
          <a:r>
            <a:rPr lang="en-US" sz="2800" dirty="0" err="1"/>
            <a:t>katapat</a:t>
          </a:r>
          <a:r>
            <a:rPr lang="en-US" sz="2800" dirty="0"/>
            <a:t>.</a:t>
          </a:r>
          <a:endParaRPr lang="en-PH" sz="2800" dirty="0"/>
        </a:p>
      </dgm:t>
    </dgm:pt>
    <dgm:pt modelId="{8E3D55B7-1F39-41CA-863A-B54F5E84FC8E}" type="parTrans" cxnId="{D045938F-1088-445F-B37F-1F7ADF260973}">
      <dgm:prSet/>
      <dgm:spPr/>
      <dgm:t>
        <a:bodyPr/>
        <a:lstStyle/>
        <a:p>
          <a:endParaRPr lang="en-PH" sz="2800"/>
        </a:p>
      </dgm:t>
    </dgm:pt>
    <dgm:pt modelId="{5C036B0C-2498-4ADB-846F-490A029D8998}" type="sibTrans" cxnId="{D045938F-1088-445F-B37F-1F7ADF260973}">
      <dgm:prSet/>
      <dgm:spPr/>
      <dgm:t>
        <a:bodyPr/>
        <a:lstStyle/>
        <a:p>
          <a:endParaRPr lang="en-PH" sz="2800"/>
        </a:p>
      </dgm:t>
    </dgm:pt>
    <dgm:pt modelId="{4492F574-8785-4720-B25B-24E3D310DB63}">
      <dgm:prSet phldrT="[Text]" custT="1"/>
      <dgm:spPr>
        <a:solidFill>
          <a:srgbClr val="00B050"/>
        </a:solidFill>
      </dgm:spPr>
      <dgm:t>
        <a:bodyPr/>
        <a:lstStyle/>
        <a:p>
          <a:r>
            <a:rPr lang="en-US" sz="2800" dirty="0" err="1"/>
            <a:t>Pamilya</a:t>
          </a:r>
          <a:r>
            <a:rPr lang="en-US" sz="2800" dirty="0"/>
            <a:t> - Maging </a:t>
          </a:r>
          <a:r>
            <a:rPr lang="en-US" sz="2800" dirty="0" err="1"/>
            <a:t>madiskarte</a:t>
          </a:r>
          <a:r>
            <a:rPr lang="en-US" sz="2800" dirty="0"/>
            <a:t> </a:t>
          </a:r>
          <a:r>
            <a:rPr lang="en-US" sz="2800" dirty="0" err="1"/>
            <a:t>sa</a:t>
          </a:r>
          <a:r>
            <a:rPr lang="en-US" sz="2800" dirty="0"/>
            <a:t> </a:t>
          </a:r>
          <a:r>
            <a:rPr lang="en-US" sz="2800" dirty="0" err="1"/>
            <a:t>pagpapakain</a:t>
          </a:r>
          <a:r>
            <a:rPr lang="en-US" sz="2800" dirty="0"/>
            <a:t> kay baby.</a:t>
          </a:r>
          <a:endParaRPr lang="en-PH" sz="2800" dirty="0"/>
        </a:p>
      </dgm:t>
    </dgm:pt>
    <dgm:pt modelId="{7665E6B0-0042-4D3C-BF2B-B889DD2EE46E}" type="parTrans" cxnId="{4C2385C7-0321-419D-B290-6885E31B2956}">
      <dgm:prSet/>
      <dgm:spPr/>
      <dgm:t>
        <a:bodyPr/>
        <a:lstStyle/>
        <a:p>
          <a:endParaRPr lang="en-PH" sz="2800"/>
        </a:p>
      </dgm:t>
    </dgm:pt>
    <dgm:pt modelId="{F5580DBA-4955-45EC-965A-16DE0F4E02F7}" type="sibTrans" cxnId="{4C2385C7-0321-419D-B290-6885E31B2956}">
      <dgm:prSet/>
      <dgm:spPr/>
      <dgm:t>
        <a:bodyPr/>
        <a:lstStyle/>
        <a:p>
          <a:endParaRPr lang="en-PH" sz="2800"/>
        </a:p>
      </dgm:t>
    </dgm:pt>
    <dgm:pt modelId="{BD0F2B0F-51B4-49D8-9591-ED7BA70F4251}">
      <dgm:prSet custT="1"/>
      <dgm:spPr/>
      <dgm:t>
        <a:bodyPr/>
        <a:lstStyle/>
        <a:p>
          <a:r>
            <a:rPr lang="en-US" sz="2800" dirty="0">
              <a:solidFill>
                <a:schemeClr val="bg1"/>
              </a:solidFill>
            </a:rPr>
            <a:t>Local chief executive</a:t>
          </a:r>
        </a:p>
        <a:p>
          <a:r>
            <a:rPr lang="en-PH" sz="2800" dirty="0" err="1">
              <a:solidFill>
                <a:schemeClr val="bg1"/>
              </a:solidFill>
            </a:rPr>
            <a:t>Nutrisyon</a:t>
          </a:r>
          <a:r>
            <a:rPr lang="en-PH" sz="2800" dirty="0">
              <a:solidFill>
                <a:schemeClr val="bg1"/>
              </a:solidFill>
            </a:rPr>
            <a:t> ng </a:t>
          </a:r>
          <a:r>
            <a:rPr lang="en-PH" sz="2800" dirty="0" err="1">
              <a:solidFill>
                <a:schemeClr val="bg1"/>
              </a:solidFill>
            </a:rPr>
            <a:t>aking</a:t>
          </a:r>
          <a:r>
            <a:rPr lang="en-PH" sz="2800" dirty="0">
              <a:solidFill>
                <a:schemeClr val="bg1"/>
              </a:solidFill>
            </a:rPr>
            <a:t> bayan, </a:t>
          </a:r>
          <a:r>
            <a:rPr lang="en-PH" sz="2800" dirty="0" err="1">
              <a:solidFill>
                <a:schemeClr val="bg1"/>
              </a:solidFill>
            </a:rPr>
            <a:t>aking</a:t>
          </a:r>
          <a:r>
            <a:rPr lang="en-PH" sz="2800" dirty="0">
              <a:solidFill>
                <a:schemeClr val="bg1"/>
              </a:solidFill>
            </a:rPr>
            <a:t> </a:t>
          </a:r>
          <a:r>
            <a:rPr lang="en-PH" sz="2800" dirty="0" err="1">
              <a:solidFill>
                <a:schemeClr val="bg1"/>
              </a:solidFill>
            </a:rPr>
            <a:t>pananagutan</a:t>
          </a:r>
          <a:r>
            <a:rPr lang="en-PH" sz="2800" dirty="0">
              <a:solidFill>
                <a:schemeClr val="bg1"/>
              </a:solidFill>
            </a:rPr>
            <a:t>.</a:t>
          </a:r>
        </a:p>
      </dgm:t>
    </dgm:pt>
    <dgm:pt modelId="{1EA8BA98-8F28-421C-8FBB-A955DFB38C6E}" type="parTrans" cxnId="{0D7B99FA-0205-4ABF-85D2-B7D22A8CA607}">
      <dgm:prSet/>
      <dgm:spPr/>
      <dgm:t>
        <a:bodyPr/>
        <a:lstStyle/>
        <a:p>
          <a:endParaRPr lang="en-PH" sz="2800"/>
        </a:p>
      </dgm:t>
    </dgm:pt>
    <dgm:pt modelId="{AC10BA93-5B84-4A19-A1A5-61FBD1A6F09E}" type="sibTrans" cxnId="{0D7B99FA-0205-4ABF-85D2-B7D22A8CA607}">
      <dgm:prSet/>
      <dgm:spPr/>
      <dgm:t>
        <a:bodyPr/>
        <a:lstStyle/>
        <a:p>
          <a:endParaRPr lang="en-PH" sz="2800"/>
        </a:p>
      </dgm:t>
    </dgm:pt>
    <dgm:pt modelId="{86CFBDE4-9458-491A-B7F6-56D07F0F189D}">
      <dgm:prSet custT="1"/>
      <dgm:spPr>
        <a:solidFill>
          <a:srgbClr val="F86810"/>
        </a:solidFill>
      </dgm:spPr>
      <dgm:t>
        <a:bodyPr/>
        <a:lstStyle/>
        <a:p>
          <a:r>
            <a:rPr lang="en-US" sz="2800" dirty="0">
              <a:solidFill>
                <a:schemeClr val="bg1"/>
              </a:solidFill>
            </a:rPr>
            <a:t>Lahat - Suportahan ang PPAN. Invest in the First 1000 Days. </a:t>
          </a:r>
          <a:endParaRPr lang="en-PH" sz="2800" dirty="0">
            <a:solidFill>
              <a:schemeClr val="bg1"/>
            </a:solidFill>
          </a:endParaRPr>
        </a:p>
      </dgm:t>
    </dgm:pt>
    <dgm:pt modelId="{39EBBFF8-1E0C-4C9B-8223-F6DA6EB65087}" type="parTrans" cxnId="{12CB656D-13E6-438D-918C-2003921DD4D2}">
      <dgm:prSet/>
      <dgm:spPr/>
      <dgm:t>
        <a:bodyPr/>
        <a:lstStyle/>
        <a:p>
          <a:endParaRPr lang="en-PH" sz="2800"/>
        </a:p>
      </dgm:t>
    </dgm:pt>
    <dgm:pt modelId="{6FEC1D4E-7378-4079-9074-0AC874E391F1}" type="sibTrans" cxnId="{12CB656D-13E6-438D-918C-2003921DD4D2}">
      <dgm:prSet/>
      <dgm:spPr/>
      <dgm:t>
        <a:bodyPr/>
        <a:lstStyle/>
        <a:p>
          <a:endParaRPr lang="en-PH" sz="2800"/>
        </a:p>
      </dgm:t>
    </dgm:pt>
    <dgm:pt modelId="{8A2F0CEF-8ABB-40C7-AA86-BA44ADB62041}" type="pres">
      <dgm:prSet presAssocID="{65CB7C4C-0BC5-4151-AAD8-7B0370BD0A7D}" presName="linear" presStyleCnt="0">
        <dgm:presLayoutVars>
          <dgm:dir/>
          <dgm:animLvl val="lvl"/>
          <dgm:resizeHandles val="exact"/>
        </dgm:presLayoutVars>
      </dgm:prSet>
      <dgm:spPr/>
    </dgm:pt>
    <dgm:pt modelId="{7B6AA327-0C3D-4845-93E2-8A471AFC63DB}" type="pres">
      <dgm:prSet presAssocID="{55F5E6A8-63CB-4E30-9FC9-40E6E20718FF}" presName="parentLin" presStyleCnt="0"/>
      <dgm:spPr/>
    </dgm:pt>
    <dgm:pt modelId="{BA114E8A-9B58-4D96-84CD-8B7BBD6C77D7}" type="pres">
      <dgm:prSet presAssocID="{55F5E6A8-63CB-4E30-9FC9-40E6E20718FF}" presName="parentLeftMargin" presStyleLbl="node1" presStyleIdx="0" presStyleCnt="4"/>
      <dgm:spPr/>
    </dgm:pt>
    <dgm:pt modelId="{62BF913A-5928-4019-AABE-540D656551D7}" type="pres">
      <dgm:prSet presAssocID="{55F5E6A8-63CB-4E30-9FC9-40E6E20718FF}" presName="parentText" presStyleLbl="node1" presStyleIdx="0" presStyleCnt="4" custScaleX="130319" custScaleY="196491" custLinFactNeighborX="-84750" custLinFactNeighborY="-20303">
        <dgm:presLayoutVars>
          <dgm:chMax val="0"/>
          <dgm:bulletEnabled val="1"/>
        </dgm:presLayoutVars>
      </dgm:prSet>
      <dgm:spPr/>
    </dgm:pt>
    <dgm:pt modelId="{0BECAF46-E720-4B6B-A4E2-8C295DD8A823}" type="pres">
      <dgm:prSet presAssocID="{55F5E6A8-63CB-4E30-9FC9-40E6E20718FF}" presName="negativeSpace" presStyleCnt="0"/>
      <dgm:spPr/>
    </dgm:pt>
    <dgm:pt modelId="{746F2B54-C269-4F7E-BD63-B057424C670F}" type="pres">
      <dgm:prSet presAssocID="{55F5E6A8-63CB-4E30-9FC9-40E6E20718FF}" presName="childText" presStyleLbl="conFgAcc1" presStyleIdx="0" presStyleCnt="4">
        <dgm:presLayoutVars>
          <dgm:bulletEnabled val="1"/>
        </dgm:presLayoutVars>
      </dgm:prSet>
      <dgm:spPr/>
    </dgm:pt>
    <dgm:pt modelId="{8B36B108-9F5D-4EFD-9208-380A29DA6BCA}" type="pres">
      <dgm:prSet presAssocID="{5C036B0C-2498-4ADB-846F-490A029D8998}" presName="spaceBetweenRectangles" presStyleCnt="0"/>
      <dgm:spPr/>
    </dgm:pt>
    <dgm:pt modelId="{B2D66525-6294-4F3E-88C9-02C1242CA2FE}" type="pres">
      <dgm:prSet presAssocID="{4492F574-8785-4720-B25B-24E3D310DB63}" presName="parentLin" presStyleCnt="0"/>
      <dgm:spPr/>
    </dgm:pt>
    <dgm:pt modelId="{AB4C7018-EB27-4433-99B2-6BA9A396C72A}" type="pres">
      <dgm:prSet presAssocID="{4492F574-8785-4720-B25B-24E3D310DB63}" presName="parentLeftMargin" presStyleLbl="node1" presStyleIdx="0" presStyleCnt="4"/>
      <dgm:spPr/>
    </dgm:pt>
    <dgm:pt modelId="{F171ACA2-DCEF-4E15-8DF5-A6938888C6EA}" type="pres">
      <dgm:prSet presAssocID="{4492F574-8785-4720-B25B-24E3D310DB63}" presName="parentText" presStyleLbl="node1" presStyleIdx="1" presStyleCnt="4" custScaleX="122604" custScaleY="215307" custLinFactNeighborX="-80298" custLinFactNeighborY="-23953">
        <dgm:presLayoutVars>
          <dgm:chMax val="0"/>
          <dgm:bulletEnabled val="1"/>
        </dgm:presLayoutVars>
      </dgm:prSet>
      <dgm:spPr/>
    </dgm:pt>
    <dgm:pt modelId="{6F63EEA0-B7AF-41DE-9278-2AAD7D44EA4B}" type="pres">
      <dgm:prSet presAssocID="{4492F574-8785-4720-B25B-24E3D310DB63}" presName="negativeSpace" presStyleCnt="0"/>
      <dgm:spPr/>
    </dgm:pt>
    <dgm:pt modelId="{B0CB7365-4C43-4CB8-A7C2-2CB14DC5BDF2}" type="pres">
      <dgm:prSet presAssocID="{4492F574-8785-4720-B25B-24E3D310DB63}" presName="childText" presStyleLbl="conFgAcc1" presStyleIdx="1" presStyleCnt="4">
        <dgm:presLayoutVars>
          <dgm:bulletEnabled val="1"/>
        </dgm:presLayoutVars>
      </dgm:prSet>
      <dgm:spPr/>
    </dgm:pt>
    <dgm:pt modelId="{E715F337-0DEC-4CC9-AB4D-DB2AD2132F52}" type="pres">
      <dgm:prSet presAssocID="{F5580DBA-4955-45EC-965A-16DE0F4E02F7}" presName="spaceBetweenRectangles" presStyleCnt="0"/>
      <dgm:spPr/>
    </dgm:pt>
    <dgm:pt modelId="{075393BD-32EA-471D-86C2-103FD3953A97}" type="pres">
      <dgm:prSet presAssocID="{BD0F2B0F-51B4-49D8-9591-ED7BA70F4251}" presName="parentLin" presStyleCnt="0"/>
      <dgm:spPr/>
    </dgm:pt>
    <dgm:pt modelId="{EA49A36C-293A-47CE-82DF-7C2B4CD76063}" type="pres">
      <dgm:prSet presAssocID="{BD0F2B0F-51B4-49D8-9591-ED7BA70F4251}" presName="parentLeftMargin" presStyleLbl="node1" presStyleIdx="1" presStyleCnt="4"/>
      <dgm:spPr/>
    </dgm:pt>
    <dgm:pt modelId="{DE3A2956-037B-4853-BA63-818DA075D29E}" type="pres">
      <dgm:prSet presAssocID="{BD0F2B0F-51B4-49D8-9591-ED7BA70F4251}" presName="parentText" presStyleLbl="node1" presStyleIdx="2" presStyleCnt="4" custScaleX="120299" custScaleY="209817" custLinFactNeighborX="-85104" custLinFactNeighborY="-8382">
        <dgm:presLayoutVars>
          <dgm:chMax val="0"/>
          <dgm:bulletEnabled val="1"/>
        </dgm:presLayoutVars>
      </dgm:prSet>
      <dgm:spPr/>
    </dgm:pt>
    <dgm:pt modelId="{F8F3D887-56D6-457B-99BB-53C5FD553A6D}" type="pres">
      <dgm:prSet presAssocID="{BD0F2B0F-51B4-49D8-9591-ED7BA70F4251}" presName="negativeSpace" presStyleCnt="0"/>
      <dgm:spPr/>
    </dgm:pt>
    <dgm:pt modelId="{5D40EB9C-8957-4F09-99BF-AECF8924E0E6}" type="pres">
      <dgm:prSet presAssocID="{BD0F2B0F-51B4-49D8-9591-ED7BA70F4251}" presName="childText" presStyleLbl="conFgAcc1" presStyleIdx="2" presStyleCnt="4">
        <dgm:presLayoutVars>
          <dgm:bulletEnabled val="1"/>
        </dgm:presLayoutVars>
      </dgm:prSet>
      <dgm:spPr/>
    </dgm:pt>
    <dgm:pt modelId="{1085FB29-2DDC-4AA7-A9B4-B65B99EDFDDC}" type="pres">
      <dgm:prSet presAssocID="{AC10BA93-5B84-4A19-A1A5-61FBD1A6F09E}" presName="spaceBetweenRectangles" presStyleCnt="0"/>
      <dgm:spPr/>
    </dgm:pt>
    <dgm:pt modelId="{9CD7F9B5-D1FD-4D7B-B282-0E7A5DB2F886}" type="pres">
      <dgm:prSet presAssocID="{86CFBDE4-9458-491A-B7F6-56D07F0F189D}" presName="parentLin" presStyleCnt="0"/>
      <dgm:spPr/>
    </dgm:pt>
    <dgm:pt modelId="{A61EA594-7CC3-4B41-836C-4BC495A5E2FD}" type="pres">
      <dgm:prSet presAssocID="{86CFBDE4-9458-491A-B7F6-56D07F0F189D}" presName="parentLeftMargin" presStyleLbl="node1" presStyleIdx="2" presStyleCnt="4"/>
      <dgm:spPr/>
    </dgm:pt>
    <dgm:pt modelId="{5913ECB2-D562-427F-A2FB-359FB4563538}" type="pres">
      <dgm:prSet presAssocID="{86CFBDE4-9458-491A-B7F6-56D07F0F189D}" presName="parentText" presStyleLbl="node1" presStyleIdx="3" presStyleCnt="4" custScaleX="123068" custScaleY="183620" custLinFactNeighborX="-95793" custLinFactNeighborY="-25778">
        <dgm:presLayoutVars>
          <dgm:chMax val="0"/>
          <dgm:bulletEnabled val="1"/>
        </dgm:presLayoutVars>
      </dgm:prSet>
      <dgm:spPr/>
    </dgm:pt>
    <dgm:pt modelId="{56C7B97C-BDEB-4CDE-A1C2-EC9807715DA4}" type="pres">
      <dgm:prSet presAssocID="{86CFBDE4-9458-491A-B7F6-56D07F0F189D}" presName="negativeSpace" presStyleCnt="0"/>
      <dgm:spPr/>
    </dgm:pt>
    <dgm:pt modelId="{681807F1-25ED-4E03-95C3-853429441316}" type="pres">
      <dgm:prSet presAssocID="{86CFBDE4-9458-491A-B7F6-56D07F0F189D}" presName="childText" presStyleLbl="conFgAcc1" presStyleIdx="3" presStyleCnt="4">
        <dgm:presLayoutVars>
          <dgm:bulletEnabled val="1"/>
        </dgm:presLayoutVars>
      </dgm:prSet>
      <dgm:spPr/>
    </dgm:pt>
  </dgm:ptLst>
  <dgm:cxnLst>
    <dgm:cxn modelId="{CA0AAA01-B3F9-4C38-B72F-202826D798ED}" type="presOf" srcId="{BD0F2B0F-51B4-49D8-9591-ED7BA70F4251}" destId="{EA49A36C-293A-47CE-82DF-7C2B4CD76063}" srcOrd="0" destOrd="0" presId="urn:microsoft.com/office/officeart/2005/8/layout/list1"/>
    <dgm:cxn modelId="{42C9C918-8EF6-4E32-B5E8-60AD30319AA5}" type="presOf" srcId="{4492F574-8785-4720-B25B-24E3D310DB63}" destId="{F171ACA2-DCEF-4E15-8DF5-A6938888C6EA}" srcOrd="1" destOrd="0" presId="urn:microsoft.com/office/officeart/2005/8/layout/list1"/>
    <dgm:cxn modelId="{ACB0DF23-5CDF-4D9D-9759-AB286ECBBDA5}" type="presOf" srcId="{4492F574-8785-4720-B25B-24E3D310DB63}" destId="{AB4C7018-EB27-4433-99B2-6BA9A396C72A}" srcOrd="0" destOrd="0" presId="urn:microsoft.com/office/officeart/2005/8/layout/list1"/>
    <dgm:cxn modelId="{7113FE47-02BC-4FA1-9B22-CAB495A9EE06}" type="presOf" srcId="{65CB7C4C-0BC5-4151-AAD8-7B0370BD0A7D}" destId="{8A2F0CEF-8ABB-40C7-AA86-BA44ADB62041}" srcOrd="0" destOrd="0" presId="urn:microsoft.com/office/officeart/2005/8/layout/list1"/>
    <dgm:cxn modelId="{4E04E26A-54A9-435A-A3ED-A34B0B75B720}" type="presOf" srcId="{86CFBDE4-9458-491A-B7F6-56D07F0F189D}" destId="{A61EA594-7CC3-4B41-836C-4BC495A5E2FD}" srcOrd="0" destOrd="0" presId="urn:microsoft.com/office/officeart/2005/8/layout/list1"/>
    <dgm:cxn modelId="{12CB656D-13E6-438D-918C-2003921DD4D2}" srcId="{65CB7C4C-0BC5-4151-AAD8-7B0370BD0A7D}" destId="{86CFBDE4-9458-491A-B7F6-56D07F0F189D}" srcOrd="3" destOrd="0" parTransId="{39EBBFF8-1E0C-4C9B-8223-F6DA6EB65087}" sibTransId="{6FEC1D4E-7378-4079-9074-0AC874E391F1}"/>
    <dgm:cxn modelId="{4BBAF98D-C9BE-4CA3-B7E0-5A5FEB6DDC5D}" type="presOf" srcId="{55F5E6A8-63CB-4E30-9FC9-40E6E20718FF}" destId="{62BF913A-5928-4019-AABE-540D656551D7}" srcOrd="1" destOrd="0" presId="urn:microsoft.com/office/officeart/2005/8/layout/list1"/>
    <dgm:cxn modelId="{D045938F-1088-445F-B37F-1F7ADF260973}" srcId="{65CB7C4C-0BC5-4151-AAD8-7B0370BD0A7D}" destId="{55F5E6A8-63CB-4E30-9FC9-40E6E20718FF}" srcOrd="0" destOrd="0" parTransId="{8E3D55B7-1F39-41CA-863A-B54F5E84FC8E}" sibTransId="{5C036B0C-2498-4ADB-846F-490A029D8998}"/>
    <dgm:cxn modelId="{EE00EB93-0CB8-4F88-BFF8-C79E97673D3F}" type="presOf" srcId="{55F5E6A8-63CB-4E30-9FC9-40E6E20718FF}" destId="{BA114E8A-9B58-4D96-84CD-8B7BBD6C77D7}" srcOrd="0" destOrd="0" presId="urn:microsoft.com/office/officeart/2005/8/layout/list1"/>
    <dgm:cxn modelId="{4C2385C7-0321-419D-B290-6885E31B2956}" srcId="{65CB7C4C-0BC5-4151-AAD8-7B0370BD0A7D}" destId="{4492F574-8785-4720-B25B-24E3D310DB63}" srcOrd="1" destOrd="0" parTransId="{7665E6B0-0042-4D3C-BF2B-B889DD2EE46E}" sibTransId="{F5580DBA-4955-45EC-965A-16DE0F4E02F7}"/>
    <dgm:cxn modelId="{132868E7-67DC-452F-9C4E-9E9870F674A1}" type="presOf" srcId="{86CFBDE4-9458-491A-B7F6-56D07F0F189D}" destId="{5913ECB2-D562-427F-A2FB-359FB4563538}" srcOrd="1" destOrd="0" presId="urn:microsoft.com/office/officeart/2005/8/layout/list1"/>
    <dgm:cxn modelId="{B705B1EF-A1C2-4573-90FB-35DD8BE27635}" type="presOf" srcId="{BD0F2B0F-51B4-49D8-9591-ED7BA70F4251}" destId="{DE3A2956-037B-4853-BA63-818DA075D29E}" srcOrd="1" destOrd="0" presId="urn:microsoft.com/office/officeart/2005/8/layout/list1"/>
    <dgm:cxn modelId="{0D7B99FA-0205-4ABF-85D2-B7D22A8CA607}" srcId="{65CB7C4C-0BC5-4151-AAD8-7B0370BD0A7D}" destId="{BD0F2B0F-51B4-49D8-9591-ED7BA70F4251}" srcOrd="2" destOrd="0" parTransId="{1EA8BA98-8F28-421C-8FBB-A955DFB38C6E}" sibTransId="{AC10BA93-5B84-4A19-A1A5-61FBD1A6F09E}"/>
    <dgm:cxn modelId="{A2414142-8445-49E0-B385-75854CCDC295}" type="presParOf" srcId="{8A2F0CEF-8ABB-40C7-AA86-BA44ADB62041}" destId="{7B6AA327-0C3D-4845-93E2-8A471AFC63DB}" srcOrd="0" destOrd="0" presId="urn:microsoft.com/office/officeart/2005/8/layout/list1"/>
    <dgm:cxn modelId="{702D4D5F-AA3D-43C3-A3C1-4D371FAECA67}" type="presParOf" srcId="{7B6AA327-0C3D-4845-93E2-8A471AFC63DB}" destId="{BA114E8A-9B58-4D96-84CD-8B7BBD6C77D7}" srcOrd="0" destOrd="0" presId="urn:microsoft.com/office/officeart/2005/8/layout/list1"/>
    <dgm:cxn modelId="{47274A9C-9440-4721-9451-E8FE62C6A4FC}" type="presParOf" srcId="{7B6AA327-0C3D-4845-93E2-8A471AFC63DB}" destId="{62BF913A-5928-4019-AABE-540D656551D7}" srcOrd="1" destOrd="0" presId="urn:microsoft.com/office/officeart/2005/8/layout/list1"/>
    <dgm:cxn modelId="{7CD91529-45F0-4657-B830-3028525089C1}" type="presParOf" srcId="{8A2F0CEF-8ABB-40C7-AA86-BA44ADB62041}" destId="{0BECAF46-E720-4B6B-A4E2-8C295DD8A823}" srcOrd="1" destOrd="0" presId="urn:microsoft.com/office/officeart/2005/8/layout/list1"/>
    <dgm:cxn modelId="{CC307E6A-CFD4-4BF4-A29B-6A6A7BA5999E}" type="presParOf" srcId="{8A2F0CEF-8ABB-40C7-AA86-BA44ADB62041}" destId="{746F2B54-C269-4F7E-BD63-B057424C670F}" srcOrd="2" destOrd="0" presId="urn:microsoft.com/office/officeart/2005/8/layout/list1"/>
    <dgm:cxn modelId="{25BB5D8E-6A86-4861-AAF7-0DD0CBB9E011}" type="presParOf" srcId="{8A2F0CEF-8ABB-40C7-AA86-BA44ADB62041}" destId="{8B36B108-9F5D-4EFD-9208-380A29DA6BCA}" srcOrd="3" destOrd="0" presId="urn:microsoft.com/office/officeart/2005/8/layout/list1"/>
    <dgm:cxn modelId="{0E28A1D6-1245-497F-A69F-73B5E690F229}" type="presParOf" srcId="{8A2F0CEF-8ABB-40C7-AA86-BA44ADB62041}" destId="{B2D66525-6294-4F3E-88C9-02C1242CA2FE}" srcOrd="4" destOrd="0" presId="urn:microsoft.com/office/officeart/2005/8/layout/list1"/>
    <dgm:cxn modelId="{A110EA08-7615-498E-83AF-BB0AED72D89A}" type="presParOf" srcId="{B2D66525-6294-4F3E-88C9-02C1242CA2FE}" destId="{AB4C7018-EB27-4433-99B2-6BA9A396C72A}" srcOrd="0" destOrd="0" presId="urn:microsoft.com/office/officeart/2005/8/layout/list1"/>
    <dgm:cxn modelId="{AC66DAF5-45D6-4CB6-91F4-A5656C4F064D}" type="presParOf" srcId="{B2D66525-6294-4F3E-88C9-02C1242CA2FE}" destId="{F171ACA2-DCEF-4E15-8DF5-A6938888C6EA}" srcOrd="1" destOrd="0" presId="urn:microsoft.com/office/officeart/2005/8/layout/list1"/>
    <dgm:cxn modelId="{F7638AF7-DE56-4763-97B9-B022B1E0EE0F}" type="presParOf" srcId="{8A2F0CEF-8ABB-40C7-AA86-BA44ADB62041}" destId="{6F63EEA0-B7AF-41DE-9278-2AAD7D44EA4B}" srcOrd="5" destOrd="0" presId="urn:microsoft.com/office/officeart/2005/8/layout/list1"/>
    <dgm:cxn modelId="{3BE0C466-FF22-48C2-863F-28390B3F4B79}" type="presParOf" srcId="{8A2F0CEF-8ABB-40C7-AA86-BA44ADB62041}" destId="{B0CB7365-4C43-4CB8-A7C2-2CB14DC5BDF2}" srcOrd="6" destOrd="0" presId="urn:microsoft.com/office/officeart/2005/8/layout/list1"/>
    <dgm:cxn modelId="{F85448BC-BB11-4130-90D3-E5834B7F11F6}" type="presParOf" srcId="{8A2F0CEF-8ABB-40C7-AA86-BA44ADB62041}" destId="{E715F337-0DEC-4CC9-AB4D-DB2AD2132F52}" srcOrd="7" destOrd="0" presId="urn:microsoft.com/office/officeart/2005/8/layout/list1"/>
    <dgm:cxn modelId="{3D99F5F7-1380-4766-B6A6-574521FC0FF8}" type="presParOf" srcId="{8A2F0CEF-8ABB-40C7-AA86-BA44ADB62041}" destId="{075393BD-32EA-471D-86C2-103FD3953A97}" srcOrd="8" destOrd="0" presId="urn:microsoft.com/office/officeart/2005/8/layout/list1"/>
    <dgm:cxn modelId="{96B594D0-C9EA-469A-BC6C-3D4F4E9EE44B}" type="presParOf" srcId="{075393BD-32EA-471D-86C2-103FD3953A97}" destId="{EA49A36C-293A-47CE-82DF-7C2B4CD76063}" srcOrd="0" destOrd="0" presId="urn:microsoft.com/office/officeart/2005/8/layout/list1"/>
    <dgm:cxn modelId="{F1E10C37-749B-4CEB-BDE2-8D0436C2F8E0}" type="presParOf" srcId="{075393BD-32EA-471D-86C2-103FD3953A97}" destId="{DE3A2956-037B-4853-BA63-818DA075D29E}" srcOrd="1" destOrd="0" presId="urn:microsoft.com/office/officeart/2005/8/layout/list1"/>
    <dgm:cxn modelId="{A90E8B04-8C5F-49C6-9E9D-FC08FC0505FF}" type="presParOf" srcId="{8A2F0CEF-8ABB-40C7-AA86-BA44ADB62041}" destId="{F8F3D887-56D6-457B-99BB-53C5FD553A6D}" srcOrd="9" destOrd="0" presId="urn:microsoft.com/office/officeart/2005/8/layout/list1"/>
    <dgm:cxn modelId="{BD0F371E-B327-4383-866A-C8E5C79CFCE4}" type="presParOf" srcId="{8A2F0CEF-8ABB-40C7-AA86-BA44ADB62041}" destId="{5D40EB9C-8957-4F09-99BF-AECF8924E0E6}" srcOrd="10" destOrd="0" presId="urn:microsoft.com/office/officeart/2005/8/layout/list1"/>
    <dgm:cxn modelId="{D6DCF820-DD51-4994-8D68-1494D362C343}" type="presParOf" srcId="{8A2F0CEF-8ABB-40C7-AA86-BA44ADB62041}" destId="{1085FB29-2DDC-4AA7-A9B4-B65B99EDFDDC}" srcOrd="11" destOrd="0" presId="urn:microsoft.com/office/officeart/2005/8/layout/list1"/>
    <dgm:cxn modelId="{7D847D8E-67C6-401B-85B0-7E4E04479883}" type="presParOf" srcId="{8A2F0CEF-8ABB-40C7-AA86-BA44ADB62041}" destId="{9CD7F9B5-D1FD-4D7B-B282-0E7A5DB2F886}" srcOrd="12" destOrd="0" presId="urn:microsoft.com/office/officeart/2005/8/layout/list1"/>
    <dgm:cxn modelId="{82B57A17-F142-43A4-8622-56E9A299F91D}" type="presParOf" srcId="{9CD7F9B5-D1FD-4D7B-B282-0E7A5DB2F886}" destId="{A61EA594-7CC3-4B41-836C-4BC495A5E2FD}" srcOrd="0" destOrd="0" presId="urn:microsoft.com/office/officeart/2005/8/layout/list1"/>
    <dgm:cxn modelId="{6115F926-4DE8-43D5-967B-A94DF002CAD7}" type="presParOf" srcId="{9CD7F9B5-D1FD-4D7B-B282-0E7A5DB2F886}" destId="{5913ECB2-D562-427F-A2FB-359FB4563538}" srcOrd="1" destOrd="0" presId="urn:microsoft.com/office/officeart/2005/8/layout/list1"/>
    <dgm:cxn modelId="{648B74CA-6FB1-41E8-BC10-1C69FBCC8435}" type="presParOf" srcId="{8A2F0CEF-8ABB-40C7-AA86-BA44ADB62041}" destId="{56C7B97C-BDEB-4CDE-A1C2-EC9807715DA4}" srcOrd="13" destOrd="0" presId="urn:microsoft.com/office/officeart/2005/8/layout/list1"/>
    <dgm:cxn modelId="{B1312D03-79FC-4476-AF6B-B67F0F43FA29}" type="presParOf" srcId="{8A2F0CEF-8ABB-40C7-AA86-BA44ADB62041}" destId="{681807F1-25ED-4E03-95C3-853429441316}"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3C8BF9A-68AB-4EED-B1D9-2048A3D063DD}"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F7825191-6BA1-489F-84E9-E21A74EC7AF9}">
      <dgm:prSet/>
      <dgm:spPr/>
      <dgm:t>
        <a:bodyPr/>
        <a:lstStyle/>
        <a:p>
          <a:pPr>
            <a:lnSpc>
              <a:spcPct val="100000"/>
            </a:lnSpc>
          </a:pPr>
          <a:r>
            <a:rPr lang="en-US"/>
            <a:t>Personal development?</a:t>
          </a:r>
        </a:p>
      </dgm:t>
    </dgm:pt>
    <dgm:pt modelId="{38A182E1-F2BD-4933-A0B0-B78ABF8714D2}" type="parTrans" cxnId="{6A65FC43-D832-45AA-9D75-4F765B6037BF}">
      <dgm:prSet/>
      <dgm:spPr/>
      <dgm:t>
        <a:bodyPr/>
        <a:lstStyle/>
        <a:p>
          <a:endParaRPr lang="en-US"/>
        </a:p>
      </dgm:t>
    </dgm:pt>
    <dgm:pt modelId="{770F1B8C-F9C8-40C5-9BF2-BC3AAEFC8F8A}" type="sibTrans" cxnId="{6A65FC43-D832-45AA-9D75-4F765B6037BF}">
      <dgm:prSet/>
      <dgm:spPr/>
      <dgm:t>
        <a:bodyPr/>
        <a:lstStyle/>
        <a:p>
          <a:pPr>
            <a:lnSpc>
              <a:spcPct val="100000"/>
            </a:lnSpc>
          </a:pPr>
          <a:endParaRPr lang="en-US"/>
        </a:p>
      </dgm:t>
    </dgm:pt>
    <dgm:pt modelId="{BC4EDAFD-9C1B-4103-86D1-3B589FD122D0}">
      <dgm:prSet/>
      <dgm:spPr/>
      <dgm:t>
        <a:bodyPr/>
        <a:lstStyle/>
        <a:p>
          <a:pPr>
            <a:lnSpc>
              <a:spcPct val="100000"/>
            </a:lnSpc>
          </a:pPr>
          <a:r>
            <a:rPr lang="en-US"/>
            <a:t>Service delivery?</a:t>
          </a:r>
        </a:p>
      </dgm:t>
    </dgm:pt>
    <dgm:pt modelId="{93C5D928-BA0D-400D-91ED-1A1AB36DD0B2}" type="parTrans" cxnId="{5878EEED-E0E8-4485-B078-879DFE8DAC70}">
      <dgm:prSet/>
      <dgm:spPr/>
      <dgm:t>
        <a:bodyPr/>
        <a:lstStyle/>
        <a:p>
          <a:endParaRPr lang="en-US"/>
        </a:p>
      </dgm:t>
    </dgm:pt>
    <dgm:pt modelId="{18456C0E-DBE6-4E2C-B11D-001C13E74CE0}" type="sibTrans" cxnId="{5878EEED-E0E8-4485-B078-879DFE8DAC70}">
      <dgm:prSet/>
      <dgm:spPr/>
      <dgm:t>
        <a:bodyPr/>
        <a:lstStyle/>
        <a:p>
          <a:pPr>
            <a:lnSpc>
              <a:spcPct val="100000"/>
            </a:lnSpc>
          </a:pPr>
          <a:endParaRPr lang="en-US"/>
        </a:p>
      </dgm:t>
    </dgm:pt>
    <dgm:pt modelId="{8BF9F797-17A4-4ADC-BA70-16D4F03A2A8A}">
      <dgm:prSet/>
      <dgm:spPr/>
      <dgm:t>
        <a:bodyPr/>
        <a:lstStyle/>
        <a:p>
          <a:pPr>
            <a:lnSpc>
              <a:spcPct val="100000"/>
            </a:lnSpc>
          </a:pPr>
          <a:r>
            <a:rPr lang="en-US"/>
            <a:t>Policies and budgets? </a:t>
          </a:r>
        </a:p>
      </dgm:t>
    </dgm:pt>
    <dgm:pt modelId="{205D7016-7B25-45D9-B6FE-49B2CACABF4B}" type="parTrans" cxnId="{B8A676A0-17A2-4A7A-8949-B4F38FF06C09}">
      <dgm:prSet/>
      <dgm:spPr/>
      <dgm:t>
        <a:bodyPr/>
        <a:lstStyle/>
        <a:p>
          <a:endParaRPr lang="en-US"/>
        </a:p>
      </dgm:t>
    </dgm:pt>
    <dgm:pt modelId="{B165338E-A181-4244-8CE2-FFB76DDC189E}" type="sibTrans" cxnId="{B8A676A0-17A2-4A7A-8949-B4F38FF06C09}">
      <dgm:prSet/>
      <dgm:spPr/>
      <dgm:t>
        <a:bodyPr/>
        <a:lstStyle/>
        <a:p>
          <a:pPr>
            <a:lnSpc>
              <a:spcPct val="100000"/>
            </a:lnSpc>
          </a:pPr>
          <a:endParaRPr lang="en-US"/>
        </a:p>
      </dgm:t>
    </dgm:pt>
    <dgm:pt modelId="{44B37ECA-83D1-4128-A947-EECCEA62AEEB}">
      <dgm:prSet/>
      <dgm:spPr/>
      <dgm:t>
        <a:bodyPr/>
        <a:lstStyle/>
        <a:p>
          <a:pPr>
            <a:lnSpc>
              <a:spcPct val="100000"/>
            </a:lnSpc>
          </a:pPr>
          <a:r>
            <a:rPr lang="en-US"/>
            <a:t>Nutrition education?</a:t>
          </a:r>
        </a:p>
      </dgm:t>
    </dgm:pt>
    <dgm:pt modelId="{917FD07F-4887-45CB-A505-6BCE7765ED21}" type="parTrans" cxnId="{4050220B-922D-408F-BA9E-8A5390B865E2}">
      <dgm:prSet/>
      <dgm:spPr/>
      <dgm:t>
        <a:bodyPr/>
        <a:lstStyle/>
        <a:p>
          <a:endParaRPr lang="en-US"/>
        </a:p>
      </dgm:t>
    </dgm:pt>
    <dgm:pt modelId="{90680963-2803-4CAC-B4FE-B2F81B0A233B}" type="sibTrans" cxnId="{4050220B-922D-408F-BA9E-8A5390B865E2}">
      <dgm:prSet/>
      <dgm:spPr/>
      <dgm:t>
        <a:bodyPr/>
        <a:lstStyle/>
        <a:p>
          <a:pPr>
            <a:lnSpc>
              <a:spcPct val="100000"/>
            </a:lnSpc>
          </a:pPr>
          <a:endParaRPr lang="en-US"/>
        </a:p>
      </dgm:t>
    </dgm:pt>
    <dgm:pt modelId="{7A5D7E42-9AED-4F46-A93D-17112DB0EF9F}">
      <dgm:prSet/>
      <dgm:spPr/>
      <dgm:t>
        <a:bodyPr/>
        <a:lstStyle/>
        <a:p>
          <a:pPr>
            <a:lnSpc>
              <a:spcPct val="100000"/>
            </a:lnSpc>
          </a:pPr>
          <a:r>
            <a:rPr lang="en-US"/>
            <a:t>Advocate? </a:t>
          </a:r>
        </a:p>
      </dgm:t>
    </dgm:pt>
    <dgm:pt modelId="{CB657333-9C29-4283-A387-FECAC9B090A1}" type="parTrans" cxnId="{1C162236-2713-4649-ACB1-3BE879B35DF5}">
      <dgm:prSet/>
      <dgm:spPr/>
      <dgm:t>
        <a:bodyPr/>
        <a:lstStyle/>
        <a:p>
          <a:endParaRPr lang="en-US"/>
        </a:p>
      </dgm:t>
    </dgm:pt>
    <dgm:pt modelId="{99622DB2-C555-4CFC-8AE6-C3F875B34E96}" type="sibTrans" cxnId="{1C162236-2713-4649-ACB1-3BE879B35DF5}">
      <dgm:prSet/>
      <dgm:spPr/>
      <dgm:t>
        <a:bodyPr/>
        <a:lstStyle/>
        <a:p>
          <a:pPr>
            <a:lnSpc>
              <a:spcPct val="100000"/>
            </a:lnSpc>
          </a:pPr>
          <a:endParaRPr lang="en-US"/>
        </a:p>
      </dgm:t>
    </dgm:pt>
    <dgm:pt modelId="{B4CBF440-1EA5-4EFD-ABA1-75BAC75C479D}">
      <dgm:prSet/>
      <dgm:spPr/>
      <dgm:t>
        <a:bodyPr/>
        <a:lstStyle/>
        <a:p>
          <a:pPr>
            <a:lnSpc>
              <a:spcPct val="100000"/>
            </a:lnSpc>
          </a:pPr>
          <a:r>
            <a:rPr lang="en-US"/>
            <a:t>Don’t care?</a:t>
          </a:r>
        </a:p>
      </dgm:t>
    </dgm:pt>
    <dgm:pt modelId="{90912E03-063C-4E41-8145-B3E5BFF0E5E0}" type="parTrans" cxnId="{F592E4B2-6910-4D99-ADCD-1BB1376524A9}">
      <dgm:prSet/>
      <dgm:spPr/>
      <dgm:t>
        <a:bodyPr/>
        <a:lstStyle/>
        <a:p>
          <a:endParaRPr lang="en-US"/>
        </a:p>
      </dgm:t>
    </dgm:pt>
    <dgm:pt modelId="{D315DFCC-9538-4D4E-9277-9B86A029A730}" type="sibTrans" cxnId="{F592E4B2-6910-4D99-ADCD-1BB1376524A9}">
      <dgm:prSet/>
      <dgm:spPr/>
      <dgm:t>
        <a:bodyPr/>
        <a:lstStyle/>
        <a:p>
          <a:endParaRPr lang="en-US"/>
        </a:p>
      </dgm:t>
    </dgm:pt>
    <dgm:pt modelId="{49399572-FC17-4918-B720-080368DA5783}" type="pres">
      <dgm:prSet presAssocID="{63C8BF9A-68AB-4EED-B1D9-2048A3D063DD}" presName="root" presStyleCnt="0">
        <dgm:presLayoutVars>
          <dgm:dir/>
          <dgm:resizeHandles val="exact"/>
        </dgm:presLayoutVars>
      </dgm:prSet>
      <dgm:spPr/>
    </dgm:pt>
    <dgm:pt modelId="{DE41CDAD-2C47-4E41-BC5A-9056654048C2}" type="pres">
      <dgm:prSet presAssocID="{63C8BF9A-68AB-4EED-B1D9-2048A3D063DD}" presName="container" presStyleCnt="0">
        <dgm:presLayoutVars>
          <dgm:dir/>
          <dgm:resizeHandles val="exact"/>
        </dgm:presLayoutVars>
      </dgm:prSet>
      <dgm:spPr/>
    </dgm:pt>
    <dgm:pt modelId="{2F771F48-6A1D-41BA-9D1B-8B5FC6F6548A}" type="pres">
      <dgm:prSet presAssocID="{F7825191-6BA1-489F-84E9-E21A74EC7AF9}" presName="compNode" presStyleCnt="0"/>
      <dgm:spPr/>
    </dgm:pt>
    <dgm:pt modelId="{E5C71A19-C820-4520-8DDE-B583ED30454E}" type="pres">
      <dgm:prSet presAssocID="{F7825191-6BA1-489F-84E9-E21A74EC7AF9}" presName="iconBgRect" presStyleLbl="bgShp" presStyleIdx="0" presStyleCnt="6"/>
      <dgm:spPr/>
    </dgm:pt>
    <dgm:pt modelId="{132E58D7-70D4-4E25-A78E-6100B2F6A36C}" type="pres">
      <dgm:prSet presAssocID="{F7825191-6BA1-489F-84E9-E21A74EC7AF9}"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User"/>
        </a:ext>
      </dgm:extLst>
    </dgm:pt>
    <dgm:pt modelId="{77BBB80B-0377-4120-8C5C-87DA545FDE90}" type="pres">
      <dgm:prSet presAssocID="{F7825191-6BA1-489F-84E9-E21A74EC7AF9}" presName="spaceRect" presStyleCnt="0"/>
      <dgm:spPr/>
    </dgm:pt>
    <dgm:pt modelId="{0E1F4878-FB64-4F17-B274-16D28CA43336}" type="pres">
      <dgm:prSet presAssocID="{F7825191-6BA1-489F-84E9-E21A74EC7AF9}" presName="textRect" presStyleLbl="revTx" presStyleIdx="0" presStyleCnt="6">
        <dgm:presLayoutVars>
          <dgm:chMax val="1"/>
          <dgm:chPref val="1"/>
        </dgm:presLayoutVars>
      </dgm:prSet>
      <dgm:spPr/>
    </dgm:pt>
    <dgm:pt modelId="{B2523DAB-8B77-43C7-819B-1A636DAD66EB}" type="pres">
      <dgm:prSet presAssocID="{770F1B8C-F9C8-40C5-9BF2-BC3AAEFC8F8A}" presName="sibTrans" presStyleLbl="sibTrans2D1" presStyleIdx="0" presStyleCnt="0"/>
      <dgm:spPr/>
    </dgm:pt>
    <dgm:pt modelId="{2CA46254-75E8-4A1C-928F-05222838EAE3}" type="pres">
      <dgm:prSet presAssocID="{BC4EDAFD-9C1B-4103-86D1-3B589FD122D0}" presName="compNode" presStyleCnt="0"/>
      <dgm:spPr/>
    </dgm:pt>
    <dgm:pt modelId="{AC727D70-9CB1-4FDD-B295-C921268089A3}" type="pres">
      <dgm:prSet presAssocID="{BC4EDAFD-9C1B-4103-86D1-3B589FD122D0}" presName="iconBgRect" presStyleLbl="bgShp" presStyleIdx="1" presStyleCnt="6"/>
      <dgm:spPr/>
    </dgm:pt>
    <dgm:pt modelId="{7BE9D45C-7F9F-441D-8CFB-A20413A476C0}" type="pres">
      <dgm:prSet presAssocID="{BC4EDAFD-9C1B-4103-86D1-3B589FD122D0}"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Truck"/>
        </a:ext>
      </dgm:extLst>
    </dgm:pt>
    <dgm:pt modelId="{F6A789ED-D651-4A20-8007-6907B69B8CCB}" type="pres">
      <dgm:prSet presAssocID="{BC4EDAFD-9C1B-4103-86D1-3B589FD122D0}" presName="spaceRect" presStyleCnt="0"/>
      <dgm:spPr/>
    </dgm:pt>
    <dgm:pt modelId="{CF5EBCB6-EE2B-48F2-B3D6-7ED7A939A248}" type="pres">
      <dgm:prSet presAssocID="{BC4EDAFD-9C1B-4103-86D1-3B589FD122D0}" presName="textRect" presStyleLbl="revTx" presStyleIdx="1" presStyleCnt="6">
        <dgm:presLayoutVars>
          <dgm:chMax val="1"/>
          <dgm:chPref val="1"/>
        </dgm:presLayoutVars>
      </dgm:prSet>
      <dgm:spPr/>
    </dgm:pt>
    <dgm:pt modelId="{2C8DFB45-A5CD-4726-8344-092432968553}" type="pres">
      <dgm:prSet presAssocID="{18456C0E-DBE6-4E2C-B11D-001C13E74CE0}" presName="sibTrans" presStyleLbl="sibTrans2D1" presStyleIdx="0" presStyleCnt="0"/>
      <dgm:spPr/>
    </dgm:pt>
    <dgm:pt modelId="{E029E303-D462-4754-AD72-293450505CE8}" type="pres">
      <dgm:prSet presAssocID="{8BF9F797-17A4-4ADC-BA70-16D4F03A2A8A}" presName="compNode" presStyleCnt="0"/>
      <dgm:spPr/>
    </dgm:pt>
    <dgm:pt modelId="{300A2BA8-FC19-48F7-BDB8-4B5157753F41}" type="pres">
      <dgm:prSet presAssocID="{8BF9F797-17A4-4ADC-BA70-16D4F03A2A8A}" presName="iconBgRect" presStyleLbl="bgShp" presStyleIdx="2" presStyleCnt="6"/>
      <dgm:spPr/>
    </dgm:pt>
    <dgm:pt modelId="{BBAF489E-B5D7-48ED-AE09-33C4C03563ED}" type="pres">
      <dgm:prSet presAssocID="{8BF9F797-17A4-4ADC-BA70-16D4F03A2A8A}"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Money"/>
        </a:ext>
      </dgm:extLst>
    </dgm:pt>
    <dgm:pt modelId="{644B8975-0252-4369-882A-40737D8FD1C7}" type="pres">
      <dgm:prSet presAssocID="{8BF9F797-17A4-4ADC-BA70-16D4F03A2A8A}" presName="spaceRect" presStyleCnt="0"/>
      <dgm:spPr/>
    </dgm:pt>
    <dgm:pt modelId="{D8702DB3-7DF4-4ACA-962B-19317B96D602}" type="pres">
      <dgm:prSet presAssocID="{8BF9F797-17A4-4ADC-BA70-16D4F03A2A8A}" presName="textRect" presStyleLbl="revTx" presStyleIdx="2" presStyleCnt="6">
        <dgm:presLayoutVars>
          <dgm:chMax val="1"/>
          <dgm:chPref val="1"/>
        </dgm:presLayoutVars>
      </dgm:prSet>
      <dgm:spPr/>
    </dgm:pt>
    <dgm:pt modelId="{38BF0919-2602-4C02-A359-8D02EF0DB48A}" type="pres">
      <dgm:prSet presAssocID="{B165338E-A181-4244-8CE2-FFB76DDC189E}" presName="sibTrans" presStyleLbl="sibTrans2D1" presStyleIdx="0" presStyleCnt="0"/>
      <dgm:spPr/>
    </dgm:pt>
    <dgm:pt modelId="{4BAD4955-3D7C-4644-9931-CDE64085E675}" type="pres">
      <dgm:prSet presAssocID="{44B37ECA-83D1-4128-A947-EECCEA62AEEB}" presName="compNode" presStyleCnt="0"/>
      <dgm:spPr/>
    </dgm:pt>
    <dgm:pt modelId="{E61B9566-852A-417B-85E5-7DEDC62F4E35}" type="pres">
      <dgm:prSet presAssocID="{44B37ECA-83D1-4128-A947-EECCEA62AEEB}" presName="iconBgRect" presStyleLbl="bgShp" presStyleIdx="3" presStyleCnt="6"/>
      <dgm:spPr/>
    </dgm:pt>
    <dgm:pt modelId="{F41C68F6-24E6-4DE5-B222-0ECD0CBD98E9}" type="pres">
      <dgm:prSet presAssocID="{44B37ECA-83D1-4128-A947-EECCEA62AEEB}"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Apple"/>
        </a:ext>
      </dgm:extLst>
    </dgm:pt>
    <dgm:pt modelId="{2D13BFB9-EA08-4A00-85C2-4A65822D3F87}" type="pres">
      <dgm:prSet presAssocID="{44B37ECA-83D1-4128-A947-EECCEA62AEEB}" presName="spaceRect" presStyleCnt="0"/>
      <dgm:spPr/>
    </dgm:pt>
    <dgm:pt modelId="{799C602E-0B4B-4245-8386-86F94549E163}" type="pres">
      <dgm:prSet presAssocID="{44B37ECA-83D1-4128-A947-EECCEA62AEEB}" presName="textRect" presStyleLbl="revTx" presStyleIdx="3" presStyleCnt="6">
        <dgm:presLayoutVars>
          <dgm:chMax val="1"/>
          <dgm:chPref val="1"/>
        </dgm:presLayoutVars>
      </dgm:prSet>
      <dgm:spPr/>
    </dgm:pt>
    <dgm:pt modelId="{E61204FA-C0B6-409D-A43E-10A5BDC5552A}" type="pres">
      <dgm:prSet presAssocID="{90680963-2803-4CAC-B4FE-B2F81B0A233B}" presName="sibTrans" presStyleLbl="sibTrans2D1" presStyleIdx="0" presStyleCnt="0"/>
      <dgm:spPr/>
    </dgm:pt>
    <dgm:pt modelId="{96195F3E-E33C-4D8A-BF3E-F5AB671EA43B}" type="pres">
      <dgm:prSet presAssocID="{7A5D7E42-9AED-4F46-A93D-17112DB0EF9F}" presName="compNode" presStyleCnt="0"/>
      <dgm:spPr/>
    </dgm:pt>
    <dgm:pt modelId="{D6194109-7B88-40DB-8A32-D8D672D00D6C}" type="pres">
      <dgm:prSet presAssocID="{7A5D7E42-9AED-4F46-A93D-17112DB0EF9F}" presName="iconBgRect" presStyleLbl="bgShp" presStyleIdx="4" presStyleCnt="6"/>
      <dgm:spPr/>
    </dgm:pt>
    <dgm:pt modelId="{88B2D0B6-28F2-4046-BFC5-8961DB7E8F3C}" type="pres">
      <dgm:prSet presAssocID="{7A5D7E42-9AED-4F46-A93D-17112DB0EF9F}"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Marketing"/>
        </a:ext>
      </dgm:extLst>
    </dgm:pt>
    <dgm:pt modelId="{B7A57924-6A06-4285-AAB3-9D58260747D7}" type="pres">
      <dgm:prSet presAssocID="{7A5D7E42-9AED-4F46-A93D-17112DB0EF9F}" presName="spaceRect" presStyleCnt="0"/>
      <dgm:spPr/>
    </dgm:pt>
    <dgm:pt modelId="{972FCA47-8A3E-420C-82CE-27A15C0D143D}" type="pres">
      <dgm:prSet presAssocID="{7A5D7E42-9AED-4F46-A93D-17112DB0EF9F}" presName="textRect" presStyleLbl="revTx" presStyleIdx="4" presStyleCnt="6">
        <dgm:presLayoutVars>
          <dgm:chMax val="1"/>
          <dgm:chPref val="1"/>
        </dgm:presLayoutVars>
      </dgm:prSet>
      <dgm:spPr/>
    </dgm:pt>
    <dgm:pt modelId="{F3653427-3E9A-4B84-85C7-EC7D9BFA336E}" type="pres">
      <dgm:prSet presAssocID="{99622DB2-C555-4CFC-8AE6-C3F875B34E96}" presName="sibTrans" presStyleLbl="sibTrans2D1" presStyleIdx="0" presStyleCnt="0"/>
      <dgm:spPr/>
    </dgm:pt>
    <dgm:pt modelId="{AE2D4716-866F-4611-92DC-2DE5B59B76CE}" type="pres">
      <dgm:prSet presAssocID="{B4CBF440-1EA5-4EFD-ABA1-75BAC75C479D}" presName="compNode" presStyleCnt="0"/>
      <dgm:spPr/>
    </dgm:pt>
    <dgm:pt modelId="{B4D8D4D3-9D77-4515-A972-6984FE044A20}" type="pres">
      <dgm:prSet presAssocID="{B4CBF440-1EA5-4EFD-ABA1-75BAC75C479D}" presName="iconBgRect" presStyleLbl="bgShp" presStyleIdx="5" presStyleCnt="6"/>
      <dgm:spPr/>
    </dgm:pt>
    <dgm:pt modelId="{D33D4D02-3521-4798-B8CE-EECC8E1AB913}" type="pres">
      <dgm:prSet presAssocID="{B4CBF440-1EA5-4EFD-ABA1-75BAC75C479D}"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No Smoking"/>
        </a:ext>
      </dgm:extLst>
    </dgm:pt>
    <dgm:pt modelId="{8608EC54-DA35-4788-ABA2-587BC65D2BFC}" type="pres">
      <dgm:prSet presAssocID="{B4CBF440-1EA5-4EFD-ABA1-75BAC75C479D}" presName="spaceRect" presStyleCnt="0"/>
      <dgm:spPr/>
    </dgm:pt>
    <dgm:pt modelId="{DB891036-E575-4372-8BC1-9997BBD46780}" type="pres">
      <dgm:prSet presAssocID="{B4CBF440-1EA5-4EFD-ABA1-75BAC75C479D}" presName="textRect" presStyleLbl="revTx" presStyleIdx="5" presStyleCnt="6">
        <dgm:presLayoutVars>
          <dgm:chMax val="1"/>
          <dgm:chPref val="1"/>
        </dgm:presLayoutVars>
      </dgm:prSet>
      <dgm:spPr/>
    </dgm:pt>
  </dgm:ptLst>
  <dgm:cxnLst>
    <dgm:cxn modelId="{8EC1A309-E156-4860-B718-F44F25CBF457}" type="presOf" srcId="{18456C0E-DBE6-4E2C-B11D-001C13E74CE0}" destId="{2C8DFB45-A5CD-4726-8344-092432968553}" srcOrd="0" destOrd="0" presId="urn:microsoft.com/office/officeart/2018/2/layout/IconCircleList"/>
    <dgm:cxn modelId="{4050220B-922D-408F-BA9E-8A5390B865E2}" srcId="{63C8BF9A-68AB-4EED-B1D9-2048A3D063DD}" destId="{44B37ECA-83D1-4128-A947-EECCEA62AEEB}" srcOrd="3" destOrd="0" parTransId="{917FD07F-4887-45CB-A505-6BCE7765ED21}" sibTransId="{90680963-2803-4CAC-B4FE-B2F81B0A233B}"/>
    <dgm:cxn modelId="{5069AB2C-45F2-42AF-870B-9AAC2297DB2A}" type="presOf" srcId="{8BF9F797-17A4-4ADC-BA70-16D4F03A2A8A}" destId="{D8702DB3-7DF4-4ACA-962B-19317B96D602}" srcOrd="0" destOrd="0" presId="urn:microsoft.com/office/officeart/2018/2/layout/IconCircleList"/>
    <dgm:cxn modelId="{1C162236-2713-4649-ACB1-3BE879B35DF5}" srcId="{63C8BF9A-68AB-4EED-B1D9-2048A3D063DD}" destId="{7A5D7E42-9AED-4F46-A93D-17112DB0EF9F}" srcOrd="4" destOrd="0" parTransId="{CB657333-9C29-4283-A387-FECAC9B090A1}" sibTransId="{99622DB2-C555-4CFC-8AE6-C3F875B34E96}"/>
    <dgm:cxn modelId="{6A65FC43-D832-45AA-9D75-4F765B6037BF}" srcId="{63C8BF9A-68AB-4EED-B1D9-2048A3D063DD}" destId="{F7825191-6BA1-489F-84E9-E21A74EC7AF9}" srcOrd="0" destOrd="0" parTransId="{38A182E1-F2BD-4933-A0B0-B78ABF8714D2}" sibTransId="{770F1B8C-F9C8-40C5-9BF2-BC3AAEFC8F8A}"/>
    <dgm:cxn modelId="{CCEFD954-0DF4-42BF-81F0-273D7EB4A181}" type="presOf" srcId="{63C8BF9A-68AB-4EED-B1D9-2048A3D063DD}" destId="{49399572-FC17-4918-B720-080368DA5783}" srcOrd="0" destOrd="0" presId="urn:microsoft.com/office/officeart/2018/2/layout/IconCircleList"/>
    <dgm:cxn modelId="{6E53628C-1112-4DEC-855B-1D803DC92934}" type="presOf" srcId="{B165338E-A181-4244-8CE2-FFB76DDC189E}" destId="{38BF0919-2602-4C02-A359-8D02EF0DB48A}" srcOrd="0" destOrd="0" presId="urn:microsoft.com/office/officeart/2018/2/layout/IconCircleList"/>
    <dgm:cxn modelId="{B8A676A0-17A2-4A7A-8949-B4F38FF06C09}" srcId="{63C8BF9A-68AB-4EED-B1D9-2048A3D063DD}" destId="{8BF9F797-17A4-4ADC-BA70-16D4F03A2A8A}" srcOrd="2" destOrd="0" parTransId="{205D7016-7B25-45D9-B6FE-49B2CACABF4B}" sibTransId="{B165338E-A181-4244-8CE2-FFB76DDC189E}"/>
    <dgm:cxn modelId="{1F2972A8-FE0B-449D-9DD8-DB25D5C1C899}" type="presOf" srcId="{BC4EDAFD-9C1B-4103-86D1-3B589FD122D0}" destId="{CF5EBCB6-EE2B-48F2-B3D6-7ED7A939A248}" srcOrd="0" destOrd="0" presId="urn:microsoft.com/office/officeart/2018/2/layout/IconCircleList"/>
    <dgm:cxn modelId="{3F938FB1-BFEE-44B6-9C10-6C0191197123}" type="presOf" srcId="{770F1B8C-F9C8-40C5-9BF2-BC3AAEFC8F8A}" destId="{B2523DAB-8B77-43C7-819B-1A636DAD66EB}" srcOrd="0" destOrd="0" presId="urn:microsoft.com/office/officeart/2018/2/layout/IconCircleList"/>
    <dgm:cxn modelId="{F592E4B2-6910-4D99-ADCD-1BB1376524A9}" srcId="{63C8BF9A-68AB-4EED-B1D9-2048A3D063DD}" destId="{B4CBF440-1EA5-4EFD-ABA1-75BAC75C479D}" srcOrd="5" destOrd="0" parTransId="{90912E03-063C-4E41-8145-B3E5BFF0E5E0}" sibTransId="{D315DFCC-9538-4D4E-9277-9B86A029A730}"/>
    <dgm:cxn modelId="{7CA05BB5-A5ED-4678-910A-406B5FEBA78F}" type="presOf" srcId="{99622DB2-C555-4CFC-8AE6-C3F875B34E96}" destId="{F3653427-3E9A-4B84-85C7-EC7D9BFA336E}" srcOrd="0" destOrd="0" presId="urn:microsoft.com/office/officeart/2018/2/layout/IconCircleList"/>
    <dgm:cxn modelId="{53FF8BC2-571D-4221-860B-2A03D4DB4A35}" type="presOf" srcId="{90680963-2803-4CAC-B4FE-B2F81B0A233B}" destId="{E61204FA-C0B6-409D-A43E-10A5BDC5552A}" srcOrd="0" destOrd="0" presId="urn:microsoft.com/office/officeart/2018/2/layout/IconCircleList"/>
    <dgm:cxn modelId="{847598CC-BB7E-4F8D-81DB-B54645119F46}" type="presOf" srcId="{F7825191-6BA1-489F-84E9-E21A74EC7AF9}" destId="{0E1F4878-FB64-4F17-B274-16D28CA43336}" srcOrd="0" destOrd="0" presId="urn:microsoft.com/office/officeart/2018/2/layout/IconCircleList"/>
    <dgm:cxn modelId="{AA37BEE5-F38C-479F-ABB2-F496F9DD9756}" type="presOf" srcId="{B4CBF440-1EA5-4EFD-ABA1-75BAC75C479D}" destId="{DB891036-E575-4372-8BC1-9997BBD46780}" srcOrd="0" destOrd="0" presId="urn:microsoft.com/office/officeart/2018/2/layout/IconCircleList"/>
    <dgm:cxn modelId="{169B1FEB-9F0E-411B-9131-438E3325D33B}" type="presOf" srcId="{7A5D7E42-9AED-4F46-A93D-17112DB0EF9F}" destId="{972FCA47-8A3E-420C-82CE-27A15C0D143D}" srcOrd="0" destOrd="0" presId="urn:microsoft.com/office/officeart/2018/2/layout/IconCircleList"/>
    <dgm:cxn modelId="{5878EEED-E0E8-4485-B078-879DFE8DAC70}" srcId="{63C8BF9A-68AB-4EED-B1D9-2048A3D063DD}" destId="{BC4EDAFD-9C1B-4103-86D1-3B589FD122D0}" srcOrd="1" destOrd="0" parTransId="{93C5D928-BA0D-400D-91ED-1A1AB36DD0B2}" sibTransId="{18456C0E-DBE6-4E2C-B11D-001C13E74CE0}"/>
    <dgm:cxn modelId="{ABA5AFF9-D682-4F0D-8844-8B563C68EDA6}" type="presOf" srcId="{44B37ECA-83D1-4128-A947-EECCEA62AEEB}" destId="{799C602E-0B4B-4245-8386-86F94549E163}" srcOrd="0" destOrd="0" presId="urn:microsoft.com/office/officeart/2018/2/layout/IconCircleList"/>
    <dgm:cxn modelId="{29E437CE-4BDF-413E-900F-F231468D6327}" type="presParOf" srcId="{49399572-FC17-4918-B720-080368DA5783}" destId="{DE41CDAD-2C47-4E41-BC5A-9056654048C2}" srcOrd="0" destOrd="0" presId="urn:microsoft.com/office/officeart/2018/2/layout/IconCircleList"/>
    <dgm:cxn modelId="{0BFA11E4-C52D-464A-A90A-3B65714415CE}" type="presParOf" srcId="{DE41CDAD-2C47-4E41-BC5A-9056654048C2}" destId="{2F771F48-6A1D-41BA-9D1B-8B5FC6F6548A}" srcOrd="0" destOrd="0" presId="urn:microsoft.com/office/officeart/2018/2/layout/IconCircleList"/>
    <dgm:cxn modelId="{A29530C4-C1B7-4F94-9DB0-A4DDFF5F40EE}" type="presParOf" srcId="{2F771F48-6A1D-41BA-9D1B-8B5FC6F6548A}" destId="{E5C71A19-C820-4520-8DDE-B583ED30454E}" srcOrd="0" destOrd="0" presId="urn:microsoft.com/office/officeart/2018/2/layout/IconCircleList"/>
    <dgm:cxn modelId="{AF8FE626-0100-4299-B7E0-79088477EE42}" type="presParOf" srcId="{2F771F48-6A1D-41BA-9D1B-8B5FC6F6548A}" destId="{132E58D7-70D4-4E25-A78E-6100B2F6A36C}" srcOrd="1" destOrd="0" presId="urn:microsoft.com/office/officeart/2018/2/layout/IconCircleList"/>
    <dgm:cxn modelId="{4228C49C-1A03-48D9-B8BA-6FD50197A624}" type="presParOf" srcId="{2F771F48-6A1D-41BA-9D1B-8B5FC6F6548A}" destId="{77BBB80B-0377-4120-8C5C-87DA545FDE90}" srcOrd="2" destOrd="0" presId="urn:microsoft.com/office/officeart/2018/2/layout/IconCircleList"/>
    <dgm:cxn modelId="{4D11D136-2D42-4A80-AB5D-6024B4E3E73B}" type="presParOf" srcId="{2F771F48-6A1D-41BA-9D1B-8B5FC6F6548A}" destId="{0E1F4878-FB64-4F17-B274-16D28CA43336}" srcOrd="3" destOrd="0" presId="urn:microsoft.com/office/officeart/2018/2/layout/IconCircleList"/>
    <dgm:cxn modelId="{7753A5C6-AE95-4F95-B31B-D2F4CF5434DB}" type="presParOf" srcId="{DE41CDAD-2C47-4E41-BC5A-9056654048C2}" destId="{B2523DAB-8B77-43C7-819B-1A636DAD66EB}" srcOrd="1" destOrd="0" presId="urn:microsoft.com/office/officeart/2018/2/layout/IconCircleList"/>
    <dgm:cxn modelId="{3267DBF5-ABE5-43DF-9FED-7E8666BC4FA1}" type="presParOf" srcId="{DE41CDAD-2C47-4E41-BC5A-9056654048C2}" destId="{2CA46254-75E8-4A1C-928F-05222838EAE3}" srcOrd="2" destOrd="0" presId="urn:microsoft.com/office/officeart/2018/2/layout/IconCircleList"/>
    <dgm:cxn modelId="{4637B150-8402-4331-98F6-5FE41C027201}" type="presParOf" srcId="{2CA46254-75E8-4A1C-928F-05222838EAE3}" destId="{AC727D70-9CB1-4FDD-B295-C921268089A3}" srcOrd="0" destOrd="0" presId="urn:microsoft.com/office/officeart/2018/2/layout/IconCircleList"/>
    <dgm:cxn modelId="{75E4CAEA-F84D-4121-90F9-6170ED37D3F5}" type="presParOf" srcId="{2CA46254-75E8-4A1C-928F-05222838EAE3}" destId="{7BE9D45C-7F9F-441D-8CFB-A20413A476C0}" srcOrd="1" destOrd="0" presId="urn:microsoft.com/office/officeart/2018/2/layout/IconCircleList"/>
    <dgm:cxn modelId="{92AEDBFB-CBCB-457F-9AF4-AA2AED5C483C}" type="presParOf" srcId="{2CA46254-75E8-4A1C-928F-05222838EAE3}" destId="{F6A789ED-D651-4A20-8007-6907B69B8CCB}" srcOrd="2" destOrd="0" presId="urn:microsoft.com/office/officeart/2018/2/layout/IconCircleList"/>
    <dgm:cxn modelId="{1ED81D8D-147B-4C71-9135-4D2C941E26E8}" type="presParOf" srcId="{2CA46254-75E8-4A1C-928F-05222838EAE3}" destId="{CF5EBCB6-EE2B-48F2-B3D6-7ED7A939A248}" srcOrd="3" destOrd="0" presId="urn:microsoft.com/office/officeart/2018/2/layout/IconCircleList"/>
    <dgm:cxn modelId="{2B3C3FE4-0684-476F-AF36-5C1A84D4B34E}" type="presParOf" srcId="{DE41CDAD-2C47-4E41-BC5A-9056654048C2}" destId="{2C8DFB45-A5CD-4726-8344-092432968553}" srcOrd="3" destOrd="0" presId="urn:microsoft.com/office/officeart/2018/2/layout/IconCircleList"/>
    <dgm:cxn modelId="{012AEBFA-C71B-4CA7-AA8A-C5CEE530CDA4}" type="presParOf" srcId="{DE41CDAD-2C47-4E41-BC5A-9056654048C2}" destId="{E029E303-D462-4754-AD72-293450505CE8}" srcOrd="4" destOrd="0" presId="urn:microsoft.com/office/officeart/2018/2/layout/IconCircleList"/>
    <dgm:cxn modelId="{AF879829-2878-44CC-BBCF-0E62082CB97E}" type="presParOf" srcId="{E029E303-D462-4754-AD72-293450505CE8}" destId="{300A2BA8-FC19-48F7-BDB8-4B5157753F41}" srcOrd="0" destOrd="0" presId="urn:microsoft.com/office/officeart/2018/2/layout/IconCircleList"/>
    <dgm:cxn modelId="{461A5C97-DA98-4321-886E-B8C8648376BF}" type="presParOf" srcId="{E029E303-D462-4754-AD72-293450505CE8}" destId="{BBAF489E-B5D7-48ED-AE09-33C4C03563ED}" srcOrd="1" destOrd="0" presId="urn:microsoft.com/office/officeart/2018/2/layout/IconCircleList"/>
    <dgm:cxn modelId="{7C2C41C8-CF1B-4E04-8833-580A18E17AFD}" type="presParOf" srcId="{E029E303-D462-4754-AD72-293450505CE8}" destId="{644B8975-0252-4369-882A-40737D8FD1C7}" srcOrd="2" destOrd="0" presId="urn:microsoft.com/office/officeart/2018/2/layout/IconCircleList"/>
    <dgm:cxn modelId="{E880176E-DE17-4942-8688-A090ACEB6B3B}" type="presParOf" srcId="{E029E303-D462-4754-AD72-293450505CE8}" destId="{D8702DB3-7DF4-4ACA-962B-19317B96D602}" srcOrd="3" destOrd="0" presId="urn:microsoft.com/office/officeart/2018/2/layout/IconCircleList"/>
    <dgm:cxn modelId="{245FF8EA-F251-47A9-8646-735834FDA4EF}" type="presParOf" srcId="{DE41CDAD-2C47-4E41-BC5A-9056654048C2}" destId="{38BF0919-2602-4C02-A359-8D02EF0DB48A}" srcOrd="5" destOrd="0" presId="urn:microsoft.com/office/officeart/2018/2/layout/IconCircleList"/>
    <dgm:cxn modelId="{BFC184D9-F7EF-479E-AFBC-092FD77F3A3B}" type="presParOf" srcId="{DE41CDAD-2C47-4E41-BC5A-9056654048C2}" destId="{4BAD4955-3D7C-4644-9931-CDE64085E675}" srcOrd="6" destOrd="0" presId="urn:microsoft.com/office/officeart/2018/2/layout/IconCircleList"/>
    <dgm:cxn modelId="{8195D519-FBBF-40C1-B11E-47362FFE801C}" type="presParOf" srcId="{4BAD4955-3D7C-4644-9931-CDE64085E675}" destId="{E61B9566-852A-417B-85E5-7DEDC62F4E35}" srcOrd="0" destOrd="0" presId="urn:microsoft.com/office/officeart/2018/2/layout/IconCircleList"/>
    <dgm:cxn modelId="{DC1A9778-EE87-40F8-AA5A-199E66691A05}" type="presParOf" srcId="{4BAD4955-3D7C-4644-9931-CDE64085E675}" destId="{F41C68F6-24E6-4DE5-B222-0ECD0CBD98E9}" srcOrd="1" destOrd="0" presId="urn:microsoft.com/office/officeart/2018/2/layout/IconCircleList"/>
    <dgm:cxn modelId="{50A6E6E7-45E7-492B-8020-9FE74DED122C}" type="presParOf" srcId="{4BAD4955-3D7C-4644-9931-CDE64085E675}" destId="{2D13BFB9-EA08-4A00-85C2-4A65822D3F87}" srcOrd="2" destOrd="0" presId="urn:microsoft.com/office/officeart/2018/2/layout/IconCircleList"/>
    <dgm:cxn modelId="{79717681-D8B5-4E3C-8EE7-5C89E5B400BE}" type="presParOf" srcId="{4BAD4955-3D7C-4644-9931-CDE64085E675}" destId="{799C602E-0B4B-4245-8386-86F94549E163}" srcOrd="3" destOrd="0" presId="urn:microsoft.com/office/officeart/2018/2/layout/IconCircleList"/>
    <dgm:cxn modelId="{5816713A-200F-40DB-9937-78702CD6F654}" type="presParOf" srcId="{DE41CDAD-2C47-4E41-BC5A-9056654048C2}" destId="{E61204FA-C0B6-409D-A43E-10A5BDC5552A}" srcOrd="7" destOrd="0" presId="urn:microsoft.com/office/officeart/2018/2/layout/IconCircleList"/>
    <dgm:cxn modelId="{F7CCC484-EF5A-4030-A916-66B9F17F5E1D}" type="presParOf" srcId="{DE41CDAD-2C47-4E41-BC5A-9056654048C2}" destId="{96195F3E-E33C-4D8A-BF3E-F5AB671EA43B}" srcOrd="8" destOrd="0" presId="urn:microsoft.com/office/officeart/2018/2/layout/IconCircleList"/>
    <dgm:cxn modelId="{6B9E8B63-131F-4945-9B51-4A89FBF1BA44}" type="presParOf" srcId="{96195F3E-E33C-4D8A-BF3E-F5AB671EA43B}" destId="{D6194109-7B88-40DB-8A32-D8D672D00D6C}" srcOrd="0" destOrd="0" presId="urn:microsoft.com/office/officeart/2018/2/layout/IconCircleList"/>
    <dgm:cxn modelId="{BD5BF11A-B96F-44C5-AC88-E2A6199945D6}" type="presParOf" srcId="{96195F3E-E33C-4D8A-BF3E-F5AB671EA43B}" destId="{88B2D0B6-28F2-4046-BFC5-8961DB7E8F3C}" srcOrd="1" destOrd="0" presId="urn:microsoft.com/office/officeart/2018/2/layout/IconCircleList"/>
    <dgm:cxn modelId="{53A6907F-9BD5-4B40-BBB9-AC43DD96FB82}" type="presParOf" srcId="{96195F3E-E33C-4D8A-BF3E-F5AB671EA43B}" destId="{B7A57924-6A06-4285-AAB3-9D58260747D7}" srcOrd="2" destOrd="0" presId="urn:microsoft.com/office/officeart/2018/2/layout/IconCircleList"/>
    <dgm:cxn modelId="{9612BDDE-B849-4D96-988B-3D8AA98BA7F5}" type="presParOf" srcId="{96195F3E-E33C-4D8A-BF3E-F5AB671EA43B}" destId="{972FCA47-8A3E-420C-82CE-27A15C0D143D}" srcOrd="3" destOrd="0" presId="urn:microsoft.com/office/officeart/2018/2/layout/IconCircleList"/>
    <dgm:cxn modelId="{F0485C75-3366-48D0-AA12-CCD0F30B5DE6}" type="presParOf" srcId="{DE41CDAD-2C47-4E41-BC5A-9056654048C2}" destId="{F3653427-3E9A-4B84-85C7-EC7D9BFA336E}" srcOrd="9" destOrd="0" presId="urn:microsoft.com/office/officeart/2018/2/layout/IconCircleList"/>
    <dgm:cxn modelId="{419EC164-8D92-4648-8278-C2D4BA9DA24C}" type="presParOf" srcId="{DE41CDAD-2C47-4E41-BC5A-9056654048C2}" destId="{AE2D4716-866F-4611-92DC-2DE5B59B76CE}" srcOrd="10" destOrd="0" presId="urn:microsoft.com/office/officeart/2018/2/layout/IconCircleList"/>
    <dgm:cxn modelId="{813970BA-7232-404C-929A-00EE79221432}" type="presParOf" srcId="{AE2D4716-866F-4611-92DC-2DE5B59B76CE}" destId="{B4D8D4D3-9D77-4515-A972-6984FE044A20}" srcOrd="0" destOrd="0" presId="urn:microsoft.com/office/officeart/2018/2/layout/IconCircleList"/>
    <dgm:cxn modelId="{D125C217-9642-4E38-BF2A-B72DC2C7EA71}" type="presParOf" srcId="{AE2D4716-866F-4611-92DC-2DE5B59B76CE}" destId="{D33D4D02-3521-4798-B8CE-EECC8E1AB913}" srcOrd="1" destOrd="0" presId="urn:microsoft.com/office/officeart/2018/2/layout/IconCircleList"/>
    <dgm:cxn modelId="{2A93BB92-068D-490D-854A-7A0BE951F9F9}" type="presParOf" srcId="{AE2D4716-866F-4611-92DC-2DE5B59B76CE}" destId="{8608EC54-DA35-4788-ABA2-587BC65D2BFC}" srcOrd="2" destOrd="0" presId="urn:microsoft.com/office/officeart/2018/2/layout/IconCircleList"/>
    <dgm:cxn modelId="{4FD62838-4D3A-4114-A7E7-AEBD320B8645}" type="presParOf" srcId="{AE2D4716-866F-4611-92DC-2DE5B59B76CE}" destId="{DB891036-E575-4372-8BC1-9997BBD46780}"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68E250-16EA-4D21-85AC-3C1D7312FD3C}">
      <dsp:nvSpPr>
        <dsp:cNvPr id="0" name=""/>
        <dsp:cNvSpPr/>
      </dsp:nvSpPr>
      <dsp:spPr>
        <a:xfrm rot="5400000">
          <a:off x="-236563" y="240744"/>
          <a:ext cx="1577093" cy="1103965"/>
        </a:xfrm>
        <a:prstGeom prst="chevron">
          <a:avLst/>
        </a:prstGeom>
        <a:solidFill>
          <a:srgbClr val="92D05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PH" sz="1600" kern="1200" dirty="0"/>
            <a:t>EDUCATE </a:t>
          </a:r>
        </a:p>
      </dsp:txBody>
      <dsp:txXfrm rot="-5400000">
        <a:off x="2" y="556163"/>
        <a:ext cx="1103965" cy="473128"/>
      </dsp:txXfrm>
    </dsp:sp>
    <dsp:sp modelId="{13418E19-A028-42B0-8D37-C8036C493F6D}">
      <dsp:nvSpPr>
        <dsp:cNvPr id="0" name=""/>
        <dsp:cNvSpPr/>
      </dsp:nvSpPr>
      <dsp:spPr>
        <a:xfrm rot="5400000">
          <a:off x="5297227" y="-4189081"/>
          <a:ext cx="1025110" cy="9411634"/>
        </a:xfrm>
        <a:prstGeom prst="round2SameRect">
          <a:avLst/>
        </a:prstGeom>
        <a:solidFill>
          <a:schemeClr val="lt1">
            <a:alpha val="90000"/>
            <a:hueOff val="0"/>
            <a:satOff val="0"/>
            <a:lumOff val="0"/>
            <a:alphaOff val="0"/>
          </a:schemeClr>
        </a:solidFill>
        <a:ln w="12700" cap="flat" cmpd="sng" algn="ctr">
          <a:solidFill>
            <a:srgbClr val="50A68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519113" lvl="1" indent="-465138" algn="l" defTabSz="1422400">
            <a:lnSpc>
              <a:spcPct val="90000"/>
            </a:lnSpc>
            <a:spcBef>
              <a:spcPct val="0"/>
            </a:spcBef>
            <a:spcAft>
              <a:spcPct val="15000"/>
            </a:spcAft>
            <a:buFont typeface="+mj-lt"/>
            <a:buAutoNum type="arabicPeriod"/>
          </a:pPr>
          <a:r>
            <a:rPr lang="en-PH" sz="3200" kern="1200" dirty="0"/>
            <a:t>Increase the understanding of the First 1000 Days of life strategy and the PPAN as overall framework</a:t>
          </a:r>
        </a:p>
      </dsp:txBody>
      <dsp:txXfrm rot="-5400000">
        <a:off x="1103965" y="54223"/>
        <a:ext cx="9361592" cy="925026"/>
      </dsp:txXfrm>
    </dsp:sp>
    <dsp:sp modelId="{D4E6712B-3C67-4613-BD54-707C2C397AB9}">
      <dsp:nvSpPr>
        <dsp:cNvPr id="0" name=""/>
        <dsp:cNvSpPr/>
      </dsp:nvSpPr>
      <dsp:spPr>
        <a:xfrm rot="5400000">
          <a:off x="-236563" y="1623686"/>
          <a:ext cx="1577093" cy="1103965"/>
        </a:xfrm>
        <a:prstGeom prst="chevron">
          <a:avLst/>
        </a:prstGeom>
        <a:solidFill>
          <a:srgbClr val="CA343A"/>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PH" sz="1600" kern="1200" dirty="0"/>
            <a:t>ENCOURAGE </a:t>
          </a:r>
        </a:p>
      </dsp:txBody>
      <dsp:txXfrm rot="-5400000">
        <a:off x="2" y="1939105"/>
        <a:ext cx="1103965" cy="473128"/>
      </dsp:txXfrm>
    </dsp:sp>
    <dsp:sp modelId="{04F722B0-9F8A-4D19-99E8-E7D08E088AB8}">
      <dsp:nvSpPr>
        <dsp:cNvPr id="0" name=""/>
        <dsp:cNvSpPr/>
      </dsp:nvSpPr>
      <dsp:spPr>
        <a:xfrm rot="5400000">
          <a:off x="5297227" y="-2806139"/>
          <a:ext cx="1025110" cy="9411634"/>
        </a:xfrm>
        <a:prstGeom prst="round2SameRect">
          <a:avLst/>
        </a:prstGeom>
        <a:solidFill>
          <a:schemeClr val="lt1">
            <a:alpha val="90000"/>
            <a:hueOff val="0"/>
            <a:satOff val="0"/>
            <a:lumOff val="0"/>
            <a:alphaOff val="0"/>
          </a:schemeClr>
        </a:solidFill>
        <a:ln w="12700" cap="flat" cmpd="sng" algn="ctr">
          <a:solidFill>
            <a:srgbClr val="CA343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0472" tIns="19685" rIns="19685" bIns="19685" numCol="1" spcCol="1270" anchor="ctr" anchorCtr="0">
          <a:noAutofit/>
        </a:bodyPr>
        <a:lstStyle/>
        <a:p>
          <a:pPr marL="463550" lvl="1" indent="-463550" algn="l" defTabSz="1377950">
            <a:lnSpc>
              <a:spcPct val="90000"/>
            </a:lnSpc>
            <a:spcBef>
              <a:spcPct val="0"/>
            </a:spcBef>
            <a:spcAft>
              <a:spcPct val="15000"/>
            </a:spcAft>
            <a:buFont typeface="+mj-lt"/>
            <a:buAutoNum type="arabicPeriod" startAt="2"/>
          </a:pPr>
          <a:r>
            <a:rPr lang="en-PH" sz="3100" kern="1200" dirty="0"/>
            <a:t>Facilitate collaboration among various stakeholders for scaled up interventions to fight malnutrition </a:t>
          </a:r>
        </a:p>
      </dsp:txBody>
      <dsp:txXfrm rot="-5400000">
        <a:off x="1103965" y="1437165"/>
        <a:ext cx="9361592" cy="925026"/>
      </dsp:txXfrm>
    </dsp:sp>
    <dsp:sp modelId="{7A71B6A0-6FC6-4F3E-B83C-4781D8C46CDC}">
      <dsp:nvSpPr>
        <dsp:cNvPr id="0" name=""/>
        <dsp:cNvSpPr/>
      </dsp:nvSpPr>
      <dsp:spPr>
        <a:xfrm rot="5400000">
          <a:off x="-236563" y="3006628"/>
          <a:ext cx="1577093" cy="1103965"/>
        </a:xfrm>
        <a:prstGeom prst="chevron">
          <a:avLst/>
        </a:prstGeom>
        <a:solidFill>
          <a:srgbClr val="50A68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PH" sz="1600" kern="1200" dirty="0"/>
            <a:t>ENGAGE </a:t>
          </a:r>
        </a:p>
      </dsp:txBody>
      <dsp:txXfrm rot="-5400000">
        <a:off x="2" y="3322047"/>
        <a:ext cx="1103965" cy="473128"/>
      </dsp:txXfrm>
    </dsp:sp>
    <dsp:sp modelId="{3C5BE543-6C00-4983-B129-3CEC314CD8A2}">
      <dsp:nvSpPr>
        <dsp:cNvPr id="0" name=""/>
        <dsp:cNvSpPr/>
      </dsp:nvSpPr>
      <dsp:spPr>
        <a:xfrm rot="5400000">
          <a:off x="5297227" y="-1423197"/>
          <a:ext cx="1025110" cy="9411634"/>
        </a:xfrm>
        <a:prstGeom prst="round2SameRect">
          <a:avLst/>
        </a:prstGeom>
        <a:solidFill>
          <a:schemeClr val="lt1">
            <a:alpha val="90000"/>
            <a:hueOff val="0"/>
            <a:satOff val="0"/>
            <a:lumOff val="0"/>
            <a:alphaOff val="0"/>
          </a:schemeClr>
        </a:solidFill>
        <a:ln w="12700" cap="flat" cmpd="sng" algn="ctr">
          <a:solidFill>
            <a:srgbClr val="50A68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0472" tIns="19685" rIns="19685" bIns="19685" numCol="1" spcCol="1270" anchor="ctr" anchorCtr="0">
          <a:noAutofit/>
        </a:bodyPr>
        <a:lstStyle/>
        <a:p>
          <a:pPr marL="463550" lvl="1" indent="-463550" algn="l" defTabSz="1377950">
            <a:lnSpc>
              <a:spcPct val="90000"/>
            </a:lnSpc>
            <a:spcBef>
              <a:spcPct val="0"/>
            </a:spcBef>
            <a:spcAft>
              <a:spcPct val="15000"/>
            </a:spcAft>
            <a:buFont typeface="+mj-lt"/>
            <a:buAutoNum type="arabicPeriod" startAt="3"/>
          </a:pPr>
          <a:r>
            <a:rPr lang="en-PH" sz="3100" kern="1200" dirty="0"/>
            <a:t>Generate interactions from stakeholders about nutrition</a:t>
          </a:r>
        </a:p>
      </dsp:txBody>
      <dsp:txXfrm rot="-5400000">
        <a:off x="1103965" y="2820107"/>
        <a:ext cx="9361592" cy="9250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6F2B54-C269-4F7E-BD63-B057424C670F}">
      <dsp:nvSpPr>
        <dsp:cNvPr id="0" name=""/>
        <dsp:cNvSpPr/>
      </dsp:nvSpPr>
      <dsp:spPr>
        <a:xfrm>
          <a:off x="0" y="877912"/>
          <a:ext cx="10916561"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BF913A-5928-4019-AABE-540D656551D7}">
      <dsp:nvSpPr>
        <dsp:cNvPr id="0" name=""/>
        <dsp:cNvSpPr/>
      </dsp:nvSpPr>
      <dsp:spPr>
        <a:xfrm>
          <a:off x="83238" y="0"/>
          <a:ext cx="9958447" cy="1044074"/>
        </a:xfrm>
        <a:prstGeom prst="roundRect">
          <a:avLst/>
        </a:prstGeom>
        <a:solidFill>
          <a:srgbClr val="E820D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834" tIns="0" rIns="288834" bIns="0" numCol="1" spcCol="1270" anchor="ctr" anchorCtr="0">
          <a:noAutofit/>
        </a:bodyPr>
        <a:lstStyle/>
        <a:p>
          <a:pPr marL="0" lvl="0" indent="0" algn="l" defTabSz="1244600">
            <a:lnSpc>
              <a:spcPct val="90000"/>
            </a:lnSpc>
            <a:spcBef>
              <a:spcPct val="0"/>
            </a:spcBef>
            <a:spcAft>
              <a:spcPct val="35000"/>
            </a:spcAft>
            <a:buNone/>
          </a:pPr>
          <a:r>
            <a:rPr lang="en-US" sz="2800" kern="1200" dirty="0" err="1"/>
            <a:t>Buntis</a:t>
          </a:r>
          <a:r>
            <a:rPr lang="en-US" sz="2800" kern="1200" dirty="0"/>
            <a:t> -Kumain ng </a:t>
          </a:r>
          <a:r>
            <a:rPr lang="en-US" sz="2800" kern="1200" dirty="0" err="1"/>
            <a:t>sapat</a:t>
          </a:r>
          <a:r>
            <a:rPr lang="en-US" sz="2800" kern="1200" dirty="0"/>
            <a:t> , para </a:t>
          </a:r>
          <a:r>
            <a:rPr lang="en-US" sz="2800" kern="1200" dirty="0" err="1"/>
            <a:t>tamang</a:t>
          </a:r>
          <a:r>
            <a:rPr lang="en-US" sz="2800" kern="1200" dirty="0"/>
            <a:t> weight gain ang </a:t>
          </a:r>
          <a:r>
            <a:rPr lang="en-US" sz="2800" kern="1200" dirty="0" err="1"/>
            <a:t>katapat</a:t>
          </a:r>
          <a:r>
            <a:rPr lang="en-US" sz="2800" kern="1200" dirty="0"/>
            <a:t>.</a:t>
          </a:r>
          <a:endParaRPr lang="en-PH" sz="2800" kern="1200" dirty="0"/>
        </a:p>
      </dsp:txBody>
      <dsp:txXfrm>
        <a:off x="134205" y="50967"/>
        <a:ext cx="9856513" cy="942140"/>
      </dsp:txXfrm>
    </dsp:sp>
    <dsp:sp modelId="{B0CB7365-4C43-4CB8-A7C2-2CB14DC5BDF2}">
      <dsp:nvSpPr>
        <dsp:cNvPr id="0" name=""/>
        <dsp:cNvSpPr/>
      </dsp:nvSpPr>
      <dsp:spPr>
        <a:xfrm>
          <a:off x="0" y="2307087"/>
          <a:ext cx="10916561"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71ACA2-DCEF-4E15-8DF5-A6938888C6EA}">
      <dsp:nvSpPr>
        <dsp:cNvPr id="0" name=""/>
        <dsp:cNvSpPr/>
      </dsp:nvSpPr>
      <dsp:spPr>
        <a:xfrm>
          <a:off x="107539" y="1301435"/>
          <a:ext cx="9368898" cy="1144055"/>
        </a:xfrm>
        <a:prstGeom prst="round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834" tIns="0" rIns="288834" bIns="0" numCol="1" spcCol="1270" anchor="ctr" anchorCtr="0">
          <a:noAutofit/>
        </a:bodyPr>
        <a:lstStyle/>
        <a:p>
          <a:pPr marL="0" lvl="0" indent="0" algn="l" defTabSz="1244600">
            <a:lnSpc>
              <a:spcPct val="90000"/>
            </a:lnSpc>
            <a:spcBef>
              <a:spcPct val="0"/>
            </a:spcBef>
            <a:spcAft>
              <a:spcPct val="35000"/>
            </a:spcAft>
            <a:buNone/>
          </a:pPr>
          <a:r>
            <a:rPr lang="en-US" sz="2800" kern="1200" dirty="0" err="1"/>
            <a:t>Pamilya</a:t>
          </a:r>
          <a:r>
            <a:rPr lang="en-US" sz="2800" kern="1200" dirty="0"/>
            <a:t> - Maging </a:t>
          </a:r>
          <a:r>
            <a:rPr lang="en-US" sz="2800" kern="1200" dirty="0" err="1"/>
            <a:t>madiskarte</a:t>
          </a:r>
          <a:r>
            <a:rPr lang="en-US" sz="2800" kern="1200" dirty="0"/>
            <a:t> </a:t>
          </a:r>
          <a:r>
            <a:rPr lang="en-US" sz="2800" kern="1200" dirty="0" err="1"/>
            <a:t>sa</a:t>
          </a:r>
          <a:r>
            <a:rPr lang="en-US" sz="2800" kern="1200" dirty="0"/>
            <a:t> </a:t>
          </a:r>
          <a:r>
            <a:rPr lang="en-US" sz="2800" kern="1200" dirty="0" err="1"/>
            <a:t>pagpapakain</a:t>
          </a:r>
          <a:r>
            <a:rPr lang="en-US" sz="2800" kern="1200" dirty="0"/>
            <a:t> kay baby.</a:t>
          </a:r>
          <a:endParaRPr lang="en-PH" sz="2800" kern="1200" dirty="0"/>
        </a:p>
      </dsp:txBody>
      <dsp:txXfrm>
        <a:off x="163387" y="1357283"/>
        <a:ext cx="9257202" cy="1032359"/>
      </dsp:txXfrm>
    </dsp:sp>
    <dsp:sp modelId="{5D40EB9C-8957-4F09-99BF-AECF8924E0E6}">
      <dsp:nvSpPr>
        <dsp:cNvPr id="0" name=""/>
        <dsp:cNvSpPr/>
      </dsp:nvSpPr>
      <dsp:spPr>
        <a:xfrm>
          <a:off x="0" y="3707091"/>
          <a:ext cx="10916561"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E3A2956-037B-4853-BA63-818DA075D29E}">
      <dsp:nvSpPr>
        <dsp:cNvPr id="0" name=""/>
        <dsp:cNvSpPr/>
      </dsp:nvSpPr>
      <dsp:spPr>
        <a:xfrm>
          <a:off x="81306" y="2813348"/>
          <a:ext cx="9192759" cy="11148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834" tIns="0" rIns="288834" bIns="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bg1"/>
              </a:solidFill>
            </a:rPr>
            <a:t>Local chief executive</a:t>
          </a:r>
        </a:p>
        <a:p>
          <a:pPr marL="0" lvl="0" indent="0" algn="l" defTabSz="1244600">
            <a:lnSpc>
              <a:spcPct val="90000"/>
            </a:lnSpc>
            <a:spcBef>
              <a:spcPct val="0"/>
            </a:spcBef>
            <a:spcAft>
              <a:spcPct val="35000"/>
            </a:spcAft>
            <a:buNone/>
          </a:pPr>
          <a:r>
            <a:rPr lang="en-PH" sz="2800" kern="1200" dirty="0" err="1">
              <a:solidFill>
                <a:schemeClr val="bg1"/>
              </a:solidFill>
            </a:rPr>
            <a:t>Nutrisyon</a:t>
          </a:r>
          <a:r>
            <a:rPr lang="en-PH" sz="2800" kern="1200" dirty="0">
              <a:solidFill>
                <a:schemeClr val="bg1"/>
              </a:solidFill>
            </a:rPr>
            <a:t> ng </a:t>
          </a:r>
          <a:r>
            <a:rPr lang="en-PH" sz="2800" kern="1200" dirty="0" err="1">
              <a:solidFill>
                <a:schemeClr val="bg1"/>
              </a:solidFill>
            </a:rPr>
            <a:t>aking</a:t>
          </a:r>
          <a:r>
            <a:rPr lang="en-PH" sz="2800" kern="1200" dirty="0">
              <a:solidFill>
                <a:schemeClr val="bg1"/>
              </a:solidFill>
            </a:rPr>
            <a:t> bayan, </a:t>
          </a:r>
          <a:r>
            <a:rPr lang="en-PH" sz="2800" kern="1200" dirty="0" err="1">
              <a:solidFill>
                <a:schemeClr val="bg1"/>
              </a:solidFill>
            </a:rPr>
            <a:t>aking</a:t>
          </a:r>
          <a:r>
            <a:rPr lang="en-PH" sz="2800" kern="1200" dirty="0">
              <a:solidFill>
                <a:schemeClr val="bg1"/>
              </a:solidFill>
            </a:rPr>
            <a:t> </a:t>
          </a:r>
          <a:r>
            <a:rPr lang="en-PH" sz="2800" kern="1200" dirty="0" err="1">
              <a:solidFill>
                <a:schemeClr val="bg1"/>
              </a:solidFill>
            </a:rPr>
            <a:t>pananagutan</a:t>
          </a:r>
          <a:r>
            <a:rPr lang="en-PH" sz="2800" kern="1200" dirty="0">
              <a:solidFill>
                <a:schemeClr val="bg1"/>
              </a:solidFill>
            </a:rPr>
            <a:t>.</a:t>
          </a:r>
        </a:p>
      </dsp:txBody>
      <dsp:txXfrm>
        <a:off x="135730" y="2867772"/>
        <a:ext cx="9083911" cy="1006035"/>
      </dsp:txXfrm>
    </dsp:sp>
    <dsp:sp modelId="{681807F1-25ED-4E03-95C3-853429441316}">
      <dsp:nvSpPr>
        <dsp:cNvPr id="0" name=""/>
        <dsp:cNvSpPr/>
      </dsp:nvSpPr>
      <dsp:spPr>
        <a:xfrm>
          <a:off x="0" y="4967894"/>
          <a:ext cx="10916561"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913ECB2-D562-427F-A2FB-359FB4563538}">
      <dsp:nvSpPr>
        <dsp:cNvPr id="0" name=""/>
        <dsp:cNvSpPr/>
      </dsp:nvSpPr>
      <dsp:spPr>
        <a:xfrm>
          <a:off x="22962" y="4120917"/>
          <a:ext cx="9404355" cy="975683"/>
        </a:xfrm>
        <a:prstGeom prst="roundRect">
          <a:avLst/>
        </a:prstGeom>
        <a:solidFill>
          <a:srgbClr val="F8681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834" tIns="0" rIns="288834" bIns="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bg1"/>
              </a:solidFill>
            </a:rPr>
            <a:t>Lahat - Suportahan ang PPAN. Invest in the First 1000 Days. </a:t>
          </a:r>
          <a:endParaRPr lang="en-PH" sz="2800" kern="1200" dirty="0">
            <a:solidFill>
              <a:schemeClr val="bg1"/>
            </a:solidFill>
          </a:endParaRPr>
        </a:p>
      </dsp:txBody>
      <dsp:txXfrm>
        <a:off x="70591" y="4168546"/>
        <a:ext cx="9309097" cy="8804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71A19-C820-4520-8DDE-B583ED30454E}">
      <dsp:nvSpPr>
        <dsp:cNvPr id="0" name=""/>
        <dsp:cNvSpPr/>
      </dsp:nvSpPr>
      <dsp:spPr>
        <a:xfrm>
          <a:off x="144988" y="176597"/>
          <a:ext cx="839562" cy="83956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2E58D7-70D4-4E25-A78E-6100B2F6A36C}">
      <dsp:nvSpPr>
        <dsp:cNvPr id="0" name=""/>
        <dsp:cNvSpPr/>
      </dsp:nvSpPr>
      <dsp:spPr>
        <a:xfrm>
          <a:off x="321296" y="352905"/>
          <a:ext cx="486946" cy="4869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1F4878-FB64-4F17-B274-16D28CA43336}">
      <dsp:nvSpPr>
        <dsp:cNvPr id="0" name=""/>
        <dsp:cNvSpPr/>
      </dsp:nvSpPr>
      <dsp:spPr>
        <a:xfrm>
          <a:off x="1164457" y="176597"/>
          <a:ext cx="1978969" cy="839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a:t>Personal development?</a:t>
          </a:r>
        </a:p>
      </dsp:txBody>
      <dsp:txXfrm>
        <a:off x="1164457" y="176597"/>
        <a:ext cx="1978969" cy="839562"/>
      </dsp:txXfrm>
    </dsp:sp>
    <dsp:sp modelId="{AC727D70-9CB1-4FDD-B295-C921268089A3}">
      <dsp:nvSpPr>
        <dsp:cNvPr id="0" name=""/>
        <dsp:cNvSpPr/>
      </dsp:nvSpPr>
      <dsp:spPr>
        <a:xfrm>
          <a:off x="3488247" y="176597"/>
          <a:ext cx="839562" cy="83956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E9D45C-7F9F-441D-8CFB-A20413A476C0}">
      <dsp:nvSpPr>
        <dsp:cNvPr id="0" name=""/>
        <dsp:cNvSpPr/>
      </dsp:nvSpPr>
      <dsp:spPr>
        <a:xfrm>
          <a:off x="3664555" y="352905"/>
          <a:ext cx="486946" cy="4869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5EBCB6-EE2B-48F2-B3D6-7ED7A939A248}">
      <dsp:nvSpPr>
        <dsp:cNvPr id="0" name=""/>
        <dsp:cNvSpPr/>
      </dsp:nvSpPr>
      <dsp:spPr>
        <a:xfrm>
          <a:off x="4507717" y="176597"/>
          <a:ext cx="1978969" cy="839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a:t>Service delivery?</a:t>
          </a:r>
        </a:p>
      </dsp:txBody>
      <dsp:txXfrm>
        <a:off x="4507717" y="176597"/>
        <a:ext cx="1978969" cy="839562"/>
      </dsp:txXfrm>
    </dsp:sp>
    <dsp:sp modelId="{300A2BA8-FC19-48F7-BDB8-4B5157753F41}">
      <dsp:nvSpPr>
        <dsp:cNvPr id="0" name=""/>
        <dsp:cNvSpPr/>
      </dsp:nvSpPr>
      <dsp:spPr>
        <a:xfrm>
          <a:off x="144988" y="1755887"/>
          <a:ext cx="839562" cy="83956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BAF489E-B5D7-48ED-AE09-33C4C03563ED}">
      <dsp:nvSpPr>
        <dsp:cNvPr id="0" name=""/>
        <dsp:cNvSpPr/>
      </dsp:nvSpPr>
      <dsp:spPr>
        <a:xfrm>
          <a:off x="321296" y="1932195"/>
          <a:ext cx="486946" cy="48694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702DB3-7DF4-4ACA-962B-19317B96D602}">
      <dsp:nvSpPr>
        <dsp:cNvPr id="0" name=""/>
        <dsp:cNvSpPr/>
      </dsp:nvSpPr>
      <dsp:spPr>
        <a:xfrm>
          <a:off x="1164457" y="1755887"/>
          <a:ext cx="1978969" cy="839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a:t>Policies and budgets? </a:t>
          </a:r>
        </a:p>
      </dsp:txBody>
      <dsp:txXfrm>
        <a:off x="1164457" y="1755887"/>
        <a:ext cx="1978969" cy="839562"/>
      </dsp:txXfrm>
    </dsp:sp>
    <dsp:sp modelId="{E61B9566-852A-417B-85E5-7DEDC62F4E35}">
      <dsp:nvSpPr>
        <dsp:cNvPr id="0" name=""/>
        <dsp:cNvSpPr/>
      </dsp:nvSpPr>
      <dsp:spPr>
        <a:xfrm>
          <a:off x="3488247" y="1755887"/>
          <a:ext cx="839562" cy="83956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1C68F6-24E6-4DE5-B222-0ECD0CBD98E9}">
      <dsp:nvSpPr>
        <dsp:cNvPr id="0" name=""/>
        <dsp:cNvSpPr/>
      </dsp:nvSpPr>
      <dsp:spPr>
        <a:xfrm>
          <a:off x="3664555" y="1932195"/>
          <a:ext cx="486946" cy="48694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9C602E-0B4B-4245-8386-86F94549E163}">
      <dsp:nvSpPr>
        <dsp:cNvPr id="0" name=""/>
        <dsp:cNvSpPr/>
      </dsp:nvSpPr>
      <dsp:spPr>
        <a:xfrm>
          <a:off x="4507717" y="1755887"/>
          <a:ext cx="1978969" cy="839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a:t>Nutrition education?</a:t>
          </a:r>
        </a:p>
      </dsp:txBody>
      <dsp:txXfrm>
        <a:off x="4507717" y="1755887"/>
        <a:ext cx="1978969" cy="839562"/>
      </dsp:txXfrm>
    </dsp:sp>
    <dsp:sp modelId="{D6194109-7B88-40DB-8A32-D8D672D00D6C}">
      <dsp:nvSpPr>
        <dsp:cNvPr id="0" name=""/>
        <dsp:cNvSpPr/>
      </dsp:nvSpPr>
      <dsp:spPr>
        <a:xfrm>
          <a:off x="144988" y="3335177"/>
          <a:ext cx="839562" cy="83956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B2D0B6-28F2-4046-BFC5-8961DB7E8F3C}">
      <dsp:nvSpPr>
        <dsp:cNvPr id="0" name=""/>
        <dsp:cNvSpPr/>
      </dsp:nvSpPr>
      <dsp:spPr>
        <a:xfrm>
          <a:off x="321296" y="3511486"/>
          <a:ext cx="486946" cy="486946"/>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2FCA47-8A3E-420C-82CE-27A15C0D143D}">
      <dsp:nvSpPr>
        <dsp:cNvPr id="0" name=""/>
        <dsp:cNvSpPr/>
      </dsp:nvSpPr>
      <dsp:spPr>
        <a:xfrm>
          <a:off x="1164457" y="3335177"/>
          <a:ext cx="1978969" cy="839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a:t>Advocate? </a:t>
          </a:r>
        </a:p>
      </dsp:txBody>
      <dsp:txXfrm>
        <a:off x="1164457" y="3335177"/>
        <a:ext cx="1978969" cy="839562"/>
      </dsp:txXfrm>
    </dsp:sp>
    <dsp:sp modelId="{B4D8D4D3-9D77-4515-A972-6984FE044A20}">
      <dsp:nvSpPr>
        <dsp:cNvPr id="0" name=""/>
        <dsp:cNvSpPr/>
      </dsp:nvSpPr>
      <dsp:spPr>
        <a:xfrm>
          <a:off x="3488247" y="3335177"/>
          <a:ext cx="839562" cy="839562"/>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3D4D02-3521-4798-B8CE-EECC8E1AB913}">
      <dsp:nvSpPr>
        <dsp:cNvPr id="0" name=""/>
        <dsp:cNvSpPr/>
      </dsp:nvSpPr>
      <dsp:spPr>
        <a:xfrm>
          <a:off x="3664555" y="3511486"/>
          <a:ext cx="486946" cy="486946"/>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891036-E575-4372-8BC1-9997BBD46780}">
      <dsp:nvSpPr>
        <dsp:cNvPr id="0" name=""/>
        <dsp:cNvSpPr/>
      </dsp:nvSpPr>
      <dsp:spPr>
        <a:xfrm>
          <a:off x="4507717" y="3335177"/>
          <a:ext cx="1978969" cy="839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a:t>Don’t care?</a:t>
          </a:r>
        </a:p>
      </dsp:txBody>
      <dsp:txXfrm>
        <a:off x="4507717" y="3335177"/>
        <a:ext cx="1978969" cy="83956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520AFE-7D25-48A5-AEBA-C6C6E1F35D2B}" type="datetimeFigureOut">
              <a:rPr lang="en-PH" smtClean="0"/>
              <a:t>17/06/2021</a:t>
            </a:fld>
            <a:endParaRPr lang="en-P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B63846-10E4-4381-8390-D753C4AA36E9}" type="slidenum">
              <a:rPr lang="en-PH" smtClean="0"/>
              <a:t>‹#›</a:t>
            </a:fld>
            <a:endParaRPr lang="en-PH"/>
          </a:p>
        </p:txBody>
      </p:sp>
    </p:spTree>
    <p:extLst>
      <p:ext uri="{BB962C8B-B14F-4D97-AF65-F5344CB8AC3E}">
        <p14:creationId xmlns:p14="http://schemas.microsoft.com/office/powerpoint/2010/main" val="1896788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will be presenting about the nutrition month campaign particularly its objectives and key messages and segue to the nutrition situation using data before and during the pandemic and then share how the country is addressing the malnutrition with the PPAN as framework with the  First 1000 Days of life as strategic focus. And lastly, I will share our call for support from among the different sectors so we can move the nutrition agenda forward.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2</a:t>
            </a:fld>
            <a:endParaRPr lang="en-PH"/>
          </a:p>
        </p:txBody>
      </p:sp>
    </p:spTree>
    <p:extLst>
      <p:ext uri="{BB962C8B-B14F-4D97-AF65-F5344CB8AC3E}">
        <p14:creationId xmlns:p14="http://schemas.microsoft.com/office/powerpoint/2010/main" val="3945058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regards to complementary feeding, we see the same trend. In fact there is some slight improvement in the minimum acceptable diet.  However, the figures are way </a:t>
            </a:r>
            <a:r>
              <a:rPr lang="en-US" dirty="0" err="1"/>
              <a:t>way</a:t>
            </a:r>
            <a:r>
              <a:rPr lang="en-US" dirty="0"/>
              <a:t> below than desirable.  Only 20 percent or 1 in 5 babies are eating properly and the figures do not improve even as family incomes increase.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11</a:t>
            </a:fld>
            <a:endParaRPr lang="en-PH"/>
          </a:p>
        </p:txBody>
      </p:sp>
    </p:spTree>
    <p:extLst>
      <p:ext uri="{BB962C8B-B14F-4D97-AF65-F5344CB8AC3E}">
        <p14:creationId xmlns:p14="http://schemas.microsoft.com/office/powerpoint/2010/main" val="317185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what are our children eating? Even if the family has no money, they do manage to afford to give their baby expensive commercially prepared food.  Again, there are so many misconceptions about complementary feeding that we need to correct so that we can prevent malnutrition at an early age.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12</a:t>
            </a:fld>
            <a:endParaRPr lang="en-PH"/>
          </a:p>
        </p:txBody>
      </p:sp>
    </p:spTree>
    <p:extLst>
      <p:ext uri="{BB962C8B-B14F-4D97-AF65-F5344CB8AC3E}">
        <p14:creationId xmlns:p14="http://schemas.microsoft.com/office/powerpoint/2010/main" val="1150018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PH" sz="1800" dirty="0">
                <a:effectLst/>
                <a:latin typeface="Calibri" panose="020F0502020204030204" pitchFamily="34" charset="0"/>
                <a:ea typeface="Calibri" panose="020F0502020204030204" pitchFamily="34" charset="0"/>
              </a:rPr>
              <a:t>Family’s nutrition was also affected with many experiencing limited access to food especially during the periods of lockdown.  The food packs distributed to families were insufficient.  A major impact was the interruptions in the delivery of nutrition and related services.  It is fortunate that the </a:t>
            </a:r>
            <a:r>
              <a:rPr lang="en-PH" sz="1800" dirty="0" err="1">
                <a:effectLst/>
                <a:latin typeface="Calibri" panose="020F0502020204030204" pitchFamily="34" charset="0"/>
                <a:ea typeface="Calibri" panose="020F0502020204030204" pitchFamily="34" charset="0"/>
              </a:rPr>
              <a:t>DepED</a:t>
            </a:r>
            <a:r>
              <a:rPr lang="en-PH" sz="1800" dirty="0">
                <a:effectLst/>
                <a:latin typeface="Calibri" panose="020F0502020204030204" pitchFamily="34" charset="0"/>
                <a:ea typeface="Calibri" panose="020F0502020204030204" pitchFamily="34" charset="0"/>
              </a:rPr>
              <a:t> continued to provide supplementary feeding program to malnourished children with changes in the manner of delivery, type of food and duration considering that schools adopted blended learning mode.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PH" sz="1800" dirty="0">
                <a:effectLst/>
                <a:latin typeface="Calibri" panose="020F0502020204030204" pitchFamily="34" charset="0"/>
                <a:ea typeface="Calibri" panose="020F0502020204030204" pitchFamily="34" charset="0"/>
              </a:rPr>
              <a:t>Due to lockdowns and limited resources, programs such as </a:t>
            </a:r>
            <a:r>
              <a:rPr lang="en-PH" sz="1800" i="1" dirty="0">
                <a:effectLst/>
                <a:latin typeface="Calibri" panose="020F0502020204030204" pitchFamily="34" charset="0"/>
                <a:ea typeface="Calibri" panose="020F0502020204030204" pitchFamily="34" charset="0"/>
              </a:rPr>
              <a:t>Operation </a:t>
            </a:r>
            <a:r>
              <a:rPr lang="en-PH" sz="1800" i="1" dirty="0" err="1">
                <a:effectLst/>
                <a:latin typeface="Calibri" panose="020F0502020204030204" pitchFamily="34" charset="0"/>
                <a:ea typeface="Calibri" panose="020F0502020204030204" pitchFamily="34" charset="0"/>
              </a:rPr>
              <a:t>Timbang</a:t>
            </a:r>
            <a:r>
              <a:rPr lang="en-PH" sz="1800" dirty="0">
                <a:effectLst/>
                <a:latin typeface="Calibri" panose="020F0502020204030204" pitchFamily="34" charset="0"/>
                <a:ea typeface="Calibri" panose="020F0502020204030204" pitchFamily="34" charset="0"/>
              </a:rPr>
              <a:t> Plus activities, supplementary feeding, micronutrient supplementation, and deworming were interrupted. Note that 15.5% of pregnant women were not able to have their prenatal check-ups. </a:t>
            </a:r>
          </a:p>
          <a:p>
            <a:pPr marL="285750" indent="-285750">
              <a:buFont typeface="Arial" panose="020B0604020202020204" pitchFamily="34" charset="0"/>
              <a:buChar char="•"/>
            </a:pPr>
            <a:endParaRPr lang="en-PH" sz="1800" b="1" dirty="0">
              <a:solidFill>
                <a:srgbClr val="000000"/>
              </a:solidFill>
              <a:effectLst/>
              <a:latin typeface="Calibri" panose="020F0502020204030204" pitchFamily="34"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BB63846-10E4-4381-8390-D753C4AA36E9}" type="slidenum">
              <a:rPr lang="en-PH" smtClean="0"/>
              <a:t>13</a:t>
            </a:fld>
            <a:endParaRPr lang="en-PH"/>
          </a:p>
        </p:txBody>
      </p:sp>
    </p:spTree>
    <p:extLst>
      <p:ext uri="{BB962C8B-B14F-4D97-AF65-F5344CB8AC3E}">
        <p14:creationId xmlns:p14="http://schemas.microsoft.com/office/powerpoint/2010/main" val="1725482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dirty="0"/>
              <a:t>How do we address the challenge of malnutrition? We do have the Philippine Plan of Action for Nutrition 2017-2022.  While we are on the 5</a:t>
            </a:r>
            <a:r>
              <a:rPr lang="en-US" baseline="30000" dirty="0"/>
              <a:t>th</a:t>
            </a:r>
            <a:r>
              <a:rPr lang="en-US" dirty="0"/>
              <a:t> year of the plan, we continue to push for its adoption by partners and especially by local government units.</a:t>
            </a:r>
          </a:p>
        </p:txBody>
      </p:sp>
      <p:sp>
        <p:nvSpPr>
          <p:cNvPr id="4" name="Slide Number Placeholder 3"/>
          <p:cNvSpPr>
            <a:spLocks noGrp="1"/>
          </p:cNvSpPr>
          <p:nvPr>
            <p:ph type="sldNum" sz="quarter" idx="5"/>
          </p:nvPr>
        </p:nvSpPr>
        <p:spPr/>
        <p:txBody>
          <a:bodyPr/>
          <a:lstStyle/>
          <a:p>
            <a:fld id="{871B2431-D351-4C6E-A3CF-9DFAC0E3E050}" type="slidenum">
              <a:rPr lang="cs-CZ" smtClean="0"/>
              <a:t>14</a:t>
            </a:fld>
            <a:endParaRPr lang="cs-CZ"/>
          </a:p>
        </p:txBody>
      </p:sp>
    </p:spTree>
    <p:extLst>
      <p:ext uri="{BB962C8B-B14F-4D97-AF65-F5344CB8AC3E}">
        <p14:creationId xmlns:p14="http://schemas.microsoft.com/office/powerpoint/2010/main" val="603816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dirty="0"/>
              <a:t>Just to refresh you, the PPAN has 8 specific nutrition interventions that address the triple burden of malnutrition.   </a:t>
            </a:r>
          </a:p>
        </p:txBody>
      </p:sp>
      <p:sp>
        <p:nvSpPr>
          <p:cNvPr id="4" name="Slide Number Placeholder 3"/>
          <p:cNvSpPr>
            <a:spLocks noGrp="1"/>
          </p:cNvSpPr>
          <p:nvPr>
            <p:ph type="sldNum" sz="quarter" idx="5"/>
          </p:nvPr>
        </p:nvSpPr>
        <p:spPr/>
        <p:txBody>
          <a:bodyPr/>
          <a:lstStyle/>
          <a:p>
            <a:fld id="{871B2431-D351-4C6E-A3CF-9DFAC0E3E050}" type="slidenum">
              <a:rPr lang="cs-CZ" smtClean="0"/>
              <a:t>15</a:t>
            </a:fld>
            <a:endParaRPr lang="cs-CZ"/>
          </a:p>
        </p:txBody>
      </p:sp>
    </p:spTree>
    <p:extLst>
      <p:ext uri="{BB962C8B-B14F-4D97-AF65-F5344CB8AC3E}">
        <p14:creationId xmlns:p14="http://schemas.microsoft.com/office/powerpoint/2010/main" val="25038494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Arial" panose="020B0604020202020204" pitchFamily="34" charset="0"/>
              <a:buNone/>
              <a:tabLst>
                <a:tab pos="457200" algn="l"/>
              </a:tabLst>
            </a:pPr>
            <a:r>
              <a:rPr lang="en-US" sz="1800" dirty="0">
                <a:effectLst/>
                <a:latin typeface="Calibri" panose="020F0502020204030204" pitchFamily="34" charset="0"/>
                <a:ea typeface="Calibri" panose="020F0502020204030204" pitchFamily="34" charset="0"/>
              </a:rPr>
              <a:t>One of the strategic focus of PPAN is the first 1000 days of life strategy. Evidence show that the most strategic period to prevent malnutrition and achieve children’s potential for physical growth and mental development is from conception until the child reaches his or her second birthday. </a:t>
            </a:r>
            <a:endParaRPr lang="en-PH"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EBB63846-10E4-4381-8390-D753C4AA36E9}" type="slidenum">
              <a:rPr lang="en-PH" smtClean="0"/>
              <a:t>16</a:t>
            </a:fld>
            <a:endParaRPr lang="en-PH"/>
          </a:p>
        </p:txBody>
      </p:sp>
    </p:spTree>
    <p:extLst>
      <p:ext uri="{BB962C8B-B14F-4D97-AF65-F5344CB8AC3E}">
        <p14:creationId xmlns:p14="http://schemas.microsoft.com/office/powerpoint/2010/main" val="1184348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7513" y="458788"/>
            <a:ext cx="6022975" cy="3389312"/>
          </a:xfrm>
        </p:spPr>
      </p:sp>
      <p:sp>
        <p:nvSpPr>
          <p:cNvPr id="3" name="Notes Placeholder 2"/>
          <p:cNvSpPr>
            <a:spLocks noGrp="1"/>
          </p:cNvSpPr>
          <p:nvPr>
            <p:ph type="body" idx="1"/>
          </p:nvPr>
        </p:nvSpPr>
        <p:spPr/>
        <p:txBody>
          <a:bodyPr>
            <a:normAutofit fontScale="92500" lnSpcReduction="20000"/>
          </a:bodyPr>
          <a:lstStyle/>
          <a:p>
            <a:r>
              <a:rPr lang="en-GB" sz="1600" kern="1200" dirty="0">
                <a:solidFill>
                  <a:schemeClr val="tx1"/>
                </a:solidFill>
                <a:effectLst/>
                <a:latin typeface="+mn-lt"/>
                <a:ea typeface="+mn-ea"/>
                <a:cs typeface="+mn-cs"/>
              </a:rPr>
              <a:t>If we want to reduce stunting by at least 20%, the coverage of these six critical interventions in the critical First 1000 Days should be continued and scaled to 90% coverage </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What are these six critical interventions?: </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During the 270 days of pregnancy, there must be 1) At least 4 pre-natal visits in 3 trimesters (1-1-2), 2) Iron-folic acid supplementation for 180 days, 3) Balanced protein-energy dietary supplementation for 90 days in the third trimester, </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During the infancy, 4) Exclusive breastfeeding for the first six months for optimal development and immunity against illness and diseases. We must also ensure the strict implementation of the Milk Code such as not allowing milk donations. We must also provide support and counselling to mothers.</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In older stage of infancy and toddlerhood, children need to receive age-appropriate complementary food in addition to breast milk and are provided with micronutrient supplements such as Vitamin A and Micronutrient Powders.</a:t>
            </a:r>
            <a:endParaRPr lang="en-US" sz="1600" kern="1200" dirty="0">
              <a:solidFill>
                <a:schemeClr val="tx1"/>
              </a:solidFill>
              <a:effectLst/>
              <a:latin typeface="+mn-lt"/>
              <a:ea typeface="+mn-ea"/>
              <a:cs typeface="+mn-cs"/>
            </a:endParaRPr>
          </a:p>
          <a:p>
            <a:endParaRPr lang="en-PH" sz="1800"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17</a:t>
            </a:fld>
            <a:endParaRPr lang="en-PH"/>
          </a:p>
        </p:txBody>
      </p:sp>
    </p:spTree>
    <p:extLst>
      <p:ext uri="{BB962C8B-B14F-4D97-AF65-F5344CB8AC3E}">
        <p14:creationId xmlns:p14="http://schemas.microsoft.com/office/powerpoint/2010/main" val="28538060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PH" sz="1800" dirty="0">
              <a:effectLst/>
              <a:latin typeface="Calibri" panose="020F0502020204030204" pitchFamily="34" charset="0"/>
              <a:ea typeface="Calibri" panose="020F0502020204030204" pitchFamily="34" charset="0"/>
            </a:endParaRPr>
          </a:p>
          <a:p>
            <a:pPr>
              <a:lnSpc>
                <a:spcPct val="107000"/>
              </a:lnSpc>
              <a:spcAft>
                <a:spcPts val="800"/>
              </a:spcAft>
            </a:pPr>
            <a:r>
              <a:rPr lang="en-PH" sz="1800" dirty="0">
                <a:effectLst/>
                <a:latin typeface="Calibri" panose="020F0502020204030204" pitchFamily="34" charset="0"/>
                <a:ea typeface="Calibri" panose="020F0502020204030204" pitchFamily="34" charset="0"/>
              </a:rPr>
              <a:t>Recent evidence by the 2021 </a:t>
            </a:r>
            <a:r>
              <a:rPr lang="en-PH" sz="1800" i="1" dirty="0">
                <a:effectLst/>
                <a:latin typeface="Calibri" panose="020F0502020204030204" pitchFamily="34" charset="0"/>
                <a:ea typeface="Calibri" panose="020F0502020204030204" pitchFamily="34" charset="0"/>
              </a:rPr>
              <a:t>Lancet</a:t>
            </a:r>
            <a:r>
              <a:rPr lang="en-PH" sz="1800" dirty="0">
                <a:effectLst/>
                <a:latin typeface="Calibri" panose="020F0502020204030204" pitchFamily="34" charset="0"/>
                <a:ea typeface="Calibri" panose="020F0502020204030204" pitchFamily="34" charset="0"/>
              </a:rPr>
              <a:t> series reiterates the same interventions with the inclusion of evidence supporting multiple micronutrient supplementation to pregnant women.   The DOH is conducting a local study on this before it is adopted as a program intervention.  With regards to the use of lipid-based nutrient supplementation, there are issues of supply globally. </a:t>
            </a:r>
          </a:p>
          <a:p>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18</a:t>
            </a:fld>
            <a:endParaRPr lang="en-PH"/>
          </a:p>
        </p:txBody>
      </p:sp>
    </p:spTree>
    <p:extLst>
      <p:ext uri="{BB962C8B-B14F-4D97-AF65-F5344CB8AC3E}">
        <p14:creationId xmlns:p14="http://schemas.microsoft.com/office/powerpoint/2010/main" val="3729142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PH" sz="1800" b="1" dirty="0">
                <a:effectLst/>
                <a:latin typeface="Calibri" panose="020F0502020204030204" pitchFamily="34" charset="0"/>
                <a:ea typeface="Calibri" panose="020F0502020204030204" pitchFamily="34" charset="0"/>
              </a:rPr>
              <a:t> </a:t>
            </a:r>
            <a:endParaRPr lang="en-PH" sz="1800" dirty="0">
              <a:effectLst/>
              <a:latin typeface="Calibri" panose="020F0502020204030204" pitchFamily="34" charset="0"/>
              <a:ea typeface="Calibri" panose="020F0502020204030204" pitchFamily="34" charset="0"/>
            </a:endParaRPr>
          </a:p>
          <a:p>
            <a:r>
              <a:rPr lang="en-PH" dirty="0"/>
              <a:t>Obesity should also be prevented in the early years through integrated interventions including diet, exercise and behavior modification.  </a:t>
            </a:r>
          </a:p>
          <a:p>
            <a:r>
              <a:rPr lang="en-PH" dirty="0"/>
              <a:t>The PPAN continue to espouse nutrition sensitive interventions that impact on the determinants of malnutrition such as investing in WASH promotion, malaria prevention and preconception care.  Evidence points to the need to reach also the most vulnerable group which includes those living in geographically isolated and disadvantaged groups and those who belong to indigenous peoples. </a:t>
            </a:r>
          </a:p>
        </p:txBody>
      </p:sp>
      <p:sp>
        <p:nvSpPr>
          <p:cNvPr id="4" name="Slide Number Placeholder 3"/>
          <p:cNvSpPr>
            <a:spLocks noGrp="1"/>
          </p:cNvSpPr>
          <p:nvPr>
            <p:ph type="sldNum" sz="quarter" idx="5"/>
          </p:nvPr>
        </p:nvSpPr>
        <p:spPr/>
        <p:txBody>
          <a:bodyPr/>
          <a:lstStyle/>
          <a:p>
            <a:fld id="{EBB63846-10E4-4381-8390-D753C4AA36E9}" type="slidenum">
              <a:rPr lang="en-PH" smtClean="0"/>
              <a:t>19</a:t>
            </a:fld>
            <a:endParaRPr lang="en-PH"/>
          </a:p>
        </p:txBody>
      </p:sp>
    </p:spTree>
    <p:extLst>
      <p:ext uri="{BB962C8B-B14F-4D97-AF65-F5344CB8AC3E}">
        <p14:creationId xmlns:p14="http://schemas.microsoft.com/office/powerpoint/2010/main" val="1141663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PH" sz="1800" dirty="0">
                <a:effectLst/>
                <a:latin typeface="Calibri" panose="020F0502020204030204" pitchFamily="34" charset="0"/>
                <a:ea typeface="Calibri" panose="020F0502020204030204" pitchFamily="34" charset="0"/>
              </a:rPr>
              <a:t>The bottom line is these interventions are implemented at the local level and so LGUs must be enabled to do so. And in fact there are policy instruments that support local funding for nutrition. </a:t>
            </a:r>
          </a:p>
          <a:p>
            <a:pPr>
              <a:lnSpc>
                <a:spcPct val="107000"/>
              </a:lnSpc>
              <a:spcAft>
                <a:spcPts val="800"/>
              </a:spcAft>
            </a:pPr>
            <a:endParaRPr lang="en-PH" sz="1800" dirty="0">
              <a:effectLst/>
              <a:latin typeface="Calibri" panose="020F0502020204030204" pitchFamily="34" charset="0"/>
              <a:ea typeface="Calibri" panose="020F0502020204030204" pitchFamily="34" charset="0"/>
            </a:endParaRPr>
          </a:p>
          <a:p>
            <a:pPr>
              <a:lnSpc>
                <a:spcPct val="107000"/>
              </a:lnSpc>
              <a:spcAft>
                <a:spcPts val="800"/>
              </a:spcAft>
            </a:pPr>
            <a:r>
              <a:rPr lang="en-PH" sz="1800" dirty="0">
                <a:effectLst/>
                <a:latin typeface="Calibri" panose="020F0502020204030204" pitchFamily="34" charset="0"/>
                <a:ea typeface="Calibri" panose="020F0502020204030204" pitchFamily="34" charset="0"/>
              </a:rPr>
              <a:t>DILG and DBM have supported us in this effort. DILG has issued DILG MC 2018-42 that encourages LGUs to formulate local nutrition action plans (LNAPs) in their local development plans and annual investment programs in line with the PPAN.  To complement the DILG MC, DBM has included in local budgeting guidelines requiring LGUs to have local nutrition plans aligned with the PPAN.  </a:t>
            </a:r>
          </a:p>
          <a:p>
            <a:pPr>
              <a:lnSpc>
                <a:spcPct val="107000"/>
              </a:lnSpc>
              <a:spcAft>
                <a:spcPts val="800"/>
              </a:spcAft>
            </a:pPr>
            <a:endParaRPr lang="en-PH" sz="1800" dirty="0">
              <a:effectLst/>
              <a:latin typeface="Calibri" panose="020F0502020204030204" pitchFamily="34" charset="0"/>
              <a:ea typeface="Calibri" panose="020F0502020204030204" pitchFamily="34" charset="0"/>
            </a:endParaRPr>
          </a:p>
          <a:p>
            <a:pPr>
              <a:lnSpc>
                <a:spcPct val="107000"/>
              </a:lnSpc>
              <a:spcAft>
                <a:spcPts val="800"/>
              </a:spcAft>
            </a:pPr>
            <a:r>
              <a:rPr lang="en-PH" sz="1800" dirty="0">
                <a:effectLst/>
                <a:latin typeface="Calibri" panose="020F0502020204030204" pitchFamily="34" charset="0"/>
                <a:ea typeface="Calibri" panose="020F0502020204030204" pitchFamily="34" charset="0"/>
              </a:rPr>
              <a:t>We hope that these issuances will encourage LGUs to fully support nutrition especially for 2022 since their budgets will increase with the effectivity of the </a:t>
            </a:r>
            <a:r>
              <a:rPr lang="en-PH" sz="1800" dirty="0" err="1">
                <a:effectLst/>
                <a:latin typeface="Calibri" panose="020F0502020204030204" pitchFamily="34" charset="0"/>
                <a:ea typeface="Calibri" panose="020F0502020204030204" pitchFamily="34" charset="0"/>
              </a:rPr>
              <a:t>Mandanas</a:t>
            </a:r>
            <a:r>
              <a:rPr lang="en-PH" sz="1800" dirty="0">
                <a:effectLst/>
                <a:latin typeface="Calibri" panose="020F0502020204030204" pitchFamily="34" charset="0"/>
                <a:ea typeface="Calibri" panose="020F0502020204030204" pitchFamily="34" charset="0"/>
              </a:rPr>
              <a:t> ruling.  </a:t>
            </a:r>
          </a:p>
          <a:p>
            <a:pPr marL="0" lvl="0" indent="0">
              <a:lnSpc>
                <a:spcPct val="90000"/>
              </a:lnSpc>
              <a:buFont typeface="Arial" panose="020B0604020202020204" pitchFamily="34" charset="0"/>
              <a:buNone/>
              <a:tabLst>
                <a:tab pos="457200" algn="l"/>
              </a:tabLst>
            </a:pPr>
            <a:endParaRPr lang="en-PH" sz="1800" dirty="0">
              <a:effectLst/>
              <a:latin typeface="Calibri" panose="020F0502020204030204" pitchFamily="34" charset="0"/>
              <a:ea typeface="Calibri" panose="020F0502020204030204" pitchFamily="34" charset="0"/>
            </a:endParaRPr>
          </a:p>
          <a:p>
            <a:pPr marL="0" lvl="0" indent="0">
              <a:lnSpc>
                <a:spcPct val="90000"/>
              </a:lnSpc>
              <a:buFont typeface="Arial" panose="020B0604020202020204" pitchFamily="34" charset="0"/>
              <a:buNone/>
              <a:tabLst>
                <a:tab pos="457200" algn="l"/>
              </a:tabLst>
            </a:pPr>
            <a:endParaRPr lang="en-PH"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EBB63846-10E4-4381-8390-D753C4AA36E9}" type="slidenum">
              <a:rPr lang="en-PH" smtClean="0"/>
              <a:t>20</a:t>
            </a:fld>
            <a:endParaRPr lang="en-PH"/>
          </a:p>
        </p:txBody>
      </p:sp>
    </p:spTree>
    <p:extLst>
      <p:ext uri="{BB962C8B-B14F-4D97-AF65-F5344CB8AC3E}">
        <p14:creationId xmlns:p14="http://schemas.microsoft.com/office/powerpoint/2010/main" val="3452349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Presidential Decree 491 mandates that July shall be the month to create greater awareness on nutrition. This year’s Nutrition Month </a:t>
            </a:r>
            <a:r>
              <a:rPr lang="en-PH" sz="1800" dirty="0">
                <a:effectLst/>
                <a:latin typeface="Calibri" panose="020F0502020204030204" pitchFamily="34" charset="0"/>
                <a:ea typeface="Calibri" panose="020F0502020204030204" pitchFamily="34" charset="0"/>
                <a:cs typeface="Calibri" panose="020F0502020204030204" pitchFamily="34" charset="0"/>
              </a:rPr>
              <a:t>aims to encourage various stakeholders to participate and engage in activities to improve nutrition.  Guided by the theme, the campaign aims to increase understanding on the importance of the  First 1000 Days of life and the Philippine Plan of Action as the framework for action to address malnutrition.  The second objective is to foster collaboration among stakeholders to scale up nutrition interventions to solve malnutrition.  And thirdly, one way of knowing that the campaigns makes a difference is that we generate interactions from the stakeholders that we target or the corresponding commitments and actions as a result of the first and second objectives.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3</a:t>
            </a:fld>
            <a:endParaRPr lang="en-PH"/>
          </a:p>
        </p:txBody>
      </p:sp>
    </p:spTree>
    <p:extLst>
      <p:ext uri="{BB962C8B-B14F-4D97-AF65-F5344CB8AC3E}">
        <p14:creationId xmlns:p14="http://schemas.microsoft.com/office/powerpoint/2010/main" val="23543590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addition to the PPAN, there are supportive laws to support nutrition including RA 11148 or the </a:t>
            </a:r>
            <a:r>
              <a:rPr lang="en-US" dirty="0" err="1"/>
              <a:t>Kalusugan</a:t>
            </a:r>
            <a:r>
              <a:rPr lang="en-US" dirty="0"/>
              <a:t> at Nutrisyon ng Mag-</a:t>
            </a:r>
            <a:r>
              <a:rPr lang="en-US" dirty="0" err="1"/>
              <a:t>Nanay</a:t>
            </a:r>
            <a:r>
              <a:rPr lang="en-US" dirty="0"/>
              <a:t> Act which scales up interventions in the first 1000 days.  </a:t>
            </a:r>
            <a:endParaRPr lang="en-PH" dirty="0"/>
          </a:p>
          <a:p>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21</a:t>
            </a:fld>
            <a:endParaRPr lang="en-PH"/>
          </a:p>
        </p:txBody>
      </p:sp>
    </p:spTree>
    <p:extLst>
      <p:ext uri="{BB962C8B-B14F-4D97-AF65-F5344CB8AC3E}">
        <p14:creationId xmlns:p14="http://schemas.microsoft.com/office/powerpoint/2010/main" val="34625706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Duterte Administration has shown support to address hunger with the issuance of Executive Order 101 creating the Interagency Task Force in January 2020/.  Under the leadership of Cabinet Secretary Karlo Nograles, the IATF has taken off with the issuance of the national food policy.  In addition, the </a:t>
            </a:r>
            <a:r>
              <a:rPr lang="en-US" dirty="0" err="1"/>
              <a:t>Pilipinas</a:t>
            </a:r>
            <a:r>
              <a:rPr lang="en-US" dirty="0"/>
              <a:t> </a:t>
            </a:r>
            <a:r>
              <a:rPr lang="en-US" dirty="0" err="1"/>
              <a:t>Kontra</a:t>
            </a:r>
            <a:r>
              <a:rPr lang="en-US" dirty="0"/>
              <a:t> </a:t>
            </a:r>
            <a:r>
              <a:rPr lang="en-US" dirty="0" err="1"/>
              <a:t>Gutom</a:t>
            </a:r>
            <a:r>
              <a:rPr lang="en-US" dirty="0"/>
              <a:t> was also organized to tap the private sector to support and complement government efforts.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22</a:t>
            </a:fld>
            <a:endParaRPr lang="en-PH"/>
          </a:p>
        </p:txBody>
      </p:sp>
    </p:spTree>
    <p:extLst>
      <p:ext uri="{BB962C8B-B14F-4D97-AF65-F5344CB8AC3E}">
        <p14:creationId xmlns:p14="http://schemas.microsoft.com/office/powerpoint/2010/main" val="12656799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the Philippines became the 51</a:t>
            </a:r>
            <a:r>
              <a:rPr lang="en-US" baseline="30000" dirty="0"/>
              <a:t>st</a:t>
            </a:r>
            <a:r>
              <a:rPr lang="en-US" dirty="0"/>
              <a:t> country to join the Scaling Up Nutrition Movement in 2014, there is renewed support and interest from partners with the adoption of the SUN 3.0 strategy.  It was only in June that the Philippines launched this newest phase of the SUN Movement.  We hope to continue to expand the members of the existing networks including the SUN Civil Society Alliance, the SUN Donors Network, the SUN Business Network, SUN Academe Network.  We hope to expand the network from the national level to sub-national level as we also collaborate with the 62 other member countries of the SUN Movement.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23</a:t>
            </a:fld>
            <a:endParaRPr lang="en-PH"/>
          </a:p>
        </p:txBody>
      </p:sp>
    </p:spTree>
    <p:extLst>
      <p:ext uri="{BB962C8B-B14F-4D97-AF65-F5344CB8AC3E}">
        <p14:creationId xmlns:p14="http://schemas.microsoft.com/office/powerpoint/2010/main" val="38589488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I move on, let me ask you first how you or your agency or organization is supporting nutrition?  </a:t>
            </a:r>
          </a:p>
          <a:p>
            <a:r>
              <a:rPr lang="en-US" dirty="0"/>
              <a:t>As an individual, you may eat healthy because you believe its good for you.  Or as a parent, you ensure that your family eats well. </a:t>
            </a:r>
          </a:p>
          <a:p>
            <a:r>
              <a:rPr lang="en-PH" dirty="0"/>
              <a:t>If you work for an organization who is working for nutrition, then you may be helping in delivery nutrition services.</a:t>
            </a:r>
          </a:p>
          <a:p>
            <a:r>
              <a:rPr lang="en-PH" dirty="0"/>
              <a:t>As a policy maker, you may make decisions related to funding and approval of activities.</a:t>
            </a:r>
          </a:p>
          <a:p>
            <a:r>
              <a:rPr lang="en-PH" dirty="0"/>
              <a:t>If you are a member of the academia, your focus may be on nutrition education. </a:t>
            </a:r>
          </a:p>
          <a:p>
            <a:r>
              <a:rPr lang="en-PH" dirty="0"/>
              <a:t>And some of may be very vocal about nutrition. </a:t>
            </a:r>
          </a:p>
          <a:p>
            <a:r>
              <a:rPr lang="en-PH" dirty="0"/>
              <a:t>And probably, there is one among you who doesn’t really care.  Sana naman </a:t>
            </a:r>
            <a:r>
              <a:rPr lang="en-PH" dirty="0" err="1"/>
              <a:t>wala</a:t>
            </a:r>
            <a:r>
              <a:rPr lang="en-PH" dirty="0"/>
              <a:t>. </a:t>
            </a:r>
          </a:p>
          <a:p>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24</a:t>
            </a:fld>
            <a:endParaRPr lang="en-PH"/>
          </a:p>
        </p:txBody>
      </p:sp>
    </p:spTree>
    <p:extLst>
      <p:ext uri="{BB962C8B-B14F-4D97-AF65-F5344CB8AC3E}">
        <p14:creationId xmlns:p14="http://schemas.microsoft.com/office/powerpoint/2010/main" val="9398012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 me now share in more detail how people can support nutrition depending on where they are coming from.  I hope that as we go through these opportunities, you are considering already what more you can do.  Knowing the malnutrition problem, we need all of to help in whatever capacity.  </a:t>
            </a:r>
            <a:endParaRPr lang="en-PH" dirty="0"/>
          </a:p>
          <a:p>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25</a:t>
            </a:fld>
            <a:endParaRPr lang="en-PH"/>
          </a:p>
        </p:txBody>
      </p:sp>
    </p:spTree>
    <p:extLst>
      <p:ext uri="{BB962C8B-B14F-4D97-AF65-F5344CB8AC3E}">
        <p14:creationId xmlns:p14="http://schemas.microsoft.com/office/powerpoint/2010/main" val="40551867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Within government, support can be in the form of strengthening policies and programs to impact positively on nutrition by addressing basic and underlying causes of malnutrition. Agencies can also prioritize areas with high levels of stunting such as those identified by the Human Development and Poverty Reduction Cluster.  Agencies can also include nutrition improvement as one of the objectives and indicators for programs such as the </a:t>
            </a:r>
            <a:r>
              <a:rPr lang="en-US" dirty="0" err="1"/>
              <a:t>Pantawid</a:t>
            </a:r>
            <a:r>
              <a:rPr lang="en-US" dirty="0"/>
              <a:t> </a:t>
            </a:r>
            <a:r>
              <a:rPr lang="en-US" dirty="0" err="1"/>
              <a:t>Pamilya</a:t>
            </a:r>
            <a:r>
              <a:rPr lang="en-US" dirty="0"/>
              <a:t> Pilipino Program. Other agencies that may not seem to be related to nutrition can also target their employees and clients to provide nutrition education and provide an enabling environment for adoption of positive nutrition behaviors such as having lactation stations and nutrition webinars.</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26</a:t>
            </a:fld>
            <a:endParaRPr lang="en-PH"/>
          </a:p>
        </p:txBody>
      </p:sp>
    </p:spTree>
    <p:extLst>
      <p:ext uri="{BB962C8B-B14F-4D97-AF65-F5344CB8AC3E}">
        <p14:creationId xmlns:p14="http://schemas.microsoft.com/office/powerpoint/2010/main" val="35035874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heart of PPAN are the local government units and within them lie the success of the PPAN.  Local chief executives, Nutrition Action Officers, members of the local nutrition committee and volunteer workers such as the Barangay Nutrition Scholars are called upon to ensure that the LGU has a budgeted local nutrition action plan, have designated of full-time nutrition workers and that nutrition interventions are scaled up to reach at least 90% of targets.  </a:t>
            </a:r>
          </a:p>
          <a:p>
            <a:endParaRPr lang="en-US" dirty="0"/>
          </a:p>
          <a:p>
            <a:r>
              <a:rPr lang="en-US" dirty="0"/>
              <a:t>We hope that with the implementation of the </a:t>
            </a:r>
            <a:r>
              <a:rPr lang="en-US" dirty="0" err="1"/>
              <a:t>Mandanas</a:t>
            </a:r>
            <a:r>
              <a:rPr lang="en-US" dirty="0"/>
              <a:t> ruling in 2022, funds can be aligned for nutrition.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27</a:t>
            </a:fld>
            <a:endParaRPr lang="en-PH"/>
          </a:p>
        </p:txBody>
      </p:sp>
    </p:spTree>
    <p:extLst>
      <p:ext uri="{BB962C8B-B14F-4D97-AF65-F5344CB8AC3E}">
        <p14:creationId xmlns:p14="http://schemas.microsoft.com/office/powerpoint/2010/main" val="24999377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resources are limited, LGUs need to also reach the most vulnerable populations in GIDA areas and those belonging to indigenous peoples. </a:t>
            </a:r>
          </a:p>
          <a:p>
            <a:r>
              <a:rPr lang="en-US" dirty="0"/>
              <a:t>Technical assistance can be requested from the NNC regional offices particularly on local nutrition planning and nutrition program management.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28</a:t>
            </a:fld>
            <a:endParaRPr lang="en-PH"/>
          </a:p>
        </p:txBody>
      </p:sp>
    </p:spTree>
    <p:extLst>
      <p:ext uri="{BB962C8B-B14F-4D97-AF65-F5344CB8AC3E}">
        <p14:creationId xmlns:p14="http://schemas.microsoft.com/office/powerpoint/2010/main" val="17349399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private sector, the government is now open to participation of the private sector while ensuring that there is no conflict of interest.  There are many ways for the private sector to participate and as mentioned earlier, there are now platforms that are available such as the </a:t>
            </a:r>
            <a:r>
              <a:rPr lang="en-US" dirty="0" err="1"/>
              <a:t>Pilipinas</a:t>
            </a:r>
            <a:r>
              <a:rPr lang="en-US" dirty="0"/>
              <a:t> </a:t>
            </a:r>
            <a:r>
              <a:rPr lang="en-US" dirty="0" err="1"/>
              <a:t>Kontra</a:t>
            </a:r>
            <a:r>
              <a:rPr lang="en-US" dirty="0"/>
              <a:t> </a:t>
            </a:r>
            <a:r>
              <a:rPr lang="en-US" dirty="0" err="1"/>
              <a:t>Gutom</a:t>
            </a:r>
            <a:r>
              <a:rPr lang="en-US" dirty="0"/>
              <a:t> and the Scaling Up Nutrition Movement business sector.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29</a:t>
            </a:fld>
            <a:endParaRPr lang="en-PH"/>
          </a:p>
        </p:txBody>
      </p:sp>
    </p:spTree>
    <p:extLst>
      <p:ext uri="{BB962C8B-B14F-4D97-AF65-F5344CB8AC3E}">
        <p14:creationId xmlns:p14="http://schemas.microsoft.com/office/powerpoint/2010/main" val="4270216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also call on the media to ensure that information on proper nutrition is shared to the public.  Media are also discouraged from soliciting donations of milk and products covered under the Milk Code especially during emergencies.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30</a:t>
            </a:fld>
            <a:endParaRPr lang="en-PH"/>
          </a:p>
        </p:txBody>
      </p:sp>
    </p:spTree>
    <p:extLst>
      <p:ext uri="{BB962C8B-B14F-4D97-AF65-F5344CB8AC3E}">
        <p14:creationId xmlns:p14="http://schemas.microsoft.com/office/powerpoint/2010/main" val="540048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H" sz="1800" dirty="0">
                <a:effectLst/>
                <a:latin typeface="Calibri" panose="020F0502020204030204" pitchFamily="34" charset="0"/>
                <a:ea typeface="Calibri" panose="020F0502020204030204" pitchFamily="34" charset="0"/>
                <a:cs typeface="Calibri" panose="020F0502020204030204" pitchFamily="34" charset="0"/>
              </a:rPr>
              <a:t>In framing this year’s Nutrition Month campaign, we recognize that it is an institutionalized campaign that offers an opportunity for various stakeholders to come together to inform about the most relevant nutrition issue in the Philippines.  This year, the call to action is </a:t>
            </a:r>
            <a:r>
              <a:rPr lang="en-PH" sz="1800" b="1" dirty="0">
                <a:effectLst/>
                <a:latin typeface="Calibri" panose="020F0502020204030204" pitchFamily="34" charset="0"/>
                <a:ea typeface="Calibri" panose="020F0502020204030204" pitchFamily="34" charset="0"/>
                <a:cs typeface="Calibri" panose="020F0502020204030204" pitchFamily="34" charset="0"/>
              </a:rPr>
              <a:t>“By working together, we can end all forms of malnutrition. Let us scale up critical actions in the first 1000 days of life!” This shall be our one common position statement as nutrition advocates. </a:t>
            </a:r>
            <a:endParaRPr lang="en-PH" sz="1800" dirty="0">
              <a:effectLst/>
              <a:latin typeface="Calibri" panose="020F0502020204030204" pitchFamily="34" charset="0"/>
              <a:ea typeface="Calibri" panose="020F0502020204030204" pitchFamily="34" charset="0"/>
              <a:cs typeface="Calibri" panose="020F0502020204030204" pitchFamily="34" charset="0"/>
            </a:endParaRPr>
          </a:p>
          <a:p>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4</a:t>
            </a:fld>
            <a:endParaRPr lang="en-PH"/>
          </a:p>
        </p:txBody>
      </p:sp>
    </p:spTree>
    <p:extLst>
      <p:ext uri="{BB962C8B-B14F-4D97-AF65-F5344CB8AC3E}">
        <p14:creationId xmlns:p14="http://schemas.microsoft.com/office/powerpoint/2010/main" val="2701481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 the SUN networks, it is the civil society alliance that was first to be organized.  Civil society groups can help advocate for nutrition aside from implementers of nutrition programs.  We ask that they align nutrition efforts along the PPAN and complement government efforts by sharing their knowledge technologies such as in community organizing, research and project modelling.  They may also join the SUN  Movement by contacting the NNC and we will refer you to the group.</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31</a:t>
            </a:fld>
            <a:endParaRPr lang="en-PH"/>
          </a:p>
        </p:txBody>
      </p:sp>
    </p:spTree>
    <p:extLst>
      <p:ext uri="{BB962C8B-B14F-4D97-AF65-F5344CB8AC3E}">
        <p14:creationId xmlns:p14="http://schemas.microsoft.com/office/powerpoint/2010/main" val="203012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academe, the SUN Academe Network is being organized and we hope that more institutions will join.  Opportunities to support nutrition include nutrition education including nutrition being part of the curricula. Many schools use their extension programs to implement nutrition activities. A strength of academic institutions is its expertise in research and development – develop nutritious food products., technologies to improve nutrition and lend your technical expertise to policy formulation and program implementation.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32</a:t>
            </a:fld>
            <a:endParaRPr lang="en-PH"/>
          </a:p>
        </p:txBody>
      </p:sp>
    </p:spTree>
    <p:extLst>
      <p:ext uri="{BB962C8B-B14F-4D97-AF65-F5344CB8AC3E}">
        <p14:creationId xmlns:p14="http://schemas.microsoft.com/office/powerpoint/2010/main" val="4316795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lastly, let us not forget individuals and families as groups who can support nutrition.  Beneficiaries of programs should not just be passive recipients. They too can also contribute something. Let us be inspired by Patricia Non who started a community pantry to help others and with her example, she encouraged others to also help.  Let us keep the Filipino tradition of </a:t>
            </a:r>
            <a:r>
              <a:rPr lang="en-US" dirty="0" err="1"/>
              <a:t>bayanihan</a:t>
            </a:r>
            <a:r>
              <a:rPr lang="en-US" dirty="0"/>
              <a:t> alive for nutrition.  Each one doing small things and when put together will make a difference.  And lastly, innovate and think out of the box – </a:t>
            </a:r>
            <a:r>
              <a:rPr lang="en-US" dirty="0" err="1"/>
              <a:t>maging</a:t>
            </a:r>
            <a:r>
              <a:rPr lang="en-US" dirty="0"/>
              <a:t> </a:t>
            </a:r>
            <a:r>
              <a:rPr lang="en-US" dirty="0" err="1"/>
              <a:t>madiskarte</a:t>
            </a:r>
            <a:r>
              <a:rPr lang="en-US" dirty="0"/>
              <a:t> para </a:t>
            </a:r>
            <a:r>
              <a:rPr lang="en-US" dirty="0" err="1"/>
              <a:t>sa</a:t>
            </a:r>
            <a:r>
              <a:rPr lang="en-US" dirty="0"/>
              <a:t> </a:t>
            </a:r>
            <a:r>
              <a:rPr lang="en-US" dirty="0" err="1"/>
              <a:t>tamang</a:t>
            </a:r>
            <a:r>
              <a:rPr lang="en-US" dirty="0"/>
              <a:t> </a:t>
            </a:r>
            <a:r>
              <a:rPr lang="en-US" dirty="0" err="1"/>
              <a:t>nutrisyon</a:t>
            </a:r>
            <a:r>
              <a:rPr lang="en-US" dirty="0"/>
              <a:t>.</a:t>
            </a:r>
          </a:p>
        </p:txBody>
      </p:sp>
      <p:sp>
        <p:nvSpPr>
          <p:cNvPr id="4" name="Slide Number Placeholder 3"/>
          <p:cNvSpPr>
            <a:spLocks noGrp="1"/>
          </p:cNvSpPr>
          <p:nvPr>
            <p:ph type="sldNum" sz="quarter" idx="5"/>
          </p:nvPr>
        </p:nvSpPr>
        <p:spPr/>
        <p:txBody>
          <a:bodyPr/>
          <a:lstStyle/>
          <a:p>
            <a:fld id="{EBB63846-10E4-4381-8390-D753C4AA36E9}" type="slidenum">
              <a:rPr lang="en-PH" smtClean="0"/>
              <a:t>33</a:t>
            </a:fld>
            <a:endParaRPr lang="en-PH"/>
          </a:p>
        </p:txBody>
      </p:sp>
    </p:spTree>
    <p:extLst>
      <p:ext uri="{BB962C8B-B14F-4D97-AF65-F5344CB8AC3E}">
        <p14:creationId xmlns:p14="http://schemas.microsoft.com/office/powerpoint/2010/main" val="37995927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H" sz="1800" dirty="0">
                <a:effectLst/>
                <a:latin typeface="Calibri" panose="020F0502020204030204" pitchFamily="34" charset="0"/>
                <a:ea typeface="Calibri" panose="020F0502020204030204" pitchFamily="34" charset="0"/>
              </a:rPr>
              <a:t>And before I close, let me share suggested activities by which you or your community or organization can do during Nutrition Month.  Help disseminate information about Nutrition Month in whatever channel available to you.  If you can, hold nutrition webinars but make sure that correct information are shared.  If you belong to an organization, see how you can support nutrition activities on a more longer term beyond Nutrition Month.  Do participate in NM activities in your community making sure of course to follow the minimum health standards.  The NNC also has lined up several activities for Nutrition Month and these will be revealed on July 1 during the kick-off activity.  And lastly, you can do volunteer work in communities, and in within your family to ensure all members are properly nourished which can include having home food gardens, regular physical activity and the like.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34</a:t>
            </a:fld>
            <a:endParaRPr lang="en-PH"/>
          </a:p>
        </p:txBody>
      </p:sp>
    </p:spTree>
    <p:extLst>
      <p:ext uri="{BB962C8B-B14F-4D97-AF65-F5344CB8AC3E}">
        <p14:creationId xmlns:p14="http://schemas.microsoft.com/office/powerpoint/2010/main" val="32512204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H" sz="1800" b="1" dirty="0">
                <a:effectLst/>
                <a:latin typeface="Calibri" panose="020F0502020204030204" pitchFamily="34" charset="0"/>
              </a:rPr>
              <a:t>In closing, may I ask everyone to join me in reading our CALL TO ACTION for nutrition</a:t>
            </a:r>
            <a:r>
              <a:rPr lang="en-PH" sz="1800" dirty="0">
                <a:effectLst/>
                <a:latin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PH" sz="1800" dirty="0">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PH" sz="1800" b="1" dirty="0">
                <a:latin typeface="+mn-lt"/>
              </a:rPr>
              <a:t>Let us </a:t>
            </a:r>
            <a:r>
              <a:rPr lang="en-PH" sz="1800" b="1" dirty="0">
                <a:solidFill>
                  <a:srgbClr val="FF0000"/>
                </a:solidFill>
                <a:latin typeface="+mn-lt"/>
              </a:rPr>
              <a:t>all</a:t>
            </a:r>
            <a:r>
              <a:rPr lang="en-PH" sz="1800" b="1" dirty="0">
                <a:latin typeface="+mn-lt"/>
              </a:rPr>
              <a:t> </a:t>
            </a:r>
            <a:r>
              <a:rPr lang="en-PH" sz="1800" b="1" dirty="0">
                <a:solidFill>
                  <a:srgbClr val="CA343A"/>
                </a:solidFill>
                <a:latin typeface="+mn-lt"/>
              </a:rPr>
              <a:t>work together </a:t>
            </a:r>
            <a:r>
              <a:rPr lang="en-PH" sz="1800" b="1" dirty="0">
                <a:latin typeface="+mn-lt"/>
              </a:rPr>
              <a:t>to eliminate all forms of malnutrition, raise a new #Laking1000 generation of Filipinos achieving their full potential.</a:t>
            </a:r>
            <a:br>
              <a:rPr lang="en-US" sz="1800" b="1" dirty="0">
                <a:latin typeface="+mn-lt"/>
              </a:rPr>
            </a:br>
            <a:br>
              <a:rPr lang="en-US" sz="1800" b="1" dirty="0">
                <a:latin typeface="+mn-lt"/>
              </a:rPr>
            </a:br>
            <a:r>
              <a:rPr lang="en-US" sz="1800" b="1" dirty="0">
                <a:latin typeface="+mn-lt"/>
              </a:rPr>
              <a:t>Be one of the spoons us, along with other #NutritionChampions</a:t>
            </a:r>
            <a:r>
              <a:rPr lang="en-PH" sz="1800" b="1" i="0" dirty="0">
                <a:solidFill>
                  <a:srgbClr val="4D5156"/>
                </a:solidFill>
                <a:effectLst/>
                <a:latin typeface="arial" panose="020B0604020202020204" pitchFamily="34" charset="0"/>
              </a:rPr>
              <a:t>🏆</a:t>
            </a:r>
            <a:r>
              <a:rPr lang="en-US" sz="1800" b="1" dirty="0">
                <a:latin typeface="+mn-lt"/>
              </a:rPr>
              <a:t>, to advocate for good nutrition among Filipinos beginning in the first 1000 days of life!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latin typeface="+mn-lt"/>
              </a:rPr>
              <a:t>Sa PPAN </a:t>
            </a:r>
            <a:r>
              <a:rPr lang="en-US" sz="1800" b="1" dirty="0" err="1">
                <a:latin typeface="+mn-lt"/>
              </a:rPr>
              <a:t>panalo</a:t>
            </a:r>
            <a:r>
              <a:rPr lang="en-US" sz="1800" b="1" dirty="0">
                <a:latin typeface="+mn-lt"/>
              </a:rPr>
              <a:t> ang bayan. </a:t>
            </a:r>
            <a:endParaRPr lang="en-PH" sz="1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PH" sz="1800" dirty="0">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EBB63846-10E4-4381-8390-D753C4AA36E9}" type="slidenum">
              <a:rPr lang="en-PH" smtClean="0"/>
              <a:t>35</a:t>
            </a:fld>
            <a:endParaRPr lang="en-PH"/>
          </a:p>
        </p:txBody>
      </p:sp>
    </p:spTree>
    <p:extLst>
      <p:ext uri="{BB962C8B-B14F-4D97-AF65-F5344CB8AC3E}">
        <p14:creationId xmlns:p14="http://schemas.microsoft.com/office/powerpoint/2010/main" val="33180426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so much and we hope we have triggered your excitement to participate in this year’s Nutrition Month campaign.  For more information, please contact us.  </a:t>
            </a:r>
          </a:p>
          <a:p>
            <a:r>
              <a:rPr lang="en-US" dirty="0"/>
              <a:t>Again, happy nutrition month and once more, </a:t>
            </a:r>
            <a:r>
              <a:rPr lang="en-US" dirty="0" err="1"/>
              <a:t>Malnutrisyon</a:t>
            </a:r>
            <a:r>
              <a:rPr lang="en-US" dirty="0"/>
              <a:t> </a:t>
            </a:r>
            <a:r>
              <a:rPr lang="en-US" dirty="0" err="1"/>
              <a:t>patuloy</a:t>
            </a:r>
            <a:r>
              <a:rPr lang="en-US" dirty="0"/>
              <a:t> </a:t>
            </a:r>
            <a:r>
              <a:rPr lang="en-US" dirty="0" err="1"/>
              <a:t>na</a:t>
            </a:r>
            <a:r>
              <a:rPr lang="en-US" dirty="0"/>
              <a:t> </a:t>
            </a:r>
            <a:r>
              <a:rPr lang="en-US" dirty="0" err="1"/>
              <a:t>labanan</a:t>
            </a:r>
            <a:r>
              <a:rPr lang="en-US" dirty="0"/>
              <a:t>, first 1000 days </a:t>
            </a:r>
            <a:r>
              <a:rPr lang="en-US" dirty="0" err="1"/>
              <a:t>tutukan</a:t>
            </a:r>
            <a:r>
              <a:rPr lang="en-US" dirty="0"/>
              <a:t>!  </a:t>
            </a:r>
          </a:p>
          <a:p>
            <a:endParaRPr lang="en-US" dirty="0"/>
          </a:p>
          <a:p>
            <a:r>
              <a:rPr lang="en-PH" dirty="0"/>
              <a:t>Have a good day!  </a:t>
            </a:r>
          </a:p>
        </p:txBody>
      </p:sp>
      <p:sp>
        <p:nvSpPr>
          <p:cNvPr id="4" name="Slide Number Placeholder 3"/>
          <p:cNvSpPr>
            <a:spLocks noGrp="1"/>
          </p:cNvSpPr>
          <p:nvPr>
            <p:ph type="sldNum" sz="quarter" idx="5"/>
          </p:nvPr>
        </p:nvSpPr>
        <p:spPr/>
        <p:txBody>
          <a:bodyPr/>
          <a:lstStyle/>
          <a:p>
            <a:fld id="{EBB63846-10E4-4381-8390-D753C4AA36E9}" type="slidenum">
              <a:rPr lang="en-PH" smtClean="0"/>
              <a:t>36</a:t>
            </a:fld>
            <a:endParaRPr lang="en-PH"/>
          </a:p>
        </p:txBody>
      </p:sp>
    </p:spTree>
    <p:extLst>
      <p:ext uri="{BB962C8B-B14F-4D97-AF65-F5344CB8AC3E}">
        <p14:creationId xmlns:p14="http://schemas.microsoft.com/office/powerpoint/2010/main" val="2196650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H" sz="1800" dirty="0">
                <a:effectLst/>
                <a:latin typeface="Calibri" panose="020F0502020204030204" pitchFamily="34" charset="0"/>
                <a:ea typeface="Calibri" panose="020F0502020204030204" pitchFamily="34" charset="0"/>
                <a:cs typeface="Calibri" panose="020F0502020204030204" pitchFamily="34" charset="0"/>
              </a:rPr>
              <a:t>The campaign wants to reach specific target groups whose behavior or actions can support nutrition improvement.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PH" sz="1800" dirty="0">
                <a:effectLst/>
                <a:latin typeface="Calibri" panose="020F0502020204030204" pitchFamily="34" charset="0"/>
                <a:ea typeface="Calibri" panose="020F0502020204030204" pitchFamily="34" charset="0"/>
                <a:cs typeface="Calibri" panose="020F0502020204030204" pitchFamily="34" charset="0"/>
              </a:rPr>
              <a:t>For pregnant women, to have normal weight gain to reduce them from being nutritionally at risk and giving birth to low birth weight babies. We also target families especially those with 0-23 months old children to ensure proper nutrition, </a:t>
            </a:r>
            <a:r>
              <a:rPr lang="en-PH" sz="1800" dirty="0" err="1">
                <a:effectLst/>
                <a:latin typeface="Calibri" panose="020F0502020204030204" pitchFamily="34" charset="0"/>
                <a:ea typeface="Calibri" panose="020F0502020204030204" pitchFamily="34" charset="0"/>
                <a:cs typeface="Calibri" panose="020F0502020204030204" pitchFamily="34" charset="0"/>
              </a:rPr>
              <a:t>i.e</a:t>
            </a:r>
            <a:r>
              <a:rPr lang="en-PH" sz="1800" dirty="0">
                <a:effectLst/>
                <a:latin typeface="Calibri" panose="020F0502020204030204" pitchFamily="34" charset="0"/>
                <a:ea typeface="Calibri" panose="020F0502020204030204" pitchFamily="34" charset="0"/>
                <a:cs typeface="Calibri" panose="020F0502020204030204" pitchFamily="34" charset="0"/>
              </a:rPr>
              <a:t> exclusive breastfeeding and appropriate complementary feeding and to be </a:t>
            </a:r>
            <a:r>
              <a:rPr lang="en-PH" sz="1800" dirty="0" err="1">
                <a:effectLst/>
                <a:latin typeface="Calibri" panose="020F0502020204030204" pitchFamily="34" charset="0"/>
                <a:ea typeface="Calibri" panose="020F0502020204030204" pitchFamily="34" charset="0"/>
                <a:cs typeface="Calibri" panose="020F0502020204030204" pitchFamily="34" charset="0"/>
              </a:rPr>
              <a:t>madiskarte</a:t>
            </a:r>
            <a:r>
              <a:rPr lang="en-PH" sz="1800" dirty="0">
                <a:effectLst/>
                <a:latin typeface="Calibri" panose="020F0502020204030204" pitchFamily="34" charset="0"/>
                <a:ea typeface="Calibri" panose="020F0502020204030204" pitchFamily="34" charset="0"/>
                <a:cs typeface="Calibri" panose="020F0502020204030204" pitchFamily="34" charset="0"/>
              </a:rPr>
              <a:t> in doing so.  We also target local chief executives, our governors, mayors and barangay captains to support nutrition because those who have done so have been able to reduce malnutrition in their areas.  And lastly, we call on everybody – civil society, NGOs, business, academe, media and government to work together to be able to scale up the much needed nutrition interventions for impact and synergy, </a:t>
            </a:r>
          </a:p>
          <a:p>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5</a:t>
            </a:fld>
            <a:endParaRPr lang="en-PH"/>
          </a:p>
        </p:txBody>
      </p:sp>
    </p:spTree>
    <p:extLst>
      <p:ext uri="{BB962C8B-B14F-4D97-AF65-F5344CB8AC3E}">
        <p14:creationId xmlns:p14="http://schemas.microsoft.com/office/powerpoint/2010/main" val="3984892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H" sz="1800" dirty="0">
                <a:effectLst/>
                <a:latin typeface="Calibri" panose="020F0502020204030204" pitchFamily="34" charset="0"/>
                <a:ea typeface="Calibri" panose="020F0502020204030204" pitchFamily="34" charset="0"/>
                <a:cs typeface="Calibri" panose="020F0502020204030204" pitchFamily="34" charset="0"/>
              </a:rPr>
              <a:t>For better recall, the ABAKADA messages have been identified to support the campaign. The ABAKA messages focus on key actions in the first 1000 days of life while DA calls on all stakeholders for support in order to “</a:t>
            </a:r>
            <a:r>
              <a:rPr lang="en-PH" sz="1800" dirty="0" err="1">
                <a:effectLst/>
                <a:latin typeface="Calibri" panose="020F0502020204030204" pitchFamily="34" charset="0"/>
                <a:ea typeface="Calibri" panose="020F0502020204030204" pitchFamily="34" charset="0"/>
                <a:cs typeface="Calibri" panose="020F0502020204030204" pitchFamily="34" charset="0"/>
              </a:rPr>
              <a:t>Malnutrisyon</a:t>
            </a:r>
            <a:r>
              <a:rPr lang="en-PH" sz="1800" dirty="0">
                <a:effectLst/>
                <a:latin typeface="Calibri" panose="020F0502020204030204" pitchFamily="34" charset="0"/>
                <a:ea typeface="Calibri" panose="020F0502020204030204" pitchFamily="34" charset="0"/>
                <a:cs typeface="Calibri" panose="020F0502020204030204" pitchFamily="34" charset="0"/>
              </a:rPr>
              <a:t> </a:t>
            </a:r>
            <a:r>
              <a:rPr lang="en-PH" sz="1800" dirty="0" err="1">
                <a:effectLst/>
                <a:latin typeface="Calibri" panose="020F0502020204030204" pitchFamily="34" charset="0"/>
                <a:ea typeface="Calibri" panose="020F0502020204030204" pitchFamily="34" charset="0"/>
                <a:cs typeface="Calibri" panose="020F0502020204030204" pitchFamily="34" charset="0"/>
              </a:rPr>
              <a:t>patuloy</a:t>
            </a:r>
            <a:r>
              <a:rPr lang="en-PH" sz="1800" dirty="0">
                <a:effectLst/>
                <a:latin typeface="Calibri" panose="020F0502020204030204" pitchFamily="34" charset="0"/>
                <a:ea typeface="Calibri" panose="020F0502020204030204" pitchFamily="34" charset="0"/>
                <a:cs typeface="Calibri" panose="020F0502020204030204" pitchFamily="34" charset="0"/>
              </a:rPr>
              <a:t> </a:t>
            </a:r>
            <a:r>
              <a:rPr lang="en-PH" sz="1800" dirty="0" err="1">
                <a:effectLst/>
                <a:latin typeface="Calibri" panose="020F0502020204030204" pitchFamily="34" charset="0"/>
                <a:ea typeface="Calibri" panose="020F0502020204030204" pitchFamily="34" charset="0"/>
                <a:cs typeface="Calibri" panose="020F0502020204030204" pitchFamily="34" charset="0"/>
              </a:rPr>
              <a:t>na</a:t>
            </a:r>
            <a:r>
              <a:rPr lang="en-PH" sz="1800" dirty="0">
                <a:effectLst/>
                <a:latin typeface="Calibri" panose="020F0502020204030204" pitchFamily="34" charset="0"/>
                <a:ea typeface="Calibri" panose="020F0502020204030204" pitchFamily="34" charset="0"/>
                <a:cs typeface="Calibri" panose="020F0502020204030204" pitchFamily="34" charset="0"/>
              </a:rPr>
              <a:t> </a:t>
            </a:r>
            <a:r>
              <a:rPr lang="en-PH" sz="1800" dirty="0" err="1">
                <a:effectLst/>
                <a:latin typeface="Calibri" panose="020F0502020204030204" pitchFamily="34" charset="0"/>
                <a:ea typeface="Calibri" panose="020F0502020204030204" pitchFamily="34" charset="0"/>
                <a:cs typeface="Calibri" panose="020F0502020204030204" pitchFamily="34" charset="0"/>
              </a:rPr>
              <a:t>labanan</a:t>
            </a:r>
            <a:r>
              <a:rPr lang="en-PH" sz="1800" dirty="0">
                <a:effectLst/>
                <a:latin typeface="Calibri" panose="020F0502020204030204" pitchFamily="34" charset="0"/>
                <a:ea typeface="Calibri" panose="020F0502020204030204" pitchFamily="34" charset="0"/>
                <a:cs typeface="Calibri" panose="020F0502020204030204" pitchFamily="34" charset="0"/>
              </a:rPr>
              <a:t>, first 1000 days </a:t>
            </a:r>
            <a:r>
              <a:rPr lang="en-PH" sz="1800" dirty="0" err="1">
                <a:effectLst/>
                <a:latin typeface="Calibri" panose="020F0502020204030204" pitchFamily="34" charset="0"/>
                <a:ea typeface="Calibri" panose="020F0502020204030204" pitchFamily="34" charset="0"/>
                <a:cs typeface="Calibri" panose="020F0502020204030204" pitchFamily="34" charset="0"/>
              </a:rPr>
              <a:t>tutukan</a:t>
            </a:r>
            <a:r>
              <a:rPr lang="en-PH" sz="1800" dirty="0">
                <a:effectLst/>
                <a:latin typeface="Calibri" panose="020F0502020204030204" pitchFamily="34" charset="0"/>
                <a:ea typeface="Calibri" panose="020F0502020204030204" pitchFamily="34" charset="0"/>
                <a:cs typeface="Calibri" panose="020F0502020204030204" pitchFamily="34" charset="0"/>
              </a:rPr>
              <a:t>!”</a:t>
            </a:r>
          </a:p>
          <a:p>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6</a:t>
            </a:fld>
            <a:endParaRPr lang="en-PH"/>
          </a:p>
        </p:txBody>
      </p:sp>
    </p:spTree>
    <p:extLst>
      <p:ext uri="{BB962C8B-B14F-4D97-AF65-F5344CB8AC3E}">
        <p14:creationId xmlns:p14="http://schemas.microsoft.com/office/powerpoint/2010/main" val="1499578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are we pushing for concerted action for malnutrition?  </a:t>
            </a:r>
          </a:p>
          <a:p>
            <a:endParaRPr lang="en-US" dirty="0"/>
          </a:p>
          <a:p>
            <a:r>
              <a:rPr lang="en-US" dirty="0"/>
              <a:t>Meet Jessica </a:t>
            </a:r>
            <a:r>
              <a:rPr lang="en-US" dirty="0" err="1"/>
              <a:t>Lanuzo</a:t>
            </a:r>
            <a:r>
              <a:rPr lang="en-US" dirty="0"/>
              <a:t>.  She is one of the identified nutritionally at-risk pregnant women beneficiaries of the dietary supplementation program of the government.  We interviewed her and found out that she got pregnant at a young age and since then she has three children. Two of her children are malnourished. Her partner lost his job during the lockdown and does all sorts of jobs just to earn some money.  Jessica on the other hand sometimes do laundry for neighbors. Their family has been enrolled under the </a:t>
            </a:r>
            <a:r>
              <a:rPr lang="en-US" dirty="0" err="1"/>
              <a:t>Pantawid</a:t>
            </a:r>
            <a:r>
              <a:rPr lang="en-US" dirty="0"/>
              <a:t> </a:t>
            </a:r>
            <a:r>
              <a:rPr lang="en-US" dirty="0" err="1"/>
              <a:t>Pamilya</a:t>
            </a:r>
            <a:r>
              <a:rPr lang="en-US" dirty="0"/>
              <a:t> Pilipino Program which somehow helps them tide them over.  </a:t>
            </a:r>
          </a:p>
          <a:p>
            <a:r>
              <a:rPr lang="en-US" dirty="0"/>
              <a:t>   </a:t>
            </a:r>
          </a:p>
          <a:p>
            <a:r>
              <a:rPr lang="en-US" dirty="0"/>
              <a:t>How many </a:t>
            </a:r>
            <a:r>
              <a:rPr lang="en-US" dirty="0" err="1"/>
              <a:t>Jessicas</a:t>
            </a:r>
            <a:r>
              <a:rPr lang="en-US" dirty="0"/>
              <a:t> could there be? How many children have to suffer? Because of malnutrition, the children’s potential have been greatly reduced.  Because of the nutrition interventions given now, her baby has better chances than her siblings.  We lost the chance for the older kids but we have the opportunity with this pregnancy to make things better for the country’s next generation.  </a:t>
            </a:r>
          </a:p>
        </p:txBody>
      </p:sp>
      <p:sp>
        <p:nvSpPr>
          <p:cNvPr id="4" name="Slide Number Placeholder 3"/>
          <p:cNvSpPr>
            <a:spLocks noGrp="1"/>
          </p:cNvSpPr>
          <p:nvPr>
            <p:ph type="sldNum" sz="quarter" idx="5"/>
          </p:nvPr>
        </p:nvSpPr>
        <p:spPr/>
        <p:txBody>
          <a:bodyPr/>
          <a:lstStyle/>
          <a:p>
            <a:fld id="{EBB63846-10E4-4381-8390-D753C4AA36E9}" type="slidenum">
              <a:rPr lang="en-PH" smtClean="0"/>
              <a:t>7</a:t>
            </a:fld>
            <a:endParaRPr lang="en-PH"/>
          </a:p>
        </p:txBody>
      </p:sp>
    </p:spTree>
    <p:extLst>
      <p:ext uri="{BB962C8B-B14F-4D97-AF65-F5344CB8AC3E}">
        <p14:creationId xmlns:p14="http://schemas.microsoft.com/office/powerpoint/2010/main" val="251824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7513" y="354013"/>
            <a:ext cx="6022975" cy="3389312"/>
          </a:xfrm>
        </p:spPr>
      </p:sp>
      <p:sp>
        <p:nvSpPr>
          <p:cNvPr id="3" name="Notes Placeholder 2"/>
          <p:cNvSpPr>
            <a:spLocks noGrp="1"/>
          </p:cNvSpPr>
          <p:nvPr>
            <p:ph type="body" idx="1"/>
          </p:nvPr>
        </p:nvSpPr>
        <p:spPr/>
        <p:txBody>
          <a:bodyPr/>
          <a:lstStyle/>
          <a:p>
            <a:r>
              <a:rPr lang="en-US" dirty="0"/>
              <a:t>Even before the COVID-19 pandemic, the Philippines is already struggling with various forms of the triple burden of malnutrition – undernutrition, overnutrition and micronutrient deficiencies.  While there has been improvement in the situation, this has been and inconsistent with the economic growth that the country has experienced. The prevalence indicated in the slide are based on the National Nutrition Surveys. During the pandemic, </a:t>
            </a:r>
            <a:r>
              <a:rPr lang="en-PH" sz="1200" dirty="0">
                <a:solidFill>
                  <a:srgbClr val="000000"/>
                </a:solidFill>
                <a:effectLst/>
                <a:latin typeface="Calibri" panose="020F0502020204030204" pitchFamily="34" charset="0"/>
                <a:ea typeface="Calibri" panose="020F0502020204030204" pitchFamily="34" charset="0"/>
              </a:rPr>
              <a:t>the SWS survey on involuntary hunger in 2020 revealed that the average hunger rate among Filipino families was high at 21.1%. </a:t>
            </a:r>
            <a:endParaRPr lang="en-PH" dirty="0"/>
          </a:p>
        </p:txBody>
      </p:sp>
      <p:sp>
        <p:nvSpPr>
          <p:cNvPr id="4" name="Slide Number Placeholder 3"/>
          <p:cNvSpPr>
            <a:spLocks noGrp="1"/>
          </p:cNvSpPr>
          <p:nvPr>
            <p:ph type="sldNum" sz="quarter" idx="5"/>
          </p:nvPr>
        </p:nvSpPr>
        <p:spPr/>
        <p:txBody>
          <a:bodyPr/>
          <a:lstStyle/>
          <a:p>
            <a:fld id="{887D3F7C-84D4-4A13-9799-963C19F31183}" type="slidenum">
              <a:rPr lang="en-PH" smtClean="0"/>
              <a:t>8</a:t>
            </a:fld>
            <a:endParaRPr lang="en-PH"/>
          </a:p>
        </p:txBody>
      </p:sp>
    </p:spTree>
    <p:extLst>
      <p:ext uri="{BB962C8B-B14F-4D97-AF65-F5344CB8AC3E}">
        <p14:creationId xmlns:p14="http://schemas.microsoft.com/office/powerpoint/2010/main" val="1005256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 we do have some data in 2020 coming from the Rapid Nutrition Assessment Survey done by FNRI in November 2020 which showed that the pandemic did not drastically affect breastfeeding practices. Although our exclusive breastfeeding rates are still below target.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9</a:t>
            </a:fld>
            <a:endParaRPr lang="en-PH"/>
          </a:p>
        </p:txBody>
      </p:sp>
    </p:spTree>
    <p:extLst>
      <p:ext uri="{BB962C8B-B14F-4D97-AF65-F5344CB8AC3E}">
        <p14:creationId xmlns:p14="http://schemas.microsoft.com/office/powerpoint/2010/main" val="234371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Deeper probing showed that 19% stopped breastfeeding during the pandemic and the reasons were that the mother decided not to breastfeed, the mother returned to work and because the child did not want to breastfeed. Had the mothers been supported, they could have decided to breastfeed or to continue breastfeeding.  We now know that having mothers with covid-19 can still breastfeed their babies and that breastfeeding actually protects the child from covid. </a:t>
            </a:r>
          </a:p>
          <a:p>
            <a:endParaRPr lang="en-US" dirty="0"/>
          </a:p>
          <a:p>
            <a:r>
              <a:rPr lang="en-US" dirty="0"/>
              <a:t>Also, how many times have we heard on the news that parents become desperate because they don’t have enough money to buy formula milk?  The family has an available resource that they take for granted.  Had we just intervened. </a:t>
            </a:r>
            <a:endParaRPr lang="en-PH" dirty="0"/>
          </a:p>
        </p:txBody>
      </p:sp>
      <p:sp>
        <p:nvSpPr>
          <p:cNvPr id="4" name="Slide Number Placeholder 3"/>
          <p:cNvSpPr>
            <a:spLocks noGrp="1"/>
          </p:cNvSpPr>
          <p:nvPr>
            <p:ph type="sldNum" sz="quarter" idx="5"/>
          </p:nvPr>
        </p:nvSpPr>
        <p:spPr/>
        <p:txBody>
          <a:bodyPr/>
          <a:lstStyle/>
          <a:p>
            <a:fld id="{EBB63846-10E4-4381-8390-D753C4AA36E9}" type="slidenum">
              <a:rPr lang="en-PH" smtClean="0"/>
              <a:t>10</a:t>
            </a:fld>
            <a:endParaRPr lang="en-PH"/>
          </a:p>
        </p:txBody>
      </p:sp>
    </p:spTree>
    <p:extLst>
      <p:ext uri="{BB962C8B-B14F-4D97-AF65-F5344CB8AC3E}">
        <p14:creationId xmlns:p14="http://schemas.microsoft.com/office/powerpoint/2010/main" val="3743825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A45E5-F411-4263-A080-A0272D51F8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PH"/>
          </a:p>
        </p:txBody>
      </p:sp>
      <p:sp>
        <p:nvSpPr>
          <p:cNvPr id="3" name="Subtitle 2">
            <a:extLst>
              <a:ext uri="{FF2B5EF4-FFF2-40B4-BE49-F238E27FC236}">
                <a16:creationId xmlns:a16="http://schemas.microsoft.com/office/drawing/2014/main" id="{55FF70EF-F4F6-4816-8985-7E6E2F7123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H"/>
          </a:p>
        </p:txBody>
      </p:sp>
      <p:sp>
        <p:nvSpPr>
          <p:cNvPr id="4" name="Date Placeholder 3">
            <a:extLst>
              <a:ext uri="{FF2B5EF4-FFF2-40B4-BE49-F238E27FC236}">
                <a16:creationId xmlns:a16="http://schemas.microsoft.com/office/drawing/2014/main" id="{8EDEDFD3-9B54-47DF-A545-E6391B003D3F}"/>
              </a:ext>
            </a:extLst>
          </p:cNvPr>
          <p:cNvSpPr>
            <a:spLocks noGrp="1"/>
          </p:cNvSpPr>
          <p:nvPr>
            <p:ph type="dt" sz="half" idx="10"/>
          </p:nvPr>
        </p:nvSpPr>
        <p:spPr/>
        <p:txBody>
          <a:bodyPr/>
          <a:lstStyle/>
          <a:p>
            <a:fld id="{87DC1909-5746-4F09-B884-BD04FF88B6C6}" type="datetime1">
              <a:rPr lang="en-PH" smtClean="0"/>
              <a:t>17/06/2021</a:t>
            </a:fld>
            <a:endParaRPr lang="en-PH"/>
          </a:p>
        </p:txBody>
      </p:sp>
      <p:sp>
        <p:nvSpPr>
          <p:cNvPr id="5" name="Footer Placeholder 4">
            <a:extLst>
              <a:ext uri="{FF2B5EF4-FFF2-40B4-BE49-F238E27FC236}">
                <a16:creationId xmlns:a16="http://schemas.microsoft.com/office/drawing/2014/main" id="{3D164826-8258-4A57-8DAB-616C9DA2564B}"/>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353C4FE4-02D7-4ACC-A911-8D99F8E46F18}"/>
              </a:ext>
            </a:extLst>
          </p:cNvPr>
          <p:cNvSpPr>
            <a:spLocks noGrp="1"/>
          </p:cNvSpPr>
          <p:nvPr>
            <p:ph type="sldNum" sz="quarter" idx="12"/>
          </p:nvPr>
        </p:nvSpPr>
        <p:spPr/>
        <p:txBody>
          <a:bodyPr/>
          <a:lstStyle/>
          <a:p>
            <a:fld id="{4963F721-A9FF-41F8-B218-62D30FAFCB00}" type="slidenum">
              <a:rPr lang="en-PH" smtClean="0"/>
              <a:t>‹#›</a:t>
            </a:fld>
            <a:endParaRPr lang="en-PH"/>
          </a:p>
        </p:txBody>
      </p:sp>
    </p:spTree>
    <p:extLst>
      <p:ext uri="{BB962C8B-B14F-4D97-AF65-F5344CB8AC3E}">
        <p14:creationId xmlns:p14="http://schemas.microsoft.com/office/powerpoint/2010/main" val="4183290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F0DDD-7E73-46C8-B6A4-EFD072529F5A}"/>
              </a:ext>
            </a:extLst>
          </p:cNvPr>
          <p:cNvSpPr>
            <a:spLocks noGrp="1"/>
          </p:cNvSpPr>
          <p:nvPr>
            <p:ph type="title"/>
          </p:nvPr>
        </p:nvSpPr>
        <p:spPr/>
        <p:txBody>
          <a:bodyPr/>
          <a:lstStyle/>
          <a:p>
            <a:r>
              <a:rPr lang="en-US"/>
              <a:t>Click to edit Master title style</a:t>
            </a:r>
            <a:endParaRPr lang="en-PH"/>
          </a:p>
        </p:txBody>
      </p:sp>
      <p:sp>
        <p:nvSpPr>
          <p:cNvPr id="3" name="Vertical Text Placeholder 2">
            <a:extLst>
              <a:ext uri="{FF2B5EF4-FFF2-40B4-BE49-F238E27FC236}">
                <a16:creationId xmlns:a16="http://schemas.microsoft.com/office/drawing/2014/main" id="{CC28FF25-F835-49CA-AA27-C06AB945B7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A053432C-5331-40EC-88ED-D00478A18B4C}"/>
              </a:ext>
            </a:extLst>
          </p:cNvPr>
          <p:cNvSpPr>
            <a:spLocks noGrp="1"/>
          </p:cNvSpPr>
          <p:nvPr>
            <p:ph type="dt" sz="half" idx="10"/>
          </p:nvPr>
        </p:nvSpPr>
        <p:spPr/>
        <p:txBody>
          <a:bodyPr/>
          <a:lstStyle/>
          <a:p>
            <a:fld id="{E95A6B45-F464-4F3B-955F-6CE922757BBC}" type="datetime1">
              <a:rPr lang="en-PH" smtClean="0"/>
              <a:t>17/06/2021</a:t>
            </a:fld>
            <a:endParaRPr lang="en-PH"/>
          </a:p>
        </p:txBody>
      </p:sp>
      <p:sp>
        <p:nvSpPr>
          <p:cNvPr id="5" name="Footer Placeholder 4">
            <a:extLst>
              <a:ext uri="{FF2B5EF4-FFF2-40B4-BE49-F238E27FC236}">
                <a16:creationId xmlns:a16="http://schemas.microsoft.com/office/drawing/2014/main" id="{C11E6AAC-499E-4CC6-8CCC-07A17C89C079}"/>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8A42938C-0093-40DA-B808-0DBAF941AA69}"/>
              </a:ext>
            </a:extLst>
          </p:cNvPr>
          <p:cNvSpPr>
            <a:spLocks noGrp="1"/>
          </p:cNvSpPr>
          <p:nvPr>
            <p:ph type="sldNum" sz="quarter" idx="12"/>
          </p:nvPr>
        </p:nvSpPr>
        <p:spPr/>
        <p:txBody>
          <a:bodyPr/>
          <a:lstStyle/>
          <a:p>
            <a:fld id="{4963F721-A9FF-41F8-B218-62D30FAFCB00}" type="slidenum">
              <a:rPr lang="en-PH" smtClean="0"/>
              <a:t>‹#›</a:t>
            </a:fld>
            <a:endParaRPr lang="en-PH"/>
          </a:p>
        </p:txBody>
      </p:sp>
    </p:spTree>
    <p:extLst>
      <p:ext uri="{BB962C8B-B14F-4D97-AF65-F5344CB8AC3E}">
        <p14:creationId xmlns:p14="http://schemas.microsoft.com/office/powerpoint/2010/main" val="2823608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D01C01-9186-4173-ABB1-F3BA1C683D1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PH"/>
          </a:p>
        </p:txBody>
      </p:sp>
      <p:sp>
        <p:nvSpPr>
          <p:cNvPr id="3" name="Vertical Text Placeholder 2">
            <a:extLst>
              <a:ext uri="{FF2B5EF4-FFF2-40B4-BE49-F238E27FC236}">
                <a16:creationId xmlns:a16="http://schemas.microsoft.com/office/drawing/2014/main" id="{2DF601C5-B2C5-47BE-8253-77F6484DB8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841D6B63-3549-45A7-8BB2-394FCC8157AD}"/>
              </a:ext>
            </a:extLst>
          </p:cNvPr>
          <p:cNvSpPr>
            <a:spLocks noGrp="1"/>
          </p:cNvSpPr>
          <p:nvPr>
            <p:ph type="dt" sz="half" idx="10"/>
          </p:nvPr>
        </p:nvSpPr>
        <p:spPr/>
        <p:txBody>
          <a:bodyPr/>
          <a:lstStyle/>
          <a:p>
            <a:fld id="{00473D11-35AE-489D-8830-FC6517FEB039}" type="datetime1">
              <a:rPr lang="en-PH" smtClean="0"/>
              <a:t>17/06/2021</a:t>
            </a:fld>
            <a:endParaRPr lang="en-PH"/>
          </a:p>
        </p:txBody>
      </p:sp>
      <p:sp>
        <p:nvSpPr>
          <p:cNvPr id="5" name="Footer Placeholder 4">
            <a:extLst>
              <a:ext uri="{FF2B5EF4-FFF2-40B4-BE49-F238E27FC236}">
                <a16:creationId xmlns:a16="http://schemas.microsoft.com/office/drawing/2014/main" id="{0ACE7694-5AD7-4F02-BCFC-7EFF163AD43C}"/>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D01ADCD8-3B4D-49B9-94C2-3C95FF8C4F73}"/>
              </a:ext>
            </a:extLst>
          </p:cNvPr>
          <p:cNvSpPr>
            <a:spLocks noGrp="1"/>
          </p:cNvSpPr>
          <p:nvPr>
            <p:ph type="sldNum" sz="quarter" idx="12"/>
          </p:nvPr>
        </p:nvSpPr>
        <p:spPr/>
        <p:txBody>
          <a:bodyPr/>
          <a:lstStyle/>
          <a:p>
            <a:fld id="{4963F721-A9FF-41F8-B218-62D30FAFCB00}" type="slidenum">
              <a:rPr lang="en-PH" smtClean="0"/>
              <a:t>‹#›</a:t>
            </a:fld>
            <a:endParaRPr lang="en-PH"/>
          </a:p>
        </p:txBody>
      </p:sp>
    </p:spTree>
    <p:extLst>
      <p:ext uri="{BB962C8B-B14F-4D97-AF65-F5344CB8AC3E}">
        <p14:creationId xmlns:p14="http://schemas.microsoft.com/office/powerpoint/2010/main" val="15466966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2F17E-508C-4992-BAA4-18EE0CB59B98}"/>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9C2FAF62-2FAE-4E4E-9450-9226EA6CDC1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2A7F6E79-BB29-43D8-8421-BCAE1DED20E3}"/>
              </a:ext>
            </a:extLst>
          </p:cNvPr>
          <p:cNvSpPr>
            <a:spLocks noGrp="1"/>
          </p:cNvSpPr>
          <p:nvPr>
            <p:ph type="dt" sz="half" idx="10"/>
          </p:nvPr>
        </p:nvSpPr>
        <p:spPr/>
        <p:txBody>
          <a:bodyPr/>
          <a:lstStyle/>
          <a:p>
            <a:fld id="{BC8795EB-54B9-4374-AA53-364E43D4A2C2}" type="datetime1">
              <a:rPr lang="en-PH" smtClean="0"/>
              <a:t>17/06/2021</a:t>
            </a:fld>
            <a:endParaRPr lang="en-PH"/>
          </a:p>
        </p:txBody>
      </p:sp>
      <p:sp>
        <p:nvSpPr>
          <p:cNvPr id="5" name="Footer Placeholder 4">
            <a:extLst>
              <a:ext uri="{FF2B5EF4-FFF2-40B4-BE49-F238E27FC236}">
                <a16:creationId xmlns:a16="http://schemas.microsoft.com/office/drawing/2014/main" id="{52F4B87F-3D40-45D1-AF8E-429FE659575D}"/>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15C797BA-AA30-483B-BC7F-0D4B989EAB66}"/>
              </a:ext>
            </a:extLst>
          </p:cNvPr>
          <p:cNvSpPr>
            <a:spLocks noGrp="1"/>
          </p:cNvSpPr>
          <p:nvPr>
            <p:ph type="sldNum" sz="quarter" idx="12"/>
          </p:nvPr>
        </p:nvSpPr>
        <p:spPr/>
        <p:txBody>
          <a:bodyPr/>
          <a:lstStyle/>
          <a:p>
            <a:fld id="{4963F721-A9FF-41F8-B218-62D30FAFCB00}" type="slidenum">
              <a:rPr lang="en-PH" smtClean="0"/>
              <a:t>‹#›</a:t>
            </a:fld>
            <a:endParaRPr lang="en-PH"/>
          </a:p>
        </p:txBody>
      </p:sp>
    </p:spTree>
    <p:extLst>
      <p:ext uri="{BB962C8B-B14F-4D97-AF65-F5344CB8AC3E}">
        <p14:creationId xmlns:p14="http://schemas.microsoft.com/office/powerpoint/2010/main" val="713126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2A3D1-3B37-4802-A230-47FCBDF6176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H"/>
          </a:p>
        </p:txBody>
      </p:sp>
      <p:sp>
        <p:nvSpPr>
          <p:cNvPr id="3" name="Text Placeholder 2">
            <a:extLst>
              <a:ext uri="{FF2B5EF4-FFF2-40B4-BE49-F238E27FC236}">
                <a16:creationId xmlns:a16="http://schemas.microsoft.com/office/drawing/2014/main" id="{8734F9E7-1CD6-4BAC-B815-AF58BA122E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15B564-A3F4-400C-8856-F836C9966A85}"/>
              </a:ext>
            </a:extLst>
          </p:cNvPr>
          <p:cNvSpPr>
            <a:spLocks noGrp="1"/>
          </p:cNvSpPr>
          <p:nvPr>
            <p:ph type="dt" sz="half" idx="10"/>
          </p:nvPr>
        </p:nvSpPr>
        <p:spPr/>
        <p:txBody>
          <a:bodyPr/>
          <a:lstStyle/>
          <a:p>
            <a:fld id="{DACBE7E3-75EE-451A-8A43-85BD3B6344DC}" type="datetime1">
              <a:rPr lang="en-PH" smtClean="0"/>
              <a:t>17/06/2021</a:t>
            </a:fld>
            <a:endParaRPr lang="en-PH"/>
          </a:p>
        </p:txBody>
      </p:sp>
      <p:sp>
        <p:nvSpPr>
          <p:cNvPr id="5" name="Footer Placeholder 4">
            <a:extLst>
              <a:ext uri="{FF2B5EF4-FFF2-40B4-BE49-F238E27FC236}">
                <a16:creationId xmlns:a16="http://schemas.microsoft.com/office/drawing/2014/main" id="{5C694584-224B-4E03-94E4-BB25A47A8E5E}"/>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590B916B-0FEE-4814-AF53-621EFBFF5FE9}"/>
              </a:ext>
            </a:extLst>
          </p:cNvPr>
          <p:cNvSpPr>
            <a:spLocks noGrp="1"/>
          </p:cNvSpPr>
          <p:nvPr>
            <p:ph type="sldNum" sz="quarter" idx="12"/>
          </p:nvPr>
        </p:nvSpPr>
        <p:spPr/>
        <p:txBody>
          <a:bodyPr/>
          <a:lstStyle/>
          <a:p>
            <a:fld id="{4963F721-A9FF-41F8-B218-62D30FAFCB00}" type="slidenum">
              <a:rPr lang="en-PH" smtClean="0"/>
              <a:t>‹#›</a:t>
            </a:fld>
            <a:endParaRPr lang="en-PH"/>
          </a:p>
        </p:txBody>
      </p:sp>
    </p:spTree>
    <p:extLst>
      <p:ext uri="{BB962C8B-B14F-4D97-AF65-F5344CB8AC3E}">
        <p14:creationId xmlns:p14="http://schemas.microsoft.com/office/powerpoint/2010/main" val="26360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86A16-278C-4708-A307-8F2039489C00}"/>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7DC563BF-0C20-4395-B31E-CAA2F8BFF67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a:extLst>
              <a:ext uri="{FF2B5EF4-FFF2-40B4-BE49-F238E27FC236}">
                <a16:creationId xmlns:a16="http://schemas.microsoft.com/office/drawing/2014/main" id="{883E3F7B-B652-4DD2-8D0B-AEDBFC6EFA9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4">
            <a:extLst>
              <a:ext uri="{FF2B5EF4-FFF2-40B4-BE49-F238E27FC236}">
                <a16:creationId xmlns:a16="http://schemas.microsoft.com/office/drawing/2014/main" id="{9639B5B7-96DD-415A-9A6B-7C0AC6EA6598}"/>
              </a:ext>
            </a:extLst>
          </p:cNvPr>
          <p:cNvSpPr>
            <a:spLocks noGrp="1"/>
          </p:cNvSpPr>
          <p:nvPr>
            <p:ph type="dt" sz="half" idx="10"/>
          </p:nvPr>
        </p:nvSpPr>
        <p:spPr/>
        <p:txBody>
          <a:bodyPr/>
          <a:lstStyle/>
          <a:p>
            <a:fld id="{21C69BBA-CC69-4144-9E6C-7F8424A0DAB2}" type="datetime1">
              <a:rPr lang="en-PH" smtClean="0"/>
              <a:t>17/06/2021</a:t>
            </a:fld>
            <a:endParaRPr lang="en-PH"/>
          </a:p>
        </p:txBody>
      </p:sp>
      <p:sp>
        <p:nvSpPr>
          <p:cNvPr id="6" name="Footer Placeholder 5">
            <a:extLst>
              <a:ext uri="{FF2B5EF4-FFF2-40B4-BE49-F238E27FC236}">
                <a16:creationId xmlns:a16="http://schemas.microsoft.com/office/drawing/2014/main" id="{9C7C19D6-B14C-46BB-9AF5-2DCFAB2E21C1}"/>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EA061BA7-3F94-4162-B45C-E1414FDF7678}"/>
              </a:ext>
            </a:extLst>
          </p:cNvPr>
          <p:cNvSpPr>
            <a:spLocks noGrp="1"/>
          </p:cNvSpPr>
          <p:nvPr>
            <p:ph type="sldNum" sz="quarter" idx="12"/>
          </p:nvPr>
        </p:nvSpPr>
        <p:spPr/>
        <p:txBody>
          <a:bodyPr/>
          <a:lstStyle/>
          <a:p>
            <a:fld id="{4963F721-A9FF-41F8-B218-62D30FAFCB00}" type="slidenum">
              <a:rPr lang="en-PH" smtClean="0"/>
              <a:t>‹#›</a:t>
            </a:fld>
            <a:endParaRPr lang="en-PH"/>
          </a:p>
        </p:txBody>
      </p:sp>
    </p:spTree>
    <p:extLst>
      <p:ext uri="{BB962C8B-B14F-4D97-AF65-F5344CB8AC3E}">
        <p14:creationId xmlns:p14="http://schemas.microsoft.com/office/powerpoint/2010/main" val="10403834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38880-18CE-4209-A116-35C343561B43}"/>
              </a:ext>
            </a:extLst>
          </p:cNvPr>
          <p:cNvSpPr>
            <a:spLocks noGrp="1"/>
          </p:cNvSpPr>
          <p:nvPr>
            <p:ph type="title"/>
          </p:nvPr>
        </p:nvSpPr>
        <p:spPr>
          <a:xfrm>
            <a:off x="839788" y="365125"/>
            <a:ext cx="10515600" cy="1325563"/>
          </a:xfrm>
        </p:spPr>
        <p:txBody>
          <a:bodyPr/>
          <a:lstStyle/>
          <a:p>
            <a:r>
              <a:rPr lang="en-US"/>
              <a:t>Click to edit Master title style</a:t>
            </a:r>
            <a:endParaRPr lang="en-PH"/>
          </a:p>
        </p:txBody>
      </p:sp>
      <p:sp>
        <p:nvSpPr>
          <p:cNvPr id="3" name="Text Placeholder 2">
            <a:extLst>
              <a:ext uri="{FF2B5EF4-FFF2-40B4-BE49-F238E27FC236}">
                <a16:creationId xmlns:a16="http://schemas.microsoft.com/office/drawing/2014/main" id="{F7B7D817-A970-4ACD-ACE9-9857B157BB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C25CA2-1C65-4E5C-B118-4C15C4504A5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a:extLst>
              <a:ext uri="{FF2B5EF4-FFF2-40B4-BE49-F238E27FC236}">
                <a16:creationId xmlns:a16="http://schemas.microsoft.com/office/drawing/2014/main" id="{5CCD1D0C-A9B0-4D9A-8A40-6463B3C323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78025F-0822-4EA7-9F62-4B5D23DF04A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6">
            <a:extLst>
              <a:ext uri="{FF2B5EF4-FFF2-40B4-BE49-F238E27FC236}">
                <a16:creationId xmlns:a16="http://schemas.microsoft.com/office/drawing/2014/main" id="{E22B50D8-211F-46AD-8A7E-56FFC65C99D5}"/>
              </a:ext>
            </a:extLst>
          </p:cNvPr>
          <p:cNvSpPr>
            <a:spLocks noGrp="1"/>
          </p:cNvSpPr>
          <p:nvPr>
            <p:ph type="dt" sz="half" idx="10"/>
          </p:nvPr>
        </p:nvSpPr>
        <p:spPr/>
        <p:txBody>
          <a:bodyPr/>
          <a:lstStyle/>
          <a:p>
            <a:fld id="{35E7E96F-B98E-4CDF-857D-8B5EB3D9AA1C}" type="datetime1">
              <a:rPr lang="en-PH" smtClean="0"/>
              <a:t>17/06/2021</a:t>
            </a:fld>
            <a:endParaRPr lang="en-PH"/>
          </a:p>
        </p:txBody>
      </p:sp>
      <p:sp>
        <p:nvSpPr>
          <p:cNvPr id="8" name="Footer Placeholder 7">
            <a:extLst>
              <a:ext uri="{FF2B5EF4-FFF2-40B4-BE49-F238E27FC236}">
                <a16:creationId xmlns:a16="http://schemas.microsoft.com/office/drawing/2014/main" id="{2AB78961-DE8D-4B4A-B00F-04701D745CEA}"/>
              </a:ext>
            </a:extLst>
          </p:cNvPr>
          <p:cNvSpPr>
            <a:spLocks noGrp="1"/>
          </p:cNvSpPr>
          <p:nvPr>
            <p:ph type="ftr" sz="quarter" idx="11"/>
          </p:nvPr>
        </p:nvSpPr>
        <p:spPr/>
        <p:txBody>
          <a:bodyPr/>
          <a:lstStyle/>
          <a:p>
            <a:endParaRPr lang="en-PH"/>
          </a:p>
        </p:txBody>
      </p:sp>
      <p:sp>
        <p:nvSpPr>
          <p:cNvPr id="9" name="Slide Number Placeholder 8">
            <a:extLst>
              <a:ext uri="{FF2B5EF4-FFF2-40B4-BE49-F238E27FC236}">
                <a16:creationId xmlns:a16="http://schemas.microsoft.com/office/drawing/2014/main" id="{7D205696-2E5D-4C6D-81CA-49C5A10DD8DE}"/>
              </a:ext>
            </a:extLst>
          </p:cNvPr>
          <p:cNvSpPr>
            <a:spLocks noGrp="1"/>
          </p:cNvSpPr>
          <p:nvPr>
            <p:ph type="sldNum" sz="quarter" idx="12"/>
          </p:nvPr>
        </p:nvSpPr>
        <p:spPr/>
        <p:txBody>
          <a:bodyPr/>
          <a:lstStyle/>
          <a:p>
            <a:fld id="{4963F721-A9FF-41F8-B218-62D30FAFCB00}" type="slidenum">
              <a:rPr lang="en-PH" smtClean="0"/>
              <a:t>‹#›</a:t>
            </a:fld>
            <a:endParaRPr lang="en-PH"/>
          </a:p>
        </p:txBody>
      </p:sp>
    </p:spTree>
    <p:extLst>
      <p:ext uri="{BB962C8B-B14F-4D97-AF65-F5344CB8AC3E}">
        <p14:creationId xmlns:p14="http://schemas.microsoft.com/office/powerpoint/2010/main" val="19927028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B895D-7CEF-4875-96F9-DAE470C326CB}"/>
              </a:ext>
            </a:extLst>
          </p:cNvPr>
          <p:cNvSpPr>
            <a:spLocks noGrp="1"/>
          </p:cNvSpPr>
          <p:nvPr>
            <p:ph type="title"/>
          </p:nvPr>
        </p:nvSpPr>
        <p:spPr/>
        <p:txBody>
          <a:bodyPr/>
          <a:lstStyle/>
          <a:p>
            <a:r>
              <a:rPr lang="en-US"/>
              <a:t>Click to edit Master title style</a:t>
            </a:r>
            <a:endParaRPr lang="en-PH"/>
          </a:p>
        </p:txBody>
      </p:sp>
      <p:sp>
        <p:nvSpPr>
          <p:cNvPr id="3" name="Date Placeholder 2">
            <a:extLst>
              <a:ext uri="{FF2B5EF4-FFF2-40B4-BE49-F238E27FC236}">
                <a16:creationId xmlns:a16="http://schemas.microsoft.com/office/drawing/2014/main" id="{81841895-9156-4FFF-B305-2AF97DE80721}"/>
              </a:ext>
            </a:extLst>
          </p:cNvPr>
          <p:cNvSpPr>
            <a:spLocks noGrp="1"/>
          </p:cNvSpPr>
          <p:nvPr>
            <p:ph type="dt" sz="half" idx="10"/>
          </p:nvPr>
        </p:nvSpPr>
        <p:spPr/>
        <p:txBody>
          <a:bodyPr/>
          <a:lstStyle/>
          <a:p>
            <a:fld id="{BAB2EA4F-8DC3-46F1-9A79-07D7B752C64D}" type="datetime1">
              <a:rPr lang="en-PH" smtClean="0"/>
              <a:t>17/06/2021</a:t>
            </a:fld>
            <a:endParaRPr lang="en-PH"/>
          </a:p>
        </p:txBody>
      </p:sp>
      <p:sp>
        <p:nvSpPr>
          <p:cNvPr id="4" name="Footer Placeholder 3">
            <a:extLst>
              <a:ext uri="{FF2B5EF4-FFF2-40B4-BE49-F238E27FC236}">
                <a16:creationId xmlns:a16="http://schemas.microsoft.com/office/drawing/2014/main" id="{F0A03618-D406-4AA3-8E5D-BF57F346FAE9}"/>
              </a:ext>
            </a:extLst>
          </p:cNvPr>
          <p:cNvSpPr>
            <a:spLocks noGrp="1"/>
          </p:cNvSpPr>
          <p:nvPr>
            <p:ph type="ftr" sz="quarter" idx="11"/>
          </p:nvPr>
        </p:nvSpPr>
        <p:spPr/>
        <p:txBody>
          <a:bodyPr/>
          <a:lstStyle/>
          <a:p>
            <a:endParaRPr lang="en-PH"/>
          </a:p>
        </p:txBody>
      </p:sp>
      <p:sp>
        <p:nvSpPr>
          <p:cNvPr id="5" name="Slide Number Placeholder 4">
            <a:extLst>
              <a:ext uri="{FF2B5EF4-FFF2-40B4-BE49-F238E27FC236}">
                <a16:creationId xmlns:a16="http://schemas.microsoft.com/office/drawing/2014/main" id="{DE4180F6-C788-4716-8A03-5B5073FE6FA5}"/>
              </a:ext>
            </a:extLst>
          </p:cNvPr>
          <p:cNvSpPr>
            <a:spLocks noGrp="1"/>
          </p:cNvSpPr>
          <p:nvPr>
            <p:ph type="sldNum" sz="quarter" idx="12"/>
          </p:nvPr>
        </p:nvSpPr>
        <p:spPr/>
        <p:txBody>
          <a:bodyPr/>
          <a:lstStyle/>
          <a:p>
            <a:fld id="{4963F721-A9FF-41F8-B218-62D30FAFCB00}" type="slidenum">
              <a:rPr lang="en-PH" smtClean="0"/>
              <a:t>‹#›</a:t>
            </a:fld>
            <a:endParaRPr lang="en-PH"/>
          </a:p>
        </p:txBody>
      </p:sp>
    </p:spTree>
    <p:extLst>
      <p:ext uri="{BB962C8B-B14F-4D97-AF65-F5344CB8AC3E}">
        <p14:creationId xmlns:p14="http://schemas.microsoft.com/office/powerpoint/2010/main" val="543959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F66221-19AA-4060-B69D-3F1705F11D09}"/>
              </a:ext>
            </a:extLst>
          </p:cNvPr>
          <p:cNvSpPr>
            <a:spLocks noGrp="1"/>
          </p:cNvSpPr>
          <p:nvPr>
            <p:ph type="dt" sz="half" idx="10"/>
          </p:nvPr>
        </p:nvSpPr>
        <p:spPr/>
        <p:txBody>
          <a:bodyPr/>
          <a:lstStyle/>
          <a:p>
            <a:fld id="{E027D774-1753-44C5-819F-50C99BDC99AC}" type="datetime1">
              <a:rPr lang="en-PH" smtClean="0"/>
              <a:t>17/06/2021</a:t>
            </a:fld>
            <a:endParaRPr lang="en-PH"/>
          </a:p>
        </p:txBody>
      </p:sp>
      <p:sp>
        <p:nvSpPr>
          <p:cNvPr id="3" name="Footer Placeholder 2">
            <a:extLst>
              <a:ext uri="{FF2B5EF4-FFF2-40B4-BE49-F238E27FC236}">
                <a16:creationId xmlns:a16="http://schemas.microsoft.com/office/drawing/2014/main" id="{AA2E9EEB-1AC4-4315-88E0-D1E4E9B61A2E}"/>
              </a:ext>
            </a:extLst>
          </p:cNvPr>
          <p:cNvSpPr>
            <a:spLocks noGrp="1"/>
          </p:cNvSpPr>
          <p:nvPr>
            <p:ph type="ftr" sz="quarter" idx="11"/>
          </p:nvPr>
        </p:nvSpPr>
        <p:spPr/>
        <p:txBody>
          <a:bodyPr/>
          <a:lstStyle/>
          <a:p>
            <a:endParaRPr lang="en-PH"/>
          </a:p>
        </p:txBody>
      </p:sp>
      <p:sp>
        <p:nvSpPr>
          <p:cNvPr id="4" name="Slide Number Placeholder 3">
            <a:extLst>
              <a:ext uri="{FF2B5EF4-FFF2-40B4-BE49-F238E27FC236}">
                <a16:creationId xmlns:a16="http://schemas.microsoft.com/office/drawing/2014/main" id="{B4D52DC6-D710-4BEA-AC50-BCBF5E66CFD6}"/>
              </a:ext>
            </a:extLst>
          </p:cNvPr>
          <p:cNvSpPr>
            <a:spLocks noGrp="1"/>
          </p:cNvSpPr>
          <p:nvPr>
            <p:ph type="sldNum" sz="quarter" idx="12"/>
          </p:nvPr>
        </p:nvSpPr>
        <p:spPr/>
        <p:txBody>
          <a:bodyPr/>
          <a:lstStyle/>
          <a:p>
            <a:fld id="{4963F721-A9FF-41F8-B218-62D30FAFCB00}" type="slidenum">
              <a:rPr lang="en-PH" smtClean="0"/>
              <a:t>‹#›</a:t>
            </a:fld>
            <a:endParaRPr lang="en-PH"/>
          </a:p>
        </p:txBody>
      </p:sp>
    </p:spTree>
    <p:extLst>
      <p:ext uri="{BB962C8B-B14F-4D97-AF65-F5344CB8AC3E}">
        <p14:creationId xmlns:p14="http://schemas.microsoft.com/office/powerpoint/2010/main" val="40407897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DFAE5-09B0-484F-89B1-5DCA76F5C0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Content Placeholder 2">
            <a:extLst>
              <a:ext uri="{FF2B5EF4-FFF2-40B4-BE49-F238E27FC236}">
                <a16:creationId xmlns:a16="http://schemas.microsoft.com/office/drawing/2014/main" id="{DA15A2B8-7E3F-426F-839B-1FA2CFB90A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a:extLst>
              <a:ext uri="{FF2B5EF4-FFF2-40B4-BE49-F238E27FC236}">
                <a16:creationId xmlns:a16="http://schemas.microsoft.com/office/drawing/2014/main" id="{57C11458-0F06-4278-9E7D-CC0B011FDF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B1AD1D-86B7-4A57-A2B8-D8E9198805BB}"/>
              </a:ext>
            </a:extLst>
          </p:cNvPr>
          <p:cNvSpPr>
            <a:spLocks noGrp="1"/>
          </p:cNvSpPr>
          <p:nvPr>
            <p:ph type="dt" sz="half" idx="10"/>
          </p:nvPr>
        </p:nvSpPr>
        <p:spPr/>
        <p:txBody>
          <a:bodyPr/>
          <a:lstStyle/>
          <a:p>
            <a:fld id="{5D3E4AB8-7023-4392-B3C0-DE99915854AF}" type="datetime1">
              <a:rPr lang="en-PH" smtClean="0"/>
              <a:t>17/06/2021</a:t>
            </a:fld>
            <a:endParaRPr lang="en-PH"/>
          </a:p>
        </p:txBody>
      </p:sp>
      <p:sp>
        <p:nvSpPr>
          <p:cNvPr id="6" name="Footer Placeholder 5">
            <a:extLst>
              <a:ext uri="{FF2B5EF4-FFF2-40B4-BE49-F238E27FC236}">
                <a16:creationId xmlns:a16="http://schemas.microsoft.com/office/drawing/2014/main" id="{9FDF7510-7398-4686-9CCD-15B679BB7615}"/>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E1A80BCC-CA1D-498B-9B58-7DBA7DD14F7F}"/>
              </a:ext>
            </a:extLst>
          </p:cNvPr>
          <p:cNvSpPr>
            <a:spLocks noGrp="1"/>
          </p:cNvSpPr>
          <p:nvPr>
            <p:ph type="sldNum" sz="quarter" idx="12"/>
          </p:nvPr>
        </p:nvSpPr>
        <p:spPr/>
        <p:txBody>
          <a:bodyPr/>
          <a:lstStyle/>
          <a:p>
            <a:fld id="{4963F721-A9FF-41F8-B218-62D30FAFCB00}" type="slidenum">
              <a:rPr lang="en-PH" smtClean="0"/>
              <a:t>‹#›</a:t>
            </a:fld>
            <a:endParaRPr lang="en-PH"/>
          </a:p>
        </p:txBody>
      </p:sp>
    </p:spTree>
    <p:extLst>
      <p:ext uri="{BB962C8B-B14F-4D97-AF65-F5344CB8AC3E}">
        <p14:creationId xmlns:p14="http://schemas.microsoft.com/office/powerpoint/2010/main" val="20989083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9F144-C243-409F-9977-AE8060C81F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Picture Placeholder 2">
            <a:extLst>
              <a:ext uri="{FF2B5EF4-FFF2-40B4-BE49-F238E27FC236}">
                <a16:creationId xmlns:a16="http://schemas.microsoft.com/office/drawing/2014/main" id="{5F3F9CF7-3B94-4982-8A25-1B87E959F4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H"/>
          </a:p>
        </p:txBody>
      </p:sp>
      <p:sp>
        <p:nvSpPr>
          <p:cNvPr id="4" name="Text Placeholder 3">
            <a:extLst>
              <a:ext uri="{FF2B5EF4-FFF2-40B4-BE49-F238E27FC236}">
                <a16:creationId xmlns:a16="http://schemas.microsoft.com/office/drawing/2014/main" id="{A257A1A1-E790-46A3-9BD4-2DE3D7D2C3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6CBD923-CCA7-4F33-9C32-3932A539154E}"/>
              </a:ext>
            </a:extLst>
          </p:cNvPr>
          <p:cNvSpPr>
            <a:spLocks noGrp="1"/>
          </p:cNvSpPr>
          <p:nvPr>
            <p:ph type="dt" sz="half" idx="10"/>
          </p:nvPr>
        </p:nvSpPr>
        <p:spPr/>
        <p:txBody>
          <a:bodyPr/>
          <a:lstStyle/>
          <a:p>
            <a:fld id="{A908FBF3-DE1B-4819-8DF2-8F7C8FF49FAD}" type="datetime1">
              <a:rPr lang="en-PH" smtClean="0"/>
              <a:t>17/06/2021</a:t>
            </a:fld>
            <a:endParaRPr lang="en-PH"/>
          </a:p>
        </p:txBody>
      </p:sp>
      <p:sp>
        <p:nvSpPr>
          <p:cNvPr id="6" name="Footer Placeholder 5">
            <a:extLst>
              <a:ext uri="{FF2B5EF4-FFF2-40B4-BE49-F238E27FC236}">
                <a16:creationId xmlns:a16="http://schemas.microsoft.com/office/drawing/2014/main" id="{B551AF0F-1FD6-4A95-B4CC-6183B5CAB699}"/>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C2523987-8F65-4F40-AED7-123E4F3FAEB6}"/>
              </a:ext>
            </a:extLst>
          </p:cNvPr>
          <p:cNvSpPr>
            <a:spLocks noGrp="1"/>
          </p:cNvSpPr>
          <p:nvPr>
            <p:ph type="sldNum" sz="quarter" idx="12"/>
          </p:nvPr>
        </p:nvSpPr>
        <p:spPr/>
        <p:txBody>
          <a:bodyPr/>
          <a:lstStyle/>
          <a:p>
            <a:fld id="{4963F721-A9FF-41F8-B218-62D30FAFCB00}" type="slidenum">
              <a:rPr lang="en-PH" smtClean="0"/>
              <a:t>‹#›</a:t>
            </a:fld>
            <a:endParaRPr lang="en-PH"/>
          </a:p>
        </p:txBody>
      </p:sp>
    </p:spTree>
    <p:extLst>
      <p:ext uri="{BB962C8B-B14F-4D97-AF65-F5344CB8AC3E}">
        <p14:creationId xmlns:p14="http://schemas.microsoft.com/office/powerpoint/2010/main" val="11541076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B382B5-5310-4688-9059-E44C47E817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H"/>
          </a:p>
        </p:txBody>
      </p:sp>
      <p:sp>
        <p:nvSpPr>
          <p:cNvPr id="3" name="Text Placeholder 2">
            <a:extLst>
              <a:ext uri="{FF2B5EF4-FFF2-40B4-BE49-F238E27FC236}">
                <a16:creationId xmlns:a16="http://schemas.microsoft.com/office/drawing/2014/main" id="{4734002D-3AA5-487C-A12F-507EE6E3CE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A8A10A04-6A16-4E80-911D-3D91558419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0CA045-2F6D-4C5D-BE07-675E4DEA2A14}" type="datetime1">
              <a:rPr lang="en-PH" smtClean="0"/>
              <a:t>17/06/2021</a:t>
            </a:fld>
            <a:endParaRPr lang="en-PH"/>
          </a:p>
        </p:txBody>
      </p:sp>
      <p:sp>
        <p:nvSpPr>
          <p:cNvPr id="5" name="Footer Placeholder 4">
            <a:extLst>
              <a:ext uri="{FF2B5EF4-FFF2-40B4-BE49-F238E27FC236}">
                <a16:creationId xmlns:a16="http://schemas.microsoft.com/office/drawing/2014/main" id="{7D40D45A-A2A7-40CD-9A2A-7BF54B65D4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a:p>
        </p:txBody>
      </p:sp>
      <p:sp>
        <p:nvSpPr>
          <p:cNvPr id="6" name="Slide Number Placeholder 5">
            <a:extLst>
              <a:ext uri="{FF2B5EF4-FFF2-40B4-BE49-F238E27FC236}">
                <a16:creationId xmlns:a16="http://schemas.microsoft.com/office/drawing/2014/main" id="{407DF9B6-A897-4953-8DCF-38D4C5CE9B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63F721-A9FF-41F8-B218-62D30FAFCB00}" type="slidenum">
              <a:rPr lang="en-PH" smtClean="0"/>
              <a:t>‹#›</a:t>
            </a:fld>
            <a:endParaRPr lang="en-PH"/>
          </a:p>
        </p:txBody>
      </p:sp>
    </p:spTree>
    <p:extLst>
      <p:ext uri="{BB962C8B-B14F-4D97-AF65-F5344CB8AC3E}">
        <p14:creationId xmlns:p14="http://schemas.microsoft.com/office/powerpoint/2010/main" val="547080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9.jpe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png"/><Relationship Id="rId7"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jpeg"/><Relationship Id="rId4" Type="http://schemas.openxmlformats.org/officeDocument/2006/relationships/image" Target="../media/image6.jp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E9E1B-9942-41F3-BAAF-E5AD3894EE14}"/>
              </a:ext>
            </a:extLst>
          </p:cNvPr>
          <p:cNvSpPr>
            <a:spLocks noGrp="1"/>
          </p:cNvSpPr>
          <p:nvPr>
            <p:ph type="ctrTitle"/>
          </p:nvPr>
        </p:nvSpPr>
        <p:spPr/>
        <p:txBody>
          <a:bodyPr/>
          <a:lstStyle/>
          <a:p>
            <a:endParaRPr lang="en-PH"/>
          </a:p>
        </p:txBody>
      </p:sp>
      <p:sp>
        <p:nvSpPr>
          <p:cNvPr id="3" name="Subtitle 2">
            <a:extLst>
              <a:ext uri="{FF2B5EF4-FFF2-40B4-BE49-F238E27FC236}">
                <a16:creationId xmlns:a16="http://schemas.microsoft.com/office/drawing/2014/main" id="{9C4987AC-091C-44CB-8F40-58345A242770}"/>
              </a:ext>
            </a:extLst>
          </p:cNvPr>
          <p:cNvSpPr>
            <a:spLocks noGrp="1"/>
          </p:cNvSpPr>
          <p:nvPr>
            <p:ph type="subTitle" idx="1"/>
          </p:nvPr>
        </p:nvSpPr>
        <p:spPr/>
        <p:txBody>
          <a:bodyPr/>
          <a:lstStyle/>
          <a:p>
            <a:endParaRPr lang="en-PH"/>
          </a:p>
        </p:txBody>
      </p:sp>
      <p:pic>
        <p:nvPicPr>
          <p:cNvPr id="5" name="Picture 4">
            <a:extLst>
              <a:ext uri="{FF2B5EF4-FFF2-40B4-BE49-F238E27FC236}">
                <a16:creationId xmlns:a16="http://schemas.microsoft.com/office/drawing/2014/main" id="{AC024217-0824-4D85-A850-2D431C7365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952" y="416186"/>
            <a:ext cx="11000096" cy="6187554"/>
          </a:xfrm>
          <a:prstGeom prst="rect">
            <a:avLst/>
          </a:prstGeom>
        </p:spPr>
      </p:pic>
    </p:spTree>
    <p:extLst>
      <p:ext uri="{BB962C8B-B14F-4D97-AF65-F5344CB8AC3E}">
        <p14:creationId xmlns:p14="http://schemas.microsoft.com/office/powerpoint/2010/main" val="6572164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ADA9D6-B66A-4240-AFCB-5A2B4CF5F656}"/>
              </a:ext>
            </a:extLst>
          </p:cNvPr>
          <p:cNvPicPr>
            <a:picLocks noChangeAspect="1"/>
          </p:cNvPicPr>
          <p:nvPr/>
        </p:nvPicPr>
        <p:blipFill>
          <a:blip r:embed="rId3"/>
          <a:stretch>
            <a:fillRect/>
          </a:stretch>
        </p:blipFill>
        <p:spPr>
          <a:xfrm>
            <a:off x="0" y="0"/>
            <a:ext cx="12266774" cy="6816450"/>
          </a:xfrm>
          <a:prstGeom prst="rect">
            <a:avLst/>
          </a:prstGeom>
        </p:spPr>
      </p:pic>
      <p:sp>
        <p:nvSpPr>
          <p:cNvPr id="2" name="Slide Number Placeholder 1">
            <a:extLst>
              <a:ext uri="{FF2B5EF4-FFF2-40B4-BE49-F238E27FC236}">
                <a16:creationId xmlns:a16="http://schemas.microsoft.com/office/drawing/2014/main" id="{CD9091F3-AF6D-4507-AF42-73A342A6A5CD}"/>
              </a:ext>
            </a:extLst>
          </p:cNvPr>
          <p:cNvSpPr>
            <a:spLocks noGrp="1"/>
          </p:cNvSpPr>
          <p:nvPr>
            <p:ph type="sldNum" sz="quarter" idx="12"/>
          </p:nvPr>
        </p:nvSpPr>
        <p:spPr>
          <a:xfrm>
            <a:off x="8610600" y="6356350"/>
            <a:ext cx="2743200" cy="365125"/>
          </a:xfrm>
        </p:spPr>
        <p:txBody>
          <a:bodyPr>
            <a:normAutofit/>
          </a:bodyPr>
          <a:lstStyle/>
          <a:p>
            <a:pPr>
              <a:spcAft>
                <a:spcPts val="600"/>
              </a:spcAft>
            </a:pPr>
            <a:fld id="{4963F721-A9FF-41F8-B218-62D30FAFCB00}" type="slidenum">
              <a:rPr lang="en-PH" smtClean="0"/>
              <a:pPr>
                <a:spcAft>
                  <a:spcPts val="600"/>
                </a:spcAft>
              </a:pPr>
              <a:t>10</a:t>
            </a:fld>
            <a:endParaRPr lang="en-PH"/>
          </a:p>
        </p:txBody>
      </p:sp>
    </p:spTree>
    <p:extLst>
      <p:ext uri="{BB962C8B-B14F-4D97-AF65-F5344CB8AC3E}">
        <p14:creationId xmlns:p14="http://schemas.microsoft.com/office/powerpoint/2010/main" val="3448988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D2C2763-E12F-4FFA-820B-68E5E664E472}"/>
              </a:ext>
            </a:extLst>
          </p:cNvPr>
          <p:cNvPicPr>
            <a:picLocks noChangeAspect="1"/>
          </p:cNvPicPr>
          <p:nvPr/>
        </p:nvPicPr>
        <p:blipFill>
          <a:blip r:embed="rId3"/>
          <a:stretch>
            <a:fillRect/>
          </a:stretch>
        </p:blipFill>
        <p:spPr>
          <a:xfrm>
            <a:off x="133350" y="140763"/>
            <a:ext cx="11887200" cy="6597619"/>
          </a:xfrm>
          <a:prstGeom prst="rect">
            <a:avLst/>
          </a:prstGeom>
        </p:spPr>
      </p:pic>
      <p:sp>
        <p:nvSpPr>
          <p:cNvPr id="2" name="Slide Number Placeholder 1">
            <a:extLst>
              <a:ext uri="{FF2B5EF4-FFF2-40B4-BE49-F238E27FC236}">
                <a16:creationId xmlns:a16="http://schemas.microsoft.com/office/drawing/2014/main" id="{D713B671-D760-4B99-B85F-1A525C155472}"/>
              </a:ext>
            </a:extLst>
          </p:cNvPr>
          <p:cNvSpPr>
            <a:spLocks noGrp="1"/>
          </p:cNvSpPr>
          <p:nvPr>
            <p:ph type="sldNum" sz="quarter" idx="12"/>
          </p:nvPr>
        </p:nvSpPr>
        <p:spPr>
          <a:xfrm>
            <a:off x="8610600" y="6356350"/>
            <a:ext cx="2743200" cy="365125"/>
          </a:xfrm>
        </p:spPr>
        <p:txBody>
          <a:bodyPr>
            <a:normAutofit/>
          </a:bodyPr>
          <a:lstStyle/>
          <a:p>
            <a:pPr>
              <a:spcAft>
                <a:spcPts val="600"/>
              </a:spcAft>
            </a:pPr>
            <a:fld id="{4963F721-A9FF-41F8-B218-62D30FAFCB00}" type="slidenum">
              <a:rPr lang="en-PH" smtClean="0"/>
              <a:pPr>
                <a:spcAft>
                  <a:spcPts val="600"/>
                </a:spcAft>
              </a:pPr>
              <a:t>11</a:t>
            </a:fld>
            <a:endParaRPr lang="en-PH"/>
          </a:p>
        </p:txBody>
      </p:sp>
    </p:spTree>
    <p:extLst>
      <p:ext uri="{BB962C8B-B14F-4D97-AF65-F5344CB8AC3E}">
        <p14:creationId xmlns:p14="http://schemas.microsoft.com/office/powerpoint/2010/main" val="518242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B9336C-FC61-432F-88E9-75AFD1B72347}"/>
              </a:ext>
            </a:extLst>
          </p:cNvPr>
          <p:cNvPicPr>
            <a:picLocks noChangeAspect="1"/>
          </p:cNvPicPr>
          <p:nvPr/>
        </p:nvPicPr>
        <p:blipFill>
          <a:blip r:embed="rId3"/>
          <a:stretch>
            <a:fillRect/>
          </a:stretch>
        </p:blipFill>
        <p:spPr>
          <a:xfrm>
            <a:off x="266700" y="62374"/>
            <a:ext cx="11772899" cy="6668510"/>
          </a:xfrm>
          <a:prstGeom prst="rect">
            <a:avLst/>
          </a:prstGeom>
        </p:spPr>
      </p:pic>
      <p:sp>
        <p:nvSpPr>
          <p:cNvPr id="2" name="Slide Number Placeholder 1">
            <a:extLst>
              <a:ext uri="{FF2B5EF4-FFF2-40B4-BE49-F238E27FC236}">
                <a16:creationId xmlns:a16="http://schemas.microsoft.com/office/drawing/2014/main" id="{A110B30D-3CAC-49BE-A18C-C9D71D4D9EF5}"/>
              </a:ext>
            </a:extLst>
          </p:cNvPr>
          <p:cNvSpPr>
            <a:spLocks noGrp="1"/>
          </p:cNvSpPr>
          <p:nvPr>
            <p:ph type="sldNum" sz="quarter" idx="12"/>
          </p:nvPr>
        </p:nvSpPr>
        <p:spPr>
          <a:xfrm>
            <a:off x="8610600" y="6356350"/>
            <a:ext cx="2743200" cy="365125"/>
          </a:xfrm>
        </p:spPr>
        <p:txBody>
          <a:bodyPr>
            <a:normAutofit/>
          </a:bodyPr>
          <a:lstStyle/>
          <a:p>
            <a:pPr>
              <a:spcAft>
                <a:spcPts val="600"/>
              </a:spcAft>
            </a:pPr>
            <a:fld id="{4963F721-A9FF-41F8-B218-62D30FAFCB00}" type="slidenum">
              <a:rPr lang="en-PH" smtClean="0"/>
              <a:pPr>
                <a:spcAft>
                  <a:spcPts val="600"/>
                </a:spcAft>
              </a:pPr>
              <a:t>12</a:t>
            </a:fld>
            <a:endParaRPr lang="en-PH"/>
          </a:p>
        </p:txBody>
      </p:sp>
    </p:spTree>
    <p:extLst>
      <p:ext uri="{BB962C8B-B14F-4D97-AF65-F5344CB8AC3E}">
        <p14:creationId xmlns:p14="http://schemas.microsoft.com/office/powerpoint/2010/main" val="6778720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3B69DEF3-5411-40C6-BE85-0A906567689E}"/>
              </a:ext>
            </a:extLst>
          </p:cNvPr>
          <p:cNvGrpSpPr/>
          <p:nvPr/>
        </p:nvGrpSpPr>
        <p:grpSpPr>
          <a:xfrm>
            <a:off x="-372534" y="4909554"/>
            <a:ext cx="12818534" cy="1935291"/>
            <a:chOff x="-372534" y="4909554"/>
            <a:chExt cx="12818534" cy="1935291"/>
          </a:xfrm>
        </p:grpSpPr>
        <p:sp>
          <p:nvSpPr>
            <p:cNvPr id="13" name="Google Shape;1293;p54">
              <a:extLst>
                <a:ext uri="{FF2B5EF4-FFF2-40B4-BE49-F238E27FC236}">
                  <a16:creationId xmlns:a16="http://schemas.microsoft.com/office/drawing/2014/main" id="{89C0D4EE-27B0-436F-8D63-D00DEBFB6C06}"/>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293;p54">
              <a:extLst>
                <a:ext uri="{FF2B5EF4-FFF2-40B4-BE49-F238E27FC236}">
                  <a16:creationId xmlns:a16="http://schemas.microsoft.com/office/drawing/2014/main" id="{C2EBF652-A13D-40B5-93AB-48F209920C1F}"/>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 name="Picture 14">
              <a:extLst>
                <a:ext uri="{FF2B5EF4-FFF2-40B4-BE49-F238E27FC236}">
                  <a16:creationId xmlns:a16="http://schemas.microsoft.com/office/drawing/2014/main" id="{A0A7150A-84C0-4F66-9D5D-BB5EFD30704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06667" y="4909554"/>
              <a:ext cx="1185333" cy="1202267"/>
            </a:xfrm>
            <a:prstGeom prst="rect">
              <a:avLst/>
            </a:prstGeom>
            <a:noFill/>
            <a:ln>
              <a:noFill/>
            </a:ln>
          </p:spPr>
        </p:pic>
      </p:grpSp>
      <p:pic>
        <p:nvPicPr>
          <p:cNvPr id="2050" name="Picture 2" descr="5 risk management lessons from the coronavirus pandemic - FM">
            <a:extLst>
              <a:ext uri="{FF2B5EF4-FFF2-40B4-BE49-F238E27FC236}">
                <a16:creationId xmlns:a16="http://schemas.microsoft.com/office/drawing/2014/main" id="{68B21287-AE2E-4E3D-A03D-C4C53D96DA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62587"/>
            <a:ext cx="2743200" cy="14478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9E76EAB-81EB-442B-A463-952FAECAE9D0}"/>
              </a:ext>
            </a:extLst>
          </p:cNvPr>
          <p:cNvSpPr>
            <a:spLocks noGrp="1"/>
          </p:cNvSpPr>
          <p:nvPr>
            <p:ph type="title"/>
          </p:nvPr>
        </p:nvSpPr>
        <p:spPr>
          <a:xfrm>
            <a:off x="838200" y="365126"/>
            <a:ext cx="10515600" cy="1046052"/>
          </a:xfrm>
        </p:spPr>
        <p:txBody>
          <a:bodyPr>
            <a:noAutofit/>
          </a:bodyPr>
          <a:lstStyle/>
          <a:p>
            <a:r>
              <a:rPr lang="en-PH" sz="3600" b="1" dirty="0">
                <a:latin typeface="+mn-lt"/>
              </a:rPr>
              <a:t>What is the impact of the pandemic on </a:t>
            </a:r>
            <a:r>
              <a:rPr lang="en-PH" sz="3600" b="1" dirty="0">
                <a:solidFill>
                  <a:srgbClr val="CA343A"/>
                </a:solidFill>
                <a:latin typeface="+mn-lt"/>
              </a:rPr>
              <a:t>NUTRITION</a:t>
            </a:r>
            <a:r>
              <a:rPr lang="en-PH" sz="3600" b="1" dirty="0">
                <a:latin typeface="+mn-lt"/>
              </a:rPr>
              <a:t>? </a:t>
            </a:r>
          </a:p>
        </p:txBody>
      </p:sp>
      <p:sp>
        <p:nvSpPr>
          <p:cNvPr id="3" name="Content Placeholder 2">
            <a:extLst>
              <a:ext uri="{FF2B5EF4-FFF2-40B4-BE49-F238E27FC236}">
                <a16:creationId xmlns:a16="http://schemas.microsoft.com/office/drawing/2014/main" id="{2D7FCE63-E027-4D96-8C76-267533BCD2BE}"/>
              </a:ext>
            </a:extLst>
          </p:cNvPr>
          <p:cNvSpPr>
            <a:spLocks noGrp="1"/>
          </p:cNvSpPr>
          <p:nvPr>
            <p:ph idx="1"/>
          </p:nvPr>
        </p:nvSpPr>
        <p:spPr>
          <a:xfrm>
            <a:off x="1033997" y="1402338"/>
            <a:ext cx="10649243" cy="3561618"/>
          </a:xfrm>
        </p:spPr>
        <p:txBody>
          <a:bodyPr numCol="1">
            <a:normAutofit/>
          </a:bodyPr>
          <a:lstStyle/>
          <a:p>
            <a:pPr marL="914400" indent="-914400">
              <a:lnSpc>
                <a:spcPct val="107000"/>
              </a:lnSpc>
              <a:tabLst>
                <a:tab pos="857250" algn="l"/>
              </a:tabLst>
            </a:pPr>
            <a:r>
              <a:rPr lang="en-PH" sz="3200" dirty="0">
                <a:latin typeface="Calibri" panose="020F0502020204030204" pitchFamily="34" charset="0"/>
                <a:ea typeface="Times New Roman" panose="02020603050405020304" pitchFamily="18" charset="0"/>
              </a:rPr>
              <a:t>Families had limited access to food </a:t>
            </a:r>
          </a:p>
          <a:p>
            <a:pPr marL="914400" indent="-914400">
              <a:lnSpc>
                <a:spcPct val="107000"/>
              </a:lnSpc>
              <a:tabLst>
                <a:tab pos="857250" algn="l"/>
              </a:tabLst>
            </a:pPr>
            <a:r>
              <a:rPr lang="en-PH" sz="3200" dirty="0">
                <a:latin typeface="Calibri" panose="020F0502020204030204" pitchFamily="34" charset="0"/>
                <a:ea typeface="Times New Roman" panose="02020603050405020304" pitchFamily="18" charset="0"/>
              </a:rPr>
              <a:t>“</a:t>
            </a:r>
            <a:r>
              <a:rPr lang="en-PH" sz="3200" i="1" dirty="0" err="1">
                <a:latin typeface="Calibri" panose="020F0502020204030204" pitchFamily="34" charset="0"/>
                <a:ea typeface="Times New Roman" panose="02020603050405020304" pitchFamily="18" charset="0"/>
              </a:rPr>
              <a:t>Ayuda</a:t>
            </a:r>
            <a:r>
              <a:rPr lang="en-PH" sz="3200" dirty="0">
                <a:latin typeface="Calibri" panose="020F0502020204030204" pitchFamily="34" charset="0"/>
                <a:ea typeface="Times New Roman" panose="02020603050405020304" pitchFamily="18" charset="0"/>
              </a:rPr>
              <a:t>” food items were insufficient to meet nutritional needs</a:t>
            </a:r>
          </a:p>
          <a:p>
            <a:pPr marL="914400" indent="-914400">
              <a:tabLst>
                <a:tab pos="857250" algn="l"/>
              </a:tabLst>
            </a:pPr>
            <a:r>
              <a:rPr lang="en-PH" sz="3200" dirty="0"/>
              <a:t>Interruptions of nutrition programs and services </a:t>
            </a:r>
          </a:p>
          <a:p>
            <a:pPr marL="914400" indent="-914400">
              <a:tabLst>
                <a:tab pos="857250" algn="l"/>
              </a:tabLst>
            </a:pPr>
            <a:r>
              <a:rPr lang="en-PH" sz="3200" dirty="0"/>
              <a:t>Maternal health services were affected </a:t>
            </a:r>
          </a:p>
          <a:p>
            <a:pPr marL="914400" indent="-914400">
              <a:tabLst>
                <a:tab pos="857250" algn="l"/>
              </a:tabLst>
            </a:pPr>
            <a:r>
              <a:rPr lang="en-PH" sz="3200" dirty="0"/>
              <a:t>Physical inactivity and unhealth behaviors increased</a:t>
            </a:r>
            <a:endParaRPr lang="en-PH" sz="3200" dirty="0">
              <a:latin typeface="Calibri" panose="020F0502020204030204" pitchFamily="34" charset="0"/>
              <a:ea typeface="Times New Roman" panose="02020603050405020304" pitchFamily="18" charset="0"/>
            </a:endParaRPr>
          </a:p>
          <a:p>
            <a:pPr marL="914400" indent="-914400">
              <a:lnSpc>
                <a:spcPct val="107000"/>
              </a:lnSpc>
              <a:tabLst>
                <a:tab pos="857250" algn="l"/>
              </a:tabLst>
            </a:pPr>
            <a:endParaRPr lang="en-PH" sz="3200" dirty="0">
              <a:latin typeface="Calibri" panose="020F0502020204030204" pitchFamily="34" charset="0"/>
              <a:ea typeface="Times New Roman" panose="02020603050405020304" pitchFamily="18" charset="0"/>
            </a:endParaRPr>
          </a:p>
          <a:p>
            <a:pPr>
              <a:lnSpc>
                <a:spcPct val="107000"/>
              </a:lnSpc>
            </a:pPr>
            <a:endParaRPr lang="en-PH" sz="3200" dirty="0">
              <a:latin typeface="Calibri" panose="020F0502020204030204" pitchFamily="34" charset="0"/>
              <a:ea typeface="Times New Roman" panose="02020603050405020304" pitchFamily="18" charset="0"/>
            </a:endParaRPr>
          </a:p>
          <a:p>
            <a:pPr>
              <a:lnSpc>
                <a:spcPct val="107000"/>
              </a:lnSpc>
              <a:spcAft>
                <a:spcPts val="800"/>
              </a:spcAft>
            </a:pPr>
            <a:endParaRPr lang="en-PH" sz="3200" b="1" dirty="0">
              <a:effectLst/>
              <a:latin typeface="Calibri" panose="020F0502020204030204" pitchFamily="34" charset="0"/>
              <a:ea typeface="Times New Roman" panose="02020603050405020304" pitchFamily="18" charset="0"/>
            </a:endParaRPr>
          </a:p>
          <a:p>
            <a:pPr>
              <a:lnSpc>
                <a:spcPct val="107000"/>
              </a:lnSpc>
              <a:spcAft>
                <a:spcPts val="800"/>
              </a:spcAft>
            </a:pPr>
            <a:endParaRPr lang="en-PH" sz="3200" dirty="0">
              <a:effectLst/>
              <a:latin typeface="Calibri" panose="020F0502020204030204" pitchFamily="34" charset="0"/>
              <a:ea typeface="Times New Roman" panose="02020603050405020304" pitchFamily="18" charset="0"/>
            </a:endParaRPr>
          </a:p>
          <a:p>
            <a:pPr marL="0" indent="0">
              <a:lnSpc>
                <a:spcPct val="107000"/>
              </a:lnSpc>
              <a:spcAft>
                <a:spcPts val="800"/>
              </a:spcAft>
              <a:buNone/>
            </a:pPr>
            <a:endParaRPr lang="en-PH" sz="3200" dirty="0">
              <a:effectLst/>
              <a:latin typeface="Calibri" panose="020F0502020204030204" pitchFamily="34" charset="0"/>
              <a:ea typeface="Times New Roman" panose="02020603050405020304" pitchFamily="18" charset="0"/>
            </a:endParaRPr>
          </a:p>
        </p:txBody>
      </p:sp>
      <p:sp>
        <p:nvSpPr>
          <p:cNvPr id="10" name="TextBox 9">
            <a:extLst>
              <a:ext uri="{FF2B5EF4-FFF2-40B4-BE49-F238E27FC236}">
                <a16:creationId xmlns:a16="http://schemas.microsoft.com/office/drawing/2014/main" id="{74DFDC9A-34E3-4B18-A126-4C40D46314F4}"/>
              </a:ext>
            </a:extLst>
          </p:cNvPr>
          <p:cNvSpPr txBox="1"/>
          <p:nvPr/>
        </p:nvSpPr>
        <p:spPr>
          <a:xfrm>
            <a:off x="1771162" y="5101596"/>
            <a:ext cx="6098344" cy="344069"/>
          </a:xfrm>
          <a:prstGeom prst="rect">
            <a:avLst/>
          </a:prstGeom>
          <a:noFill/>
        </p:spPr>
        <p:txBody>
          <a:bodyPr wrap="square">
            <a:spAutoFit/>
          </a:bodyPr>
          <a:lstStyle/>
          <a:p>
            <a:pPr>
              <a:lnSpc>
                <a:spcPct val="107000"/>
              </a:lnSpc>
              <a:spcAft>
                <a:spcPts val="800"/>
              </a:spcAft>
            </a:pPr>
            <a:r>
              <a:rPr lang="en-PH" sz="1600" i="1" dirty="0">
                <a:effectLst/>
                <a:latin typeface="Calibri" panose="020F0502020204030204" pitchFamily="34" charset="0"/>
                <a:ea typeface="Calibri" panose="020F0502020204030204" pitchFamily="34" charset="0"/>
              </a:rPr>
              <a:t>Source: 2020 RNAS. DOST-FNRI. </a:t>
            </a:r>
            <a:endParaRPr lang="en-PH" sz="1400" i="1" dirty="0">
              <a:effectLst/>
              <a:latin typeface="Calibri" panose="020F0502020204030204" pitchFamily="34" charset="0"/>
              <a:ea typeface="Calibri" panose="020F0502020204030204" pitchFamily="34" charset="0"/>
            </a:endParaRPr>
          </a:p>
        </p:txBody>
      </p:sp>
      <p:sp>
        <p:nvSpPr>
          <p:cNvPr id="9" name="TextBox 8">
            <a:extLst>
              <a:ext uri="{FF2B5EF4-FFF2-40B4-BE49-F238E27FC236}">
                <a16:creationId xmlns:a16="http://schemas.microsoft.com/office/drawing/2014/main" id="{A225B6C1-973A-4C57-A2BD-8AD613D60601}"/>
              </a:ext>
            </a:extLst>
          </p:cNvPr>
          <p:cNvSpPr txBox="1"/>
          <p:nvPr/>
        </p:nvSpPr>
        <p:spPr>
          <a:xfrm>
            <a:off x="0" y="6660504"/>
            <a:ext cx="1969477" cy="215444"/>
          </a:xfrm>
          <a:prstGeom prst="rect">
            <a:avLst/>
          </a:prstGeom>
          <a:noFill/>
        </p:spPr>
        <p:txBody>
          <a:bodyPr wrap="square">
            <a:spAutoFit/>
          </a:bodyPr>
          <a:lstStyle/>
          <a:p>
            <a:r>
              <a:rPr lang="en-PH" sz="800" dirty="0">
                <a:solidFill>
                  <a:schemeClr val="bg1"/>
                </a:solidFill>
              </a:rPr>
              <a:t>Source: https://www.fm-magazine.com</a:t>
            </a:r>
          </a:p>
        </p:txBody>
      </p:sp>
      <p:sp>
        <p:nvSpPr>
          <p:cNvPr id="4" name="Slide Number Placeholder 3">
            <a:extLst>
              <a:ext uri="{FF2B5EF4-FFF2-40B4-BE49-F238E27FC236}">
                <a16:creationId xmlns:a16="http://schemas.microsoft.com/office/drawing/2014/main" id="{574189E3-87B5-46FB-B6B1-5B0FF2D97154}"/>
              </a:ext>
            </a:extLst>
          </p:cNvPr>
          <p:cNvSpPr>
            <a:spLocks noGrp="1"/>
          </p:cNvSpPr>
          <p:nvPr>
            <p:ph type="sldNum" sz="quarter" idx="12"/>
          </p:nvPr>
        </p:nvSpPr>
        <p:spPr/>
        <p:txBody>
          <a:bodyPr/>
          <a:lstStyle/>
          <a:p>
            <a:fld id="{4963F721-A9FF-41F8-B218-62D30FAFCB00}" type="slidenum">
              <a:rPr lang="en-PH" smtClean="0"/>
              <a:t>13</a:t>
            </a:fld>
            <a:endParaRPr lang="en-PH"/>
          </a:p>
        </p:txBody>
      </p:sp>
    </p:spTree>
    <p:extLst>
      <p:ext uri="{BB962C8B-B14F-4D97-AF65-F5344CB8AC3E}">
        <p14:creationId xmlns:p14="http://schemas.microsoft.com/office/powerpoint/2010/main" val="38829627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13F08EB4-78DB-480A-A4FA-C87866DC0B37}"/>
              </a:ext>
            </a:extLst>
          </p:cNvPr>
          <p:cNvGrpSpPr/>
          <p:nvPr/>
        </p:nvGrpSpPr>
        <p:grpSpPr>
          <a:xfrm>
            <a:off x="-372534" y="4909554"/>
            <a:ext cx="12818534" cy="1935291"/>
            <a:chOff x="-372534" y="4909554"/>
            <a:chExt cx="12818534" cy="1935291"/>
          </a:xfrm>
        </p:grpSpPr>
        <p:sp>
          <p:nvSpPr>
            <p:cNvPr id="16" name="Google Shape;1293;p54">
              <a:extLst>
                <a:ext uri="{FF2B5EF4-FFF2-40B4-BE49-F238E27FC236}">
                  <a16:creationId xmlns:a16="http://schemas.microsoft.com/office/drawing/2014/main" id="{E11B1BAC-DD4B-4ABF-8951-67A986A892A1}"/>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293;p54">
              <a:extLst>
                <a:ext uri="{FF2B5EF4-FFF2-40B4-BE49-F238E27FC236}">
                  <a16:creationId xmlns:a16="http://schemas.microsoft.com/office/drawing/2014/main" id="{2C2D4577-4467-48E2-BA31-282050E072C7}"/>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 name="Picture 18">
              <a:extLst>
                <a:ext uri="{FF2B5EF4-FFF2-40B4-BE49-F238E27FC236}">
                  <a16:creationId xmlns:a16="http://schemas.microsoft.com/office/drawing/2014/main" id="{016D09AF-2932-4697-8C11-63A87BEDB9E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06667" y="4909554"/>
              <a:ext cx="1185333" cy="1202267"/>
            </a:xfrm>
            <a:prstGeom prst="rect">
              <a:avLst/>
            </a:prstGeom>
            <a:noFill/>
            <a:ln>
              <a:noFill/>
            </a:ln>
          </p:spPr>
        </p:pic>
      </p:grpSp>
      <p:sp>
        <p:nvSpPr>
          <p:cNvPr id="6" name="TextBox 6"/>
          <p:cNvSpPr txBox="1"/>
          <p:nvPr/>
        </p:nvSpPr>
        <p:spPr>
          <a:xfrm>
            <a:off x="2012376" y="496954"/>
            <a:ext cx="7495510" cy="794833"/>
          </a:xfrm>
          <a:prstGeom prst="rect">
            <a:avLst/>
          </a:prstGeom>
        </p:spPr>
        <p:txBody>
          <a:bodyPr lIns="0" tIns="0" rIns="0" bIns="0" rtlCol="0" anchor="t">
            <a:spAutoFit/>
          </a:bodyPr>
          <a:lstStyle/>
          <a:p>
            <a:pPr>
              <a:lnSpc>
                <a:spcPts val="5810"/>
              </a:lnSpc>
            </a:pPr>
            <a:r>
              <a:rPr lang="en-US" sz="7000" spc="-147" dirty="0">
                <a:solidFill>
                  <a:srgbClr val="1F2F21"/>
                </a:solidFill>
                <a:latin typeface="Bebas Neue Cyrillic" panose="02000506000000020004" pitchFamily="2" charset="0"/>
              </a:rPr>
              <a:t>PPAN 2017-2022</a:t>
            </a:r>
          </a:p>
        </p:txBody>
      </p:sp>
      <p:sp>
        <p:nvSpPr>
          <p:cNvPr id="14" name="AutoShape 13">
            <a:extLst>
              <a:ext uri="{FF2B5EF4-FFF2-40B4-BE49-F238E27FC236}">
                <a16:creationId xmlns:a16="http://schemas.microsoft.com/office/drawing/2014/main" id="{3186A396-2B2E-4BDB-ABC3-62C58CA7F522}"/>
              </a:ext>
            </a:extLst>
          </p:cNvPr>
          <p:cNvSpPr>
            <a:spLocks noChangeArrowheads="1"/>
          </p:cNvSpPr>
          <p:nvPr/>
        </p:nvSpPr>
        <p:spPr bwMode="auto">
          <a:xfrm>
            <a:off x="9341823" y="2988698"/>
            <a:ext cx="2438400" cy="1879600"/>
          </a:xfrm>
          <a:prstGeom prst="flowChartPunchedCard">
            <a:avLst/>
          </a:prstGeom>
          <a:solidFill>
            <a:schemeClr val="accent3">
              <a:lumMod val="40000"/>
              <a:lumOff val="60000"/>
            </a:schemeClr>
          </a:solidFill>
          <a:ln w="57150">
            <a:solidFill>
              <a:schemeClr val="tx1"/>
            </a:solidFill>
            <a:miter lim="800000"/>
            <a:headEnd/>
            <a:tailEnd/>
          </a:ln>
          <a:effec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Tahoma" panose="020B060403050404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Tahoma" panose="020B060403050404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Tahoma" panose="020B060403050404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Tahoma" panose="020B060403050404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endParaRPr lang="en-PH" altLang="en-US" sz="1067">
              <a:latin typeface="Arial" panose="020B0604020202020204" pitchFamily="34" charset="0"/>
            </a:endParaRPr>
          </a:p>
        </p:txBody>
      </p:sp>
      <p:sp>
        <p:nvSpPr>
          <p:cNvPr id="18" name="TextBox 17">
            <a:extLst>
              <a:ext uri="{FF2B5EF4-FFF2-40B4-BE49-F238E27FC236}">
                <a16:creationId xmlns:a16="http://schemas.microsoft.com/office/drawing/2014/main" id="{F25CBD11-1C01-47E9-A783-619084C01F3C}"/>
              </a:ext>
            </a:extLst>
          </p:cNvPr>
          <p:cNvSpPr txBox="1"/>
          <p:nvPr/>
        </p:nvSpPr>
        <p:spPr>
          <a:xfrm>
            <a:off x="9341823" y="3236000"/>
            <a:ext cx="2438400" cy="1200329"/>
          </a:xfrm>
          <a:prstGeom prst="rect">
            <a:avLst/>
          </a:prstGeom>
          <a:noFill/>
        </p:spPr>
        <p:txBody>
          <a:bodyPr wrap="square">
            <a:spAutoFit/>
          </a:bodyPr>
          <a:lstStyle/>
          <a:p>
            <a:pPr algn="ctr" eaLnBrk="1" hangingPunct="1">
              <a:spcBef>
                <a:spcPct val="0"/>
              </a:spcBef>
              <a:buFontTx/>
              <a:buNone/>
            </a:pPr>
            <a:r>
              <a:rPr lang="en-US" altLang="en-US" sz="1200" b="1" dirty="0">
                <a:latin typeface="HK Grotesk Medium" panose="00000600000000000000" pitchFamily="50" charset="0"/>
              </a:rPr>
              <a:t>Regional Plan of Action for Nutrition</a:t>
            </a:r>
          </a:p>
          <a:p>
            <a:pPr algn="ctr" eaLnBrk="1" hangingPunct="1">
              <a:spcBef>
                <a:spcPct val="0"/>
              </a:spcBef>
              <a:buFontTx/>
              <a:buNone/>
            </a:pPr>
            <a:endParaRPr lang="en-US" altLang="en-US" sz="1200" b="1" dirty="0">
              <a:latin typeface="HK Grotesk Medium" panose="00000600000000000000" pitchFamily="50" charset="0"/>
            </a:endParaRPr>
          </a:p>
          <a:p>
            <a:pPr algn="ctr" eaLnBrk="1" hangingPunct="1">
              <a:spcBef>
                <a:spcPct val="0"/>
              </a:spcBef>
              <a:buFontTx/>
              <a:buNone/>
            </a:pPr>
            <a:r>
              <a:rPr lang="en-US" altLang="en-US" sz="1200" b="1" dirty="0">
                <a:latin typeface="HK Grotesk Medium" panose="00000600000000000000" pitchFamily="50" charset="0"/>
              </a:rPr>
              <a:t>Local Nutrition Action Plan</a:t>
            </a:r>
          </a:p>
          <a:p>
            <a:pPr algn="ctr" eaLnBrk="1" hangingPunct="1">
              <a:spcBef>
                <a:spcPct val="0"/>
              </a:spcBef>
              <a:buFontTx/>
              <a:buNone/>
            </a:pPr>
            <a:r>
              <a:rPr lang="en-US" altLang="en-US" sz="1200" b="1" dirty="0">
                <a:latin typeface="HK Grotesk Medium" panose="00000600000000000000" pitchFamily="50" charset="0"/>
              </a:rPr>
              <a:t>(Provincial, City/Municipal, Barangay)</a:t>
            </a:r>
          </a:p>
        </p:txBody>
      </p:sp>
      <p:pic>
        <p:nvPicPr>
          <p:cNvPr id="21" name="Picture 20" descr="C:\Users\mlavega\AppData\Local\Microsoft\Windows\INetCache\Content.Word\17991756_1227023710730124_8200552379577730834_o.jpg">
            <a:extLst>
              <a:ext uri="{FF2B5EF4-FFF2-40B4-BE49-F238E27FC236}">
                <a16:creationId xmlns:a16="http://schemas.microsoft.com/office/drawing/2014/main" id="{F15A4365-7D31-4429-97D8-5D71A20EEA25}"/>
              </a:ext>
            </a:extLst>
          </p:cNvPr>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9465" t="10796" r="26556" b="16280"/>
          <a:stretch/>
        </p:blipFill>
        <p:spPr bwMode="auto">
          <a:xfrm>
            <a:off x="9486900" y="466194"/>
            <a:ext cx="2467472" cy="2088107"/>
          </a:xfrm>
          <a:prstGeom prst="rect">
            <a:avLst/>
          </a:prstGeom>
          <a:noFill/>
          <a:ln>
            <a:noFill/>
          </a:ln>
          <a:extLst>
            <a:ext uri="{53640926-AAD7-44d8-BBD7-CCE9431645EC}">
              <a14:shadowObscured xmlns:a14="http://schemas.microsoft.com/office/drawing/2010/main" xmlns=""/>
            </a:ext>
          </a:extLst>
        </p:spPr>
      </p:pic>
      <p:pic>
        <p:nvPicPr>
          <p:cNvPr id="7" name="Picture 6">
            <a:extLst>
              <a:ext uri="{FF2B5EF4-FFF2-40B4-BE49-F238E27FC236}">
                <a16:creationId xmlns:a16="http://schemas.microsoft.com/office/drawing/2014/main" id="{3EB7FEE7-ADC9-43F4-9B4D-BB42F0C22BDD}"/>
              </a:ext>
            </a:extLst>
          </p:cNvPr>
          <p:cNvPicPr>
            <a:picLocks noChangeAspect="1"/>
          </p:cNvPicPr>
          <p:nvPr/>
        </p:nvPicPr>
        <p:blipFill rotWithShape="1">
          <a:blip r:embed="rId5"/>
          <a:srcRect r="1408"/>
          <a:stretch/>
        </p:blipFill>
        <p:spPr>
          <a:xfrm>
            <a:off x="1123950" y="1143001"/>
            <a:ext cx="8145906" cy="4997902"/>
          </a:xfrm>
          <a:prstGeom prst="rect">
            <a:avLst/>
          </a:prstGeom>
        </p:spPr>
      </p:pic>
    </p:spTree>
    <p:extLst>
      <p:ext uri="{BB962C8B-B14F-4D97-AF65-F5344CB8AC3E}">
        <p14:creationId xmlns:p14="http://schemas.microsoft.com/office/powerpoint/2010/main" val="4503399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mage may contain: text">
            <a:extLst>
              <a:ext uri="{FF2B5EF4-FFF2-40B4-BE49-F238E27FC236}">
                <a16:creationId xmlns:a16="http://schemas.microsoft.com/office/drawing/2014/main" id="{A4F97CD0-94D9-48D6-AEBB-ACC802D3467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958" t="577" b="93472"/>
          <a:stretch/>
        </p:blipFill>
        <p:spPr bwMode="auto">
          <a:xfrm>
            <a:off x="805396" y="1749885"/>
            <a:ext cx="2878564" cy="4011976"/>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6"/>
          <p:cNvSpPr txBox="1"/>
          <p:nvPr/>
        </p:nvSpPr>
        <p:spPr>
          <a:xfrm>
            <a:off x="1941316" y="930290"/>
            <a:ext cx="7495510" cy="794833"/>
          </a:xfrm>
          <a:prstGeom prst="rect">
            <a:avLst/>
          </a:prstGeom>
        </p:spPr>
        <p:txBody>
          <a:bodyPr lIns="0" tIns="0" rIns="0" bIns="0" rtlCol="0" anchor="t">
            <a:spAutoFit/>
          </a:bodyPr>
          <a:lstStyle/>
          <a:p>
            <a:pPr>
              <a:lnSpc>
                <a:spcPts val="5810"/>
              </a:lnSpc>
            </a:pPr>
            <a:r>
              <a:rPr lang="en-US" sz="7000" spc="-147" dirty="0">
                <a:solidFill>
                  <a:srgbClr val="1F2F21"/>
                </a:solidFill>
                <a:latin typeface="Bebas Neue Cyrillic" panose="02000506000000020004" pitchFamily="2" charset="0"/>
              </a:rPr>
              <a:t>PPAN 2017-2022</a:t>
            </a:r>
          </a:p>
        </p:txBody>
      </p:sp>
      <p:sp>
        <p:nvSpPr>
          <p:cNvPr id="11" name="Title 1">
            <a:extLst>
              <a:ext uri="{FF2B5EF4-FFF2-40B4-BE49-F238E27FC236}">
                <a16:creationId xmlns:a16="http://schemas.microsoft.com/office/drawing/2014/main" id="{B5778B2F-E4EC-4259-9978-E2EAEE9C7AB3}"/>
              </a:ext>
            </a:extLst>
          </p:cNvPr>
          <p:cNvSpPr txBox="1">
            <a:spLocks/>
          </p:cNvSpPr>
          <p:nvPr/>
        </p:nvSpPr>
        <p:spPr>
          <a:xfrm>
            <a:off x="1106559" y="2388430"/>
            <a:ext cx="2669395" cy="6239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67" b="1" dirty="0">
                <a:latin typeface="HK Grotesk Medium" panose="00000600000000000000" pitchFamily="50" charset="0"/>
              </a:rPr>
              <a:t>What are the nutrition-specific interventions?</a:t>
            </a:r>
            <a:endParaRPr lang="en-PH" sz="1867" b="1" dirty="0">
              <a:latin typeface="HK Grotesk Medium" panose="00000600000000000000" pitchFamily="50" charset="0"/>
            </a:endParaRPr>
          </a:p>
        </p:txBody>
      </p:sp>
      <p:sp>
        <p:nvSpPr>
          <p:cNvPr id="13" name="Title 1">
            <a:extLst>
              <a:ext uri="{FF2B5EF4-FFF2-40B4-BE49-F238E27FC236}">
                <a16:creationId xmlns:a16="http://schemas.microsoft.com/office/drawing/2014/main" id="{2B7E8760-FF92-40EF-8CB3-CA650B3B3285}"/>
              </a:ext>
            </a:extLst>
          </p:cNvPr>
          <p:cNvSpPr txBox="1">
            <a:spLocks/>
          </p:cNvSpPr>
          <p:nvPr/>
        </p:nvSpPr>
        <p:spPr>
          <a:xfrm>
            <a:off x="1385452" y="3366765"/>
            <a:ext cx="2221349" cy="229743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533" dirty="0">
                <a:latin typeface="+mn-lt"/>
                <a:cs typeface="Arial" panose="020B0604020202020204" pitchFamily="34" charset="0"/>
              </a:rPr>
              <a:t>Programs that address the immediate causes of malnutrition. Specifically, these are inadequate food intake and intake of food of poor nutrient quality; poor maternal and child caring practices; and disease.</a:t>
            </a:r>
            <a:endParaRPr lang="en-PH" sz="1533" dirty="0">
              <a:latin typeface="+mn-lt"/>
              <a:cs typeface="Arial" panose="020B0604020202020204" pitchFamily="34" charset="0"/>
            </a:endParaRPr>
          </a:p>
          <a:p>
            <a:endParaRPr lang="en-PH" sz="1533" dirty="0">
              <a:latin typeface="+mn-lt"/>
              <a:cs typeface="Arial" panose="020B0604020202020204" pitchFamily="34" charset="0"/>
            </a:endParaRPr>
          </a:p>
        </p:txBody>
      </p:sp>
      <p:sp>
        <p:nvSpPr>
          <p:cNvPr id="14" name="Rectangle 13">
            <a:extLst>
              <a:ext uri="{FF2B5EF4-FFF2-40B4-BE49-F238E27FC236}">
                <a16:creationId xmlns:a16="http://schemas.microsoft.com/office/drawing/2014/main" id="{616FCA93-2303-4F0D-94C6-D170CBFB99D0}"/>
              </a:ext>
            </a:extLst>
          </p:cNvPr>
          <p:cNvSpPr/>
          <p:nvPr/>
        </p:nvSpPr>
        <p:spPr>
          <a:xfrm>
            <a:off x="1106559" y="1892842"/>
            <a:ext cx="2587961" cy="369871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200"/>
          </a:p>
        </p:txBody>
      </p:sp>
      <p:pic>
        <p:nvPicPr>
          <p:cNvPr id="7" name="Picture 6">
            <a:extLst>
              <a:ext uri="{FF2B5EF4-FFF2-40B4-BE49-F238E27FC236}">
                <a16:creationId xmlns:a16="http://schemas.microsoft.com/office/drawing/2014/main" id="{B0322964-5AAD-4A7D-856C-61A8825931B2}"/>
              </a:ext>
            </a:extLst>
          </p:cNvPr>
          <p:cNvPicPr>
            <a:picLocks noChangeAspect="1"/>
          </p:cNvPicPr>
          <p:nvPr/>
        </p:nvPicPr>
        <p:blipFill rotWithShape="1">
          <a:blip r:embed="rId4">
            <a:extLst>
              <a:ext uri="{28A0092B-C50C-407E-A947-70E740481C1C}">
                <a14:useLocalDpi xmlns:a14="http://schemas.microsoft.com/office/drawing/2010/main" val="0"/>
              </a:ext>
            </a:extLst>
          </a:blip>
          <a:srcRect l="6902" t="20686" r="11721" b="4159"/>
          <a:stretch/>
        </p:blipFill>
        <p:spPr>
          <a:xfrm>
            <a:off x="4031010" y="1669525"/>
            <a:ext cx="7393992" cy="3841162"/>
          </a:xfrm>
          <a:prstGeom prst="rect">
            <a:avLst/>
          </a:prstGeom>
        </p:spPr>
      </p:pic>
      <p:pic>
        <p:nvPicPr>
          <p:cNvPr id="15" name="Picture 14" descr="C:\Users\mlavega\AppData\Local\Microsoft\Windows\INetCache\Content.Word\17991756_1227023710730124_8200552379577730834_o.jpg">
            <a:extLst>
              <a:ext uri="{FF2B5EF4-FFF2-40B4-BE49-F238E27FC236}">
                <a16:creationId xmlns:a16="http://schemas.microsoft.com/office/drawing/2014/main" id="{55575903-FBC1-43B0-85BE-F9997E5425C5}"/>
              </a:ext>
            </a:extLst>
          </p:cNvPr>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9465" t="10796" r="26556" b="16280"/>
          <a:stretch/>
        </p:blipFill>
        <p:spPr bwMode="auto">
          <a:xfrm>
            <a:off x="311450" y="435892"/>
            <a:ext cx="1524217" cy="1358323"/>
          </a:xfrm>
          <a:prstGeom prst="rect">
            <a:avLst/>
          </a:prstGeom>
          <a:noFill/>
          <a:ln>
            <a:noFill/>
          </a:ln>
          <a:extLst>
            <a:ext uri="{53640926-AAD7-44d8-BBD7-CCE9431645EC}">
              <a14:shadowObscured xmlns="" xmlns:a14="http://schemas.microsoft.com/office/drawing/2010/main"/>
            </a:ext>
          </a:extLst>
        </p:spPr>
      </p:pic>
      <p:grpSp>
        <p:nvGrpSpPr>
          <p:cNvPr id="16" name="Group 15">
            <a:extLst>
              <a:ext uri="{FF2B5EF4-FFF2-40B4-BE49-F238E27FC236}">
                <a16:creationId xmlns:a16="http://schemas.microsoft.com/office/drawing/2014/main" id="{64895AA0-44CA-4E7E-813B-1FC3BC0E577F}"/>
              </a:ext>
            </a:extLst>
          </p:cNvPr>
          <p:cNvGrpSpPr/>
          <p:nvPr/>
        </p:nvGrpSpPr>
        <p:grpSpPr>
          <a:xfrm>
            <a:off x="-372534" y="4909554"/>
            <a:ext cx="12818534" cy="1935291"/>
            <a:chOff x="-372534" y="4909554"/>
            <a:chExt cx="12818534" cy="1935291"/>
          </a:xfrm>
        </p:grpSpPr>
        <p:sp>
          <p:nvSpPr>
            <p:cNvPr id="17" name="Google Shape;1293;p54">
              <a:extLst>
                <a:ext uri="{FF2B5EF4-FFF2-40B4-BE49-F238E27FC236}">
                  <a16:creationId xmlns:a16="http://schemas.microsoft.com/office/drawing/2014/main" id="{8FA1B29F-6E10-4031-9AF5-BB568567E245}"/>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293;p54">
              <a:extLst>
                <a:ext uri="{FF2B5EF4-FFF2-40B4-BE49-F238E27FC236}">
                  <a16:creationId xmlns:a16="http://schemas.microsoft.com/office/drawing/2014/main" id="{1F4191AC-EC37-4AF5-9C34-4E395AC93487}"/>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 name="Picture 18">
              <a:extLst>
                <a:ext uri="{FF2B5EF4-FFF2-40B4-BE49-F238E27FC236}">
                  <a16:creationId xmlns:a16="http://schemas.microsoft.com/office/drawing/2014/main" id="{4FDBF4BD-72A8-4805-937C-7F690B570636}"/>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006667" y="4909554"/>
              <a:ext cx="1185333" cy="1202267"/>
            </a:xfrm>
            <a:prstGeom prst="rect">
              <a:avLst/>
            </a:prstGeom>
            <a:noFill/>
            <a:ln>
              <a:noFill/>
            </a:ln>
          </p:spPr>
        </p:pic>
      </p:grpSp>
    </p:spTree>
    <p:extLst>
      <p:ext uri="{BB962C8B-B14F-4D97-AF65-F5344CB8AC3E}">
        <p14:creationId xmlns:p14="http://schemas.microsoft.com/office/powerpoint/2010/main" val="29785505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2E176ED3-3D56-4AE8-BCDD-E3F0167089AB}"/>
              </a:ext>
            </a:extLst>
          </p:cNvPr>
          <p:cNvGrpSpPr/>
          <p:nvPr/>
        </p:nvGrpSpPr>
        <p:grpSpPr>
          <a:xfrm>
            <a:off x="-372534" y="4909554"/>
            <a:ext cx="12818534" cy="1935291"/>
            <a:chOff x="-372534" y="4909554"/>
            <a:chExt cx="12818534" cy="1935291"/>
          </a:xfrm>
        </p:grpSpPr>
        <p:sp>
          <p:nvSpPr>
            <p:cNvPr id="8" name="Google Shape;1293;p54">
              <a:extLst>
                <a:ext uri="{FF2B5EF4-FFF2-40B4-BE49-F238E27FC236}">
                  <a16:creationId xmlns:a16="http://schemas.microsoft.com/office/drawing/2014/main" id="{AE3EAD56-36DC-4EF2-B5A6-EDC1BFDAEE60}"/>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93;p54">
              <a:extLst>
                <a:ext uri="{FF2B5EF4-FFF2-40B4-BE49-F238E27FC236}">
                  <a16:creationId xmlns:a16="http://schemas.microsoft.com/office/drawing/2014/main" id="{508702AF-7142-4121-8E45-7D529E4626B6}"/>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 name="Picture 10">
              <a:extLst>
                <a:ext uri="{FF2B5EF4-FFF2-40B4-BE49-F238E27FC236}">
                  <a16:creationId xmlns:a16="http://schemas.microsoft.com/office/drawing/2014/main" id="{3FF06DAE-0DA5-47B8-8582-9C1DB712E2F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06667" y="4909554"/>
              <a:ext cx="1185333" cy="1202267"/>
            </a:xfrm>
            <a:prstGeom prst="rect">
              <a:avLst/>
            </a:prstGeom>
            <a:noFill/>
            <a:ln>
              <a:noFill/>
            </a:ln>
          </p:spPr>
        </p:pic>
      </p:grpSp>
      <p:sp>
        <p:nvSpPr>
          <p:cNvPr id="10" name="Content Placeholder 3">
            <a:extLst>
              <a:ext uri="{FF2B5EF4-FFF2-40B4-BE49-F238E27FC236}">
                <a16:creationId xmlns:a16="http://schemas.microsoft.com/office/drawing/2014/main" id="{D00D0F71-F44E-439D-B3D5-043A1AD44915}"/>
              </a:ext>
            </a:extLst>
          </p:cNvPr>
          <p:cNvSpPr txBox="1">
            <a:spLocks/>
          </p:cNvSpPr>
          <p:nvPr/>
        </p:nvSpPr>
        <p:spPr>
          <a:xfrm>
            <a:off x="838200" y="1978909"/>
            <a:ext cx="9270619" cy="54624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PH" dirty="0"/>
              <a:t>Starts from conception up to the first two years of a child</a:t>
            </a:r>
          </a:p>
          <a:p>
            <a:r>
              <a:rPr lang="en-PH" dirty="0"/>
              <a:t>“</a:t>
            </a:r>
            <a:r>
              <a:rPr lang="en-PH" b="1" dirty="0">
                <a:solidFill>
                  <a:srgbClr val="CA343A"/>
                </a:solidFill>
              </a:rPr>
              <a:t>golden window of opportunity</a:t>
            </a:r>
            <a:r>
              <a:rPr lang="en-PH" dirty="0"/>
              <a:t>” where </a:t>
            </a:r>
            <a:r>
              <a:rPr lang="en-PH" dirty="0">
                <a:effectLst/>
                <a:ea typeface="Calibri" panose="020F0502020204030204" pitchFamily="34" charset="0"/>
              </a:rPr>
              <a:t>health, nutrition, and development foundations are established</a:t>
            </a:r>
          </a:p>
          <a:p>
            <a:r>
              <a:rPr lang="en-PH" dirty="0"/>
              <a:t>Its impact:</a:t>
            </a:r>
          </a:p>
          <a:p>
            <a:pPr lvl="1"/>
            <a:r>
              <a:rPr lang="en-PH" dirty="0"/>
              <a:t>Optimum growth and development </a:t>
            </a:r>
          </a:p>
          <a:p>
            <a:pPr lvl="1"/>
            <a:r>
              <a:rPr lang="en-PH" dirty="0"/>
              <a:t>Higher IQ and better performance in school </a:t>
            </a:r>
          </a:p>
          <a:p>
            <a:pPr lvl="1"/>
            <a:r>
              <a:rPr lang="en-PH" dirty="0"/>
              <a:t>Lower risk of diseases and overall better health </a:t>
            </a:r>
          </a:p>
          <a:p>
            <a:pPr lvl="1"/>
            <a:r>
              <a:rPr lang="en-PH" dirty="0"/>
              <a:t>Increased productivity and higher income</a:t>
            </a:r>
          </a:p>
          <a:p>
            <a:pPr lvl="1"/>
            <a:r>
              <a:rPr lang="en-PH" dirty="0"/>
              <a:t>Reduced child deaths </a:t>
            </a:r>
          </a:p>
        </p:txBody>
      </p:sp>
      <p:pic>
        <p:nvPicPr>
          <p:cNvPr id="19" name="Picture 18">
            <a:extLst>
              <a:ext uri="{FF2B5EF4-FFF2-40B4-BE49-F238E27FC236}">
                <a16:creationId xmlns:a16="http://schemas.microsoft.com/office/drawing/2014/main" id="{54F301D1-AFA7-4EAD-B50F-94D94CFB47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2542" y="399265"/>
            <a:ext cx="3877392" cy="5810098"/>
          </a:xfrm>
          <a:prstGeom prst="rect">
            <a:avLst/>
          </a:prstGeom>
        </p:spPr>
      </p:pic>
      <p:pic>
        <p:nvPicPr>
          <p:cNvPr id="7" name="Picture 2" descr="ni baby pahalagahan para sa malusog na kinabukasan!">
            <a:extLst>
              <a:ext uri="{FF2B5EF4-FFF2-40B4-BE49-F238E27FC236}">
                <a16:creationId xmlns:a16="http://schemas.microsoft.com/office/drawing/2014/main" id="{3EEF7748-25C4-48DA-86B6-06A4529AFD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66" y="116894"/>
            <a:ext cx="5597683" cy="186201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516984B7-F8DB-4111-B87C-D202B036D98F}"/>
              </a:ext>
            </a:extLst>
          </p:cNvPr>
          <p:cNvSpPr>
            <a:spLocks noGrp="1"/>
          </p:cNvSpPr>
          <p:nvPr>
            <p:ph type="sldNum" sz="quarter" idx="12"/>
          </p:nvPr>
        </p:nvSpPr>
        <p:spPr/>
        <p:txBody>
          <a:bodyPr/>
          <a:lstStyle/>
          <a:p>
            <a:fld id="{4963F721-A9FF-41F8-B218-62D30FAFCB00}" type="slidenum">
              <a:rPr lang="en-PH" smtClean="0"/>
              <a:t>16</a:t>
            </a:fld>
            <a:endParaRPr lang="en-PH"/>
          </a:p>
        </p:txBody>
      </p:sp>
    </p:spTree>
    <p:extLst>
      <p:ext uri="{BB962C8B-B14F-4D97-AF65-F5344CB8AC3E}">
        <p14:creationId xmlns:p14="http://schemas.microsoft.com/office/powerpoint/2010/main" val="16897132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Table 39">
            <a:extLst>
              <a:ext uri="{FF2B5EF4-FFF2-40B4-BE49-F238E27FC236}">
                <a16:creationId xmlns:a16="http://schemas.microsoft.com/office/drawing/2014/main" id="{BAD0AC9E-10F1-439C-9C6C-5EF1C382324C}"/>
              </a:ext>
            </a:extLst>
          </p:cNvPr>
          <p:cNvGraphicFramePr>
            <a:graphicFrameLocks noGrp="1"/>
          </p:cNvGraphicFramePr>
          <p:nvPr>
            <p:extLst>
              <p:ext uri="{D42A27DB-BD31-4B8C-83A1-F6EECF244321}">
                <p14:modId xmlns:p14="http://schemas.microsoft.com/office/powerpoint/2010/main" val="3096274085"/>
              </p:ext>
            </p:extLst>
          </p:nvPr>
        </p:nvGraphicFramePr>
        <p:xfrm>
          <a:off x="10440494" y="147942"/>
          <a:ext cx="1027606" cy="6710058"/>
        </p:xfrm>
        <a:graphic>
          <a:graphicData uri="http://schemas.openxmlformats.org/drawingml/2006/table">
            <a:tbl>
              <a:tblPr firstRow="1" bandRow="1">
                <a:tableStyleId>{5940675A-B579-460E-94D1-54222C63F5DA}</a:tableStyleId>
              </a:tblPr>
              <a:tblGrid>
                <a:gridCol w="1027606">
                  <a:extLst>
                    <a:ext uri="{9D8B030D-6E8A-4147-A177-3AD203B41FA5}">
                      <a16:colId xmlns:a16="http://schemas.microsoft.com/office/drawing/2014/main" val="3732359878"/>
                    </a:ext>
                  </a:extLst>
                </a:gridCol>
              </a:tblGrid>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3298511313"/>
                  </a:ext>
                </a:extLst>
              </a:tr>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1036243827"/>
                  </a:ext>
                </a:extLst>
              </a:tr>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609766535"/>
                  </a:ext>
                </a:extLst>
              </a:tr>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465042905"/>
                  </a:ext>
                </a:extLst>
              </a:tr>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2575533581"/>
                  </a:ext>
                </a:extLst>
              </a:tr>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3840371833"/>
                  </a:ext>
                </a:extLst>
              </a:tr>
            </a:tbl>
          </a:graphicData>
        </a:graphic>
      </p:graphicFrame>
      <p:sp>
        <p:nvSpPr>
          <p:cNvPr id="10" name="Content Placeholder 2"/>
          <p:cNvSpPr txBox="1">
            <a:spLocks/>
          </p:cNvSpPr>
          <p:nvPr/>
        </p:nvSpPr>
        <p:spPr>
          <a:xfrm>
            <a:off x="1856364" y="980234"/>
            <a:ext cx="5775944" cy="522487"/>
          </a:xfrm>
          <a:prstGeom prst="rect">
            <a:avLst/>
          </a:prstGeom>
        </p:spPr>
        <p:txBody>
          <a:bodyPr vert="horz" lIns="91440" tIns="45720" rIns="91440" bIns="45720" rtlCol="0">
            <a:noAutofit/>
          </a:bodyPr>
          <a:lstStyle/>
          <a:p>
            <a:pPr marL="342900" indent="-342900">
              <a:spcBef>
                <a:spcPct val="20000"/>
              </a:spcBef>
              <a:defRPr/>
            </a:pPr>
            <a:r>
              <a:rPr lang="en-PH" sz="2400" b="1" dirty="0">
                <a:solidFill>
                  <a:schemeClr val="accent2">
                    <a:lumMod val="75000"/>
                  </a:schemeClr>
                </a:solidFill>
                <a:latin typeface="Tahoma" panose="020B0604030504040204" pitchFamily="34" charset="0"/>
                <a:ea typeface="Tahoma" panose="020B0604030504040204" pitchFamily="34" charset="0"/>
                <a:cs typeface="Tahoma" panose="020B0604030504040204" pitchFamily="34" charset="0"/>
              </a:rPr>
              <a:t>PREGNANCY</a:t>
            </a:r>
          </a:p>
        </p:txBody>
      </p:sp>
      <p:sp>
        <p:nvSpPr>
          <p:cNvPr id="14" name="Content Placeholder 2"/>
          <p:cNvSpPr txBox="1">
            <a:spLocks/>
          </p:cNvSpPr>
          <p:nvPr/>
        </p:nvSpPr>
        <p:spPr>
          <a:xfrm>
            <a:off x="1856364" y="2667968"/>
            <a:ext cx="9002136" cy="773960"/>
          </a:xfrm>
          <a:prstGeom prst="rect">
            <a:avLst/>
          </a:prstGeom>
        </p:spPr>
        <p:txBody>
          <a:bodyPr vert="horz" lIns="91440" tIns="45720" rIns="91440" bIns="45720" rtlCol="0">
            <a:noAutofit/>
          </a:bodyPr>
          <a:lstStyle/>
          <a:p>
            <a:pPr marL="342900" indent="-342900">
              <a:spcBef>
                <a:spcPct val="20000"/>
              </a:spcBef>
            </a:pPr>
            <a:r>
              <a:rPr lang="en-PH" sz="2800" b="1" dirty="0">
                <a:solidFill>
                  <a:srgbClr val="00B050"/>
                </a:solidFill>
                <a:latin typeface="Tahoma" panose="020B0604030504040204" pitchFamily="34" charset="0"/>
                <a:ea typeface="Tahoma" panose="020B0604030504040204" pitchFamily="34" charset="0"/>
                <a:cs typeface="Tahoma" panose="020B0604030504040204" pitchFamily="34" charset="0"/>
              </a:rPr>
              <a:t>YOUNGER STAGE OF INFANCY (</a:t>
            </a:r>
            <a:r>
              <a:rPr lang="en-PH" sz="1600" b="1" i="1" dirty="0">
                <a:solidFill>
                  <a:srgbClr val="00B050"/>
                </a:solidFill>
                <a:latin typeface="Open Sans" pitchFamily="34" charset="0"/>
                <a:ea typeface="Open Sans" pitchFamily="34" charset="0"/>
                <a:cs typeface="Open Sans" pitchFamily="34" charset="0"/>
              </a:rPr>
              <a:t>Birth to 5 months)</a:t>
            </a:r>
          </a:p>
        </p:txBody>
      </p:sp>
      <p:sp>
        <p:nvSpPr>
          <p:cNvPr id="31" name="Content Placeholder 2"/>
          <p:cNvSpPr txBox="1">
            <a:spLocks/>
          </p:cNvSpPr>
          <p:nvPr/>
        </p:nvSpPr>
        <p:spPr>
          <a:xfrm>
            <a:off x="1811606" y="3686139"/>
            <a:ext cx="7421022" cy="748861"/>
          </a:xfrm>
          <a:prstGeom prst="rect">
            <a:avLst/>
          </a:prstGeom>
        </p:spPr>
        <p:txBody>
          <a:bodyPr vert="horz" lIns="91440" tIns="45720" rIns="91440" bIns="45720" rtlCol="0">
            <a:noAutofit/>
          </a:bodyPr>
          <a:lstStyle/>
          <a:p>
            <a:pPr lvl="0"/>
            <a:r>
              <a:rPr lang="en-PH" sz="2400" b="1" dirty="0">
                <a:solidFill>
                  <a:srgbClr val="08513F"/>
                </a:solidFill>
                <a:latin typeface="Tahoma" panose="020B0604030504040204" pitchFamily="34" charset="0"/>
                <a:ea typeface="Tahoma" panose="020B0604030504040204" pitchFamily="34" charset="0"/>
                <a:cs typeface="Tahoma" panose="020B0604030504040204" pitchFamily="34" charset="0"/>
              </a:rPr>
              <a:t>OLDER STAGE OF INFANCY &amp; TODDLERHOOD</a:t>
            </a:r>
          </a:p>
          <a:p>
            <a:pPr lvl="0"/>
            <a:r>
              <a:rPr lang="en-PH" sz="1600" b="1" i="1" dirty="0">
                <a:solidFill>
                  <a:srgbClr val="08513F"/>
                </a:solidFill>
                <a:latin typeface="Open Sans" panose="020B0606030504020204" pitchFamily="34" charset="0"/>
                <a:ea typeface="Open Sans" panose="020B0606030504020204" pitchFamily="34" charset="0"/>
                <a:cs typeface="Open Sans" panose="020B0606030504020204" pitchFamily="34" charset="0"/>
              </a:rPr>
              <a:t>(6 -24 months)</a:t>
            </a:r>
          </a:p>
          <a:p>
            <a:pPr lvl="0"/>
            <a:endParaRPr lang="en-PH" sz="20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3" name="Content Placeholder 2"/>
          <p:cNvSpPr txBox="1">
            <a:spLocks/>
          </p:cNvSpPr>
          <p:nvPr/>
        </p:nvSpPr>
        <p:spPr>
          <a:xfrm>
            <a:off x="1627069" y="5251676"/>
            <a:ext cx="7169643" cy="619261"/>
          </a:xfrm>
          <a:prstGeom prst="rect">
            <a:avLst/>
          </a:prstGeom>
        </p:spPr>
        <p:txBody>
          <a:bodyPr vert="horz" lIns="91440" tIns="45720" rIns="91440" bIns="45720" rtlCol="0">
            <a:noAutofit/>
          </a:bodyPr>
          <a:lstStyle/>
          <a:p>
            <a:pPr marL="342900" indent="-342900">
              <a:spcBef>
                <a:spcPct val="20000"/>
              </a:spcBef>
              <a:buFont typeface="+mj-lt"/>
              <a:buAutoNum type="arabicPeriod" startAt="5"/>
            </a:pPr>
            <a:endParaRPr lang="en-PH" sz="2400">
              <a:latin typeface="Tahoma" panose="020B0604030504040204" pitchFamily="34" charset="0"/>
              <a:ea typeface="Tahoma" panose="020B0604030504040204" pitchFamily="34" charset="0"/>
              <a:cs typeface="Tahoma" panose="020B0604030504040204" pitchFamily="34" charset="0"/>
            </a:endParaRPr>
          </a:p>
        </p:txBody>
      </p:sp>
      <p:pic>
        <p:nvPicPr>
          <p:cNvPr id="26" name="Picture 25" descr="A close up of a logo&#10;&#10;Description generated with very high confidence">
            <a:extLst>
              <a:ext uri="{FF2B5EF4-FFF2-40B4-BE49-F238E27FC236}">
                <a16:creationId xmlns:a16="http://schemas.microsoft.com/office/drawing/2014/main" id="{F78DB444-69FC-48F9-8A42-72825EEF3CE0}"/>
              </a:ext>
            </a:extLst>
          </p:cNvPr>
          <p:cNvPicPr>
            <a:picLocks noChangeAspect="1"/>
          </p:cNvPicPr>
          <p:nvPr/>
        </p:nvPicPr>
        <p:blipFill rotWithShape="1">
          <a:blip r:embed="rId3"/>
          <a:srcRect l="3924" r="6064" b="12932"/>
          <a:stretch/>
        </p:blipFill>
        <p:spPr>
          <a:xfrm>
            <a:off x="10584487" y="1362463"/>
            <a:ext cx="843818" cy="816220"/>
          </a:xfrm>
          <a:prstGeom prst="rect">
            <a:avLst/>
          </a:prstGeom>
        </p:spPr>
      </p:pic>
      <p:pic>
        <p:nvPicPr>
          <p:cNvPr id="27" name="Picture 26" descr="A close up of a logo&#10;&#10;Description generated with very high confidence">
            <a:extLst>
              <a:ext uri="{FF2B5EF4-FFF2-40B4-BE49-F238E27FC236}">
                <a16:creationId xmlns:a16="http://schemas.microsoft.com/office/drawing/2014/main" id="{E99D66CE-2AA2-4207-823A-21549390C6BE}"/>
              </a:ext>
            </a:extLst>
          </p:cNvPr>
          <p:cNvPicPr>
            <a:picLocks noChangeAspect="1"/>
          </p:cNvPicPr>
          <p:nvPr/>
        </p:nvPicPr>
        <p:blipFill rotWithShape="1">
          <a:blip r:embed="rId4"/>
          <a:srcRect l="18073" r="18635" b="12552"/>
          <a:stretch/>
        </p:blipFill>
        <p:spPr>
          <a:xfrm>
            <a:off x="10649953" y="3530248"/>
            <a:ext cx="639220" cy="883189"/>
          </a:xfrm>
          <a:prstGeom prst="rect">
            <a:avLst/>
          </a:prstGeom>
        </p:spPr>
      </p:pic>
      <p:grpSp>
        <p:nvGrpSpPr>
          <p:cNvPr id="28" name="Group 27">
            <a:extLst>
              <a:ext uri="{FF2B5EF4-FFF2-40B4-BE49-F238E27FC236}">
                <a16:creationId xmlns:a16="http://schemas.microsoft.com/office/drawing/2014/main" id="{ED7CDBDC-4665-4272-8683-99C2F625D793}"/>
              </a:ext>
            </a:extLst>
          </p:cNvPr>
          <p:cNvGrpSpPr/>
          <p:nvPr/>
        </p:nvGrpSpPr>
        <p:grpSpPr>
          <a:xfrm>
            <a:off x="10594783" y="2361809"/>
            <a:ext cx="763157" cy="1068010"/>
            <a:chOff x="6632825" y="1526418"/>
            <a:chExt cx="1162035" cy="1573376"/>
          </a:xfrm>
        </p:grpSpPr>
        <p:pic>
          <p:nvPicPr>
            <p:cNvPr id="29" name="Picture 28" descr="A close up of a logo&#10;&#10;Description generated with very high confidence">
              <a:extLst>
                <a:ext uri="{FF2B5EF4-FFF2-40B4-BE49-F238E27FC236}">
                  <a16:creationId xmlns:a16="http://schemas.microsoft.com/office/drawing/2014/main" id="{99269AA6-7CD6-4BC2-AE9C-E14373E19A67}"/>
                </a:ext>
              </a:extLst>
            </p:cNvPr>
            <p:cNvPicPr>
              <a:picLocks noChangeAspect="1"/>
            </p:cNvPicPr>
            <p:nvPr/>
          </p:nvPicPr>
          <p:blipFill rotWithShape="1">
            <a:blip r:embed="rId5"/>
            <a:srcRect l="19423" r="16592" b="12889"/>
            <a:stretch/>
          </p:blipFill>
          <p:spPr>
            <a:xfrm>
              <a:off x="6802387" y="1526418"/>
              <a:ext cx="853390" cy="1161812"/>
            </a:xfrm>
            <a:prstGeom prst="rect">
              <a:avLst/>
            </a:prstGeom>
          </p:spPr>
        </p:pic>
        <p:pic>
          <p:nvPicPr>
            <p:cNvPr id="30" name="Picture 29" descr="A close up of a logo&#10;&#10;Description generated with very high confidence">
              <a:extLst>
                <a:ext uri="{FF2B5EF4-FFF2-40B4-BE49-F238E27FC236}">
                  <a16:creationId xmlns:a16="http://schemas.microsoft.com/office/drawing/2014/main" id="{6190985C-85FA-4CCC-B156-7E254D7B776C}"/>
                </a:ext>
              </a:extLst>
            </p:cNvPr>
            <p:cNvPicPr>
              <a:picLocks noChangeAspect="1"/>
            </p:cNvPicPr>
            <p:nvPr/>
          </p:nvPicPr>
          <p:blipFill rotWithShape="1">
            <a:blip r:embed="rId6"/>
            <a:srcRect l="9439" t="14889" r="10028" b="30176"/>
            <a:stretch/>
          </p:blipFill>
          <p:spPr>
            <a:xfrm>
              <a:off x="6632825" y="2307147"/>
              <a:ext cx="1162035" cy="792647"/>
            </a:xfrm>
            <a:prstGeom prst="rect">
              <a:avLst/>
            </a:prstGeom>
          </p:spPr>
        </p:pic>
      </p:grpSp>
      <p:pic>
        <p:nvPicPr>
          <p:cNvPr id="34" name="Picture 33" descr="A close up of a logo&#10;&#10;Description generated with very high confidence">
            <a:extLst>
              <a:ext uri="{FF2B5EF4-FFF2-40B4-BE49-F238E27FC236}">
                <a16:creationId xmlns:a16="http://schemas.microsoft.com/office/drawing/2014/main" id="{4DD4BC9A-8E13-4353-9122-B259EAD1EB93}"/>
              </a:ext>
            </a:extLst>
          </p:cNvPr>
          <p:cNvPicPr>
            <a:picLocks noChangeAspect="1"/>
          </p:cNvPicPr>
          <p:nvPr/>
        </p:nvPicPr>
        <p:blipFill rotWithShape="1">
          <a:blip r:embed="rId7"/>
          <a:srcRect l="5034" t="-1956" r="5034" b="13244"/>
          <a:stretch/>
        </p:blipFill>
        <p:spPr>
          <a:xfrm>
            <a:off x="10594567" y="4685423"/>
            <a:ext cx="806026" cy="795082"/>
          </a:xfrm>
          <a:prstGeom prst="rect">
            <a:avLst/>
          </a:prstGeom>
        </p:spPr>
      </p:pic>
      <p:grpSp>
        <p:nvGrpSpPr>
          <p:cNvPr id="35" name="Group 34">
            <a:extLst>
              <a:ext uri="{FF2B5EF4-FFF2-40B4-BE49-F238E27FC236}">
                <a16:creationId xmlns:a16="http://schemas.microsoft.com/office/drawing/2014/main" id="{83E80177-45D0-4A3E-B343-2F35C7062E04}"/>
              </a:ext>
            </a:extLst>
          </p:cNvPr>
          <p:cNvGrpSpPr/>
          <p:nvPr/>
        </p:nvGrpSpPr>
        <p:grpSpPr>
          <a:xfrm>
            <a:off x="10561505" y="5726908"/>
            <a:ext cx="948046" cy="1012364"/>
            <a:chOff x="6517638" y="3393121"/>
            <a:chExt cx="1456253" cy="1583965"/>
          </a:xfrm>
        </p:grpSpPr>
        <p:pic>
          <p:nvPicPr>
            <p:cNvPr id="36" name="Picture 35" descr="A close up of a logo&#10;&#10;Description generated with very high confidence">
              <a:extLst>
                <a:ext uri="{FF2B5EF4-FFF2-40B4-BE49-F238E27FC236}">
                  <a16:creationId xmlns:a16="http://schemas.microsoft.com/office/drawing/2014/main" id="{8418BC8B-D3EC-4A59-9632-8DD8FBC3958B}"/>
                </a:ext>
              </a:extLst>
            </p:cNvPr>
            <p:cNvPicPr>
              <a:picLocks noChangeAspect="1"/>
            </p:cNvPicPr>
            <p:nvPr/>
          </p:nvPicPr>
          <p:blipFill rotWithShape="1">
            <a:blip r:embed="rId8"/>
            <a:srcRect l="10169" t="1769" r="11600" b="15158"/>
            <a:stretch/>
          </p:blipFill>
          <p:spPr>
            <a:xfrm rot="1603381">
              <a:off x="6926406" y="3393121"/>
              <a:ext cx="1047485" cy="1112297"/>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4E7D51FF-8552-4E38-BA3E-4B752C70D719}"/>
                </a:ext>
              </a:extLst>
            </p:cNvPr>
            <p:cNvPicPr>
              <a:picLocks noChangeAspect="1"/>
            </p:cNvPicPr>
            <p:nvPr/>
          </p:nvPicPr>
          <p:blipFill rotWithShape="1">
            <a:blip r:embed="rId9"/>
            <a:srcRect l="13911" t="1040" r="13509" b="14205"/>
            <a:stretch/>
          </p:blipFill>
          <p:spPr>
            <a:xfrm flipH="1">
              <a:off x="6517638" y="4016098"/>
              <a:ext cx="822960" cy="960988"/>
            </a:xfrm>
            <a:prstGeom prst="rect">
              <a:avLst/>
            </a:prstGeom>
          </p:spPr>
        </p:pic>
      </p:grpSp>
      <p:graphicFrame>
        <p:nvGraphicFramePr>
          <p:cNvPr id="4" name="Table 3">
            <a:extLst>
              <a:ext uri="{FF2B5EF4-FFF2-40B4-BE49-F238E27FC236}">
                <a16:creationId xmlns:a16="http://schemas.microsoft.com/office/drawing/2014/main" id="{8D93A345-F64E-4B83-94E0-BE239DCE6F27}"/>
              </a:ext>
            </a:extLst>
          </p:cNvPr>
          <p:cNvGraphicFramePr>
            <a:graphicFrameLocks noGrp="1"/>
          </p:cNvGraphicFramePr>
          <p:nvPr>
            <p:extLst>
              <p:ext uri="{D42A27DB-BD31-4B8C-83A1-F6EECF244321}">
                <p14:modId xmlns:p14="http://schemas.microsoft.com/office/powerpoint/2010/main" val="410493378"/>
              </p:ext>
            </p:extLst>
          </p:nvPr>
        </p:nvGraphicFramePr>
        <p:xfrm>
          <a:off x="1862237" y="1434122"/>
          <a:ext cx="8095328" cy="1290089"/>
        </p:xfrm>
        <a:graphic>
          <a:graphicData uri="http://schemas.openxmlformats.org/drawingml/2006/table">
            <a:tbl>
              <a:tblPr firstRow="1" bandRow="1">
                <a:tableStyleId>{5940675A-B579-460E-94D1-54222C63F5DA}</a:tableStyleId>
              </a:tblPr>
              <a:tblGrid>
                <a:gridCol w="8095328">
                  <a:extLst>
                    <a:ext uri="{9D8B030D-6E8A-4147-A177-3AD203B41FA5}">
                      <a16:colId xmlns:a16="http://schemas.microsoft.com/office/drawing/2014/main" val="301560485"/>
                    </a:ext>
                  </a:extLst>
                </a:gridCol>
              </a:tblGrid>
              <a:tr h="442303">
                <a:tc>
                  <a:txBody>
                    <a:bodyPr/>
                    <a:lstStyle/>
                    <a:p>
                      <a:pPr marL="342900" marR="0" lvl="0" indent="-342900" algn="l" defTabSz="457200" rtl="0" eaLnBrk="1" fontAlgn="auto" latinLnBrk="0" hangingPunct="1">
                        <a:lnSpc>
                          <a:spcPct val="100000"/>
                        </a:lnSpc>
                        <a:spcBef>
                          <a:spcPct val="20000"/>
                        </a:spcBef>
                        <a:spcAft>
                          <a:spcPts val="0"/>
                        </a:spcAft>
                        <a:buClrTx/>
                        <a:buSzTx/>
                        <a:buFont typeface="+mj-lt"/>
                        <a:buAutoNum type="arabicPeriod"/>
                        <a:tabLst/>
                        <a:defRPr/>
                      </a:pP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least 4 pre-natal visits in 3 trimesters (1-1-2)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74594416"/>
                  </a:ext>
                </a:extLst>
              </a:tr>
              <a:tr h="423893">
                <a:tc>
                  <a:txBody>
                    <a:bodyPr/>
                    <a:lstStyle/>
                    <a:p>
                      <a:pPr marL="0" marR="0" lvl="0" indent="0" algn="l" defTabSz="457200" rtl="0" eaLnBrk="1" fontAlgn="auto" latinLnBrk="0" hangingPunct="1">
                        <a:lnSpc>
                          <a:spcPct val="100000"/>
                        </a:lnSpc>
                        <a:spcBef>
                          <a:spcPct val="20000"/>
                        </a:spcBef>
                        <a:spcAft>
                          <a:spcPts val="0"/>
                        </a:spcAft>
                        <a:buClrTx/>
                        <a:buSzTx/>
                        <a:buFont typeface="+mj-lt"/>
                        <a:buNone/>
                        <a:tabLst/>
                        <a:defRPr/>
                      </a:pP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 180 tablets of Iron-folic acid supplementation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77435884"/>
                  </a:ext>
                </a:extLst>
              </a:tr>
              <a:tr h="423893">
                <a:tc>
                  <a:txBody>
                    <a:bodyPr/>
                    <a:lstStyle/>
                    <a:p>
                      <a:pPr marL="0" marR="0" lvl="0" indent="0" algn="l" defTabSz="457200" rtl="0" eaLnBrk="1" fontAlgn="auto" latinLnBrk="0" hangingPunct="1">
                        <a:lnSpc>
                          <a:spcPct val="100000"/>
                        </a:lnSpc>
                        <a:spcBef>
                          <a:spcPct val="20000"/>
                        </a:spcBef>
                        <a:spcAft>
                          <a:spcPts val="0"/>
                        </a:spcAft>
                        <a:buClrTx/>
                        <a:buSzTx/>
                        <a:buFont typeface="+mj-lt"/>
                        <a:buNone/>
                        <a:tabLst/>
                        <a:defRPr/>
                      </a:pP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3. Balanced protein-energy dietary supplementation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17147879"/>
                  </a:ext>
                </a:extLst>
              </a:tr>
            </a:tbl>
          </a:graphicData>
        </a:graphic>
      </p:graphicFrame>
      <p:pic>
        <p:nvPicPr>
          <p:cNvPr id="38" name="Picture 37" descr="A close up of a logo&#10;&#10;Description generated with very high confidence">
            <a:extLst>
              <a:ext uri="{FF2B5EF4-FFF2-40B4-BE49-F238E27FC236}">
                <a16:creationId xmlns:a16="http://schemas.microsoft.com/office/drawing/2014/main" id="{86D4DA39-407D-44E4-9EB1-ED51254F8F29}"/>
              </a:ext>
            </a:extLst>
          </p:cNvPr>
          <p:cNvPicPr>
            <a:picLocks noChangeAspect="1"/>
          </p:cNvPicPr>
          <p:nvPr/>
        </p:nvPicPr>
        <p:blipFill rotWithShape="1">
          <a:blip r:embed="rId10"/>
          <a:srcRect l="8222" r="4489" b="12889"/>
          <a:stretch/>
        </p:blipFill>
        <p:spPr>
          <a:xfrm>
            <a:off x="10554185" y="291213"/>
            <a:ext cx="851748" cy="850013"/>
          </a:xfrm>
          <a:prstGeom prst="rect">
            <a:avLst/>
          </a:prstGeom>
        </p:spPr>
      </p:pic>
      <p:graphicFrame>
        <p:nvGraphicFramePr>
          <p:cNvPr id="39" name="Table 38">
            <a:extLst>
              <a:ext uri="{FF2B5EF4-FFF2-40B4-BE49-F238E27FC236}">
                <a16:creationId xmlns:a16="http://schemas.microsoft.com/office/drawing/2014/main" id="{22804825-AEF3-4EDE-91DA-52722E5EC9BA}"/>
              </a:ext>
            </a:extLst>
          </p:cNvPr>
          <p:cNvGraphicFramePr>
            <a:graphicFrameLocks noGrp="1"/>
          </p:cNvGraphicFramePr>
          <p:nvPr>
            <p:extLst>
              <p:ext uri="{D42A27DB-BD31-4B8C-83A1-F6EECF244321}">
                <p14:modId xmlns:p14="http://schemas.microsoft.com/office/powerpoint/2010/main" val="3411824769"/>
              </p:ext>
            </p:extLst>
          </p:nvPr>
        </p:nvGraphicFramePr>
        <p:xfrm>
          <a:off x="1876092" y="3187009"/>
          <a:ext cx="7154506" cy="396240"/>
        </p:xfrm>
        <a:graphic>
          <a:graphicData uri="http://schemas.openxmlformats.org/drawingml/2006/table">
            <a:tbl>
              <a:tblPr firstRow="1" bandRow="1">
                <a:tableStyleId>{5940675A-B579-460E-94D1-54222C63F5DA}</a:tableStyleId>
              </a:tblPr>
              <a:tblGrid>
                <a:gridCol w="7154506">
                  <a:extLst>
                    <a:ext uri="{9D8B030D-6E8A-4147-A177-3AD203B41FA5}">
                      <a16:colId xmlns:a16="http://schemas.microsoft.com/office/drawing/2014/main" val="301560485"/>
                    </a:ext>
                  </a:extLst>
                </a:gridCol>
              </a:tblGrid>
              <a:tr h="359740">
                <a:tc>
                  <a:txBody>
                    <a:bodyPr/>
                    <a:lstStyle/>
                    <a:p>
                      <a:pPr marL="342900" lvl="0" indent="-342900">
                        <a:spcBef>
                          <a:spcPct val="20000"/>
                        </a:spcBef>
                        <a:buFont typeface="+mj-lt"/>
                        <a:buAutoNum type="arabicPeriod" startAt="4"/>
                      </a:pPr>
                      <a:r>
                        <a:rPr lang="en-PH" sz="2000" u="none" noProof="0" dirty="0">
                          <a:latin typeface="Tahoma" panose="020B0604030504040204" pitchFamily="34" charset="0"/>
                          <a:ea typeface="Tahoma" panose="020B0604030504040204" pitchFamily="34" charset="0"/>
                          <a:cs typeface="Tahoma" panose="020B0604030504040204" pitchFamily="34" charset="0"/>
                        </a:rPr>
                        <a:t>Exclusive breastfeeding for the first 6 months</a:t>
                      </a:r>
                      <a:endParaRPr kumimoji="0" lang="en-PH" sz="200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74594416"/>
                  </a:ext>
                </a:extLst>
              </a:tr>
            </a:tbl>
          </a:graphicData>
        </a:graphic>
      </p:graphicFrame>
      <p:graphicFrame>
        <p:nvGraphicFramePr>
          <p:cNvPr id="41" name="Table 40">
            <a:extLst>
              <a:ext uri="{FF2B5EF4-FFF2-40B4-BE49-F238E27FC236}">
                <a16:creationId xmlns:a16="http://schemas.microsoft.com/office/drawing/2014/main" id="{CEBFB0A4-156A-4F74-AAEE-8ABF416F7878}"/>
              </a:ext>
            </a:extLst>
          </p:cNvPr>
          <p:cNvGraphicFramePr>
            <a:graphicFrameLocks noGrp="1"/>
          </p:cNvGraphicFramePr>
          <p:nvPr/>
        </p:nvGraphicFramePr>
        <p:xfrm>
          <a:off x="1876092" y="4480270"/>
          <a:ext cx="7356536" cy="1097280"/>
        </p:xfrm>
        <a:graphic>
          <a:graphicData uri="http://schemas.openxmlformats.org/drawingml/2006/table">
            <a:tbl>
              <a:tblPr firstRow="1" bandRow="1">
                <a:tableStyleId>{5940675A-B579-460E-94D1-54222C63F5DA}</a:tableStyleId>
              </a:tblPr>
              <a:tblGrid>
                <a:gridCol w="7356536">
                  <a:extLst>
                    <a:ext uri="{9D8B030D-6E8A-4147-A177-3AD203B41FA5}">
                      <a16:colId xmlns:a16="http://schemas.microsoft.com/office/drawing/2014/main" val="301560485"/>
                    </a:ext>
                  </a:extLst>
                </a:gridCol>
              </a:tblGrid>
              <a:tr h="601855">
                <a:tc>
                  <a:txBody>
                    <a:bodyPr/>
                    <a:lstStyle/>
                    <a:p>
                      <a:pPr marL="342900" marR="0" lvl="0" indent="-342900" algn="l" defTabSz="457200" rtl="0" eaLnBrk="1" fontAlgn="auto" latinLnBrk="0" hangingPunct="1">
                        <a:lnSpc>
                          <a:spcPct val="100000"/>
                        </a:lnSpc>
                        <a:spcBef>
                          <a:spcPct val="20000"/>
                        </a:spcBef>
                        <a:spcAft>
                          <a:spcPts val="0"/>
                        </a:spcAft>
                        <a:buClrTx/>
                        <a:buSzTx/>
                        <a:buFont typeface="+mj-lt"/>
                        <a:buAutoNum type="arabicPeriod" startAt="5"/>
                        <a:tabLst/>
                        <a:defRPr/>
                      </a:pP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Age-appropriate complementary feeding with continued breastfeeding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74594416"/>
                  </a:ext>
                </a:extLst>
              </a:tr>
              <a:tr h="334364">
                <a:tc>
                  <a:txBody>
                    <a:bodyPr/>
                    <a:lstStyle/>
                    <a:p>
                      <a:pPr marL="0" marR="0" lvl="0" indent="0" algn="l" defTabSz="457200" rtl="0" eaLnBrk="1" fontAlgn="auto" latinLnBrk="0" hangingPunct="1">
                        <a:lnSpc>
                          <a:spcPct val="100000"/>
                        </a:lnSpc>
                        <a:spcBef>
                          <a:spcPct val="20000"/>
                        </a:spcBef>
                        <a:spcAft>
                          <a:spcPts val="0"/>
                        </a:spcAft>
                        <a:buClrTx/>
                        <a:buSzTx/>
                        <a:buFont typeface="+mj-lt"/>
                        <a:buNone/>
                        <a:tabLst/>
                        <a:defRPr/>
                      </a:pP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6. Micronutrient supplementation (</a:t>
                      </a:r>
                      <a:r>
                        <a:rPr kumimoji="0" lang="en-PH" sz="20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Vit</a:t>
                      </a: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 Micronutrient Powder)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77435884"/>
                  </a:ext>
                </a:extLst>
              </a:tr>
            </a:tbl>
          </a:graphicData>
        </a:graphic>
      </p:graphicFrame>
      <p:sp>
        <p:nvSpPr>
          <p:cNvPr id="25" name="Title 1">
            <a:extLst>
              <a:ext uri="{FF2B5EF4-FFF2-40B4-BE49-F238E27FC236}">
                <a16:creationId xmlns:a16="http://schemas.microsoft.com/office/drawing/2014/main" id="{5D93BA1D-51F2-4DB1-90A1-D5DA313D6DD8}"/>
              </a:ext>
            </a:extLst>
          </p:cNvPr>
          <p:cNvSpPr>
            <a:spLocks noGrp="1"/>
          </p:cNvSpPr>
          <p:nvPr>
            <p:ph type="title"/>
          </p:nvPr>
        </p:nvSpPr>
        <p:spPr>
          <a:xfrm>
            <a:off x="356088" y="5650715"/>
            <a:ext cx="9713572" cy="1092113"/>
          </a:xfrm>
          <a:solidFill>
            <a:srgbClr val="096E43"/>
          </a:solidFill>
        </p:spPr>
        <p:txBody>
          <a:bodyPr>
            <a:noAutofit/>
          </a:bodyPr>
          <a:lstStyle/>
          <a:p>
            <a:r>
              <a:rPr lang="en-US" sz="2000" b="1" i="1" dirty="0">
                <a:solidFill>
                  <a:schemeClr val="bg1"/>
                </a:solidFill>
                <a:latin typeface="+mn-lt"/>
              </a:rPr>
              <a:t>“Evidence suggests that specific multisectoral, nutrition-specific evidence-based interventions could reduce child stunting by </a:t>
            </a:r>
            <a:r>
              <a:rPr lang="en-US" sz="2800" b="1" i="1" dirty="0">
                <a:solidFill>
                  <a:schemeClr val="accent4"/>
                </a:solidFill>
                <a:latin typeface="+mn-lt"/>
              </a:rPr>
              <a:t>20%</a:t>
            </a:r>
            <a:r>
              <a:rPr lang="en-US" sz="2400" b="1" i="1" dirty="0">
                <a:solidFill>
                  <a:schemeClr val="bg1"/>
                </a:solidFill>
                <a:latin typeface="+mn-lt"/>
              </a:rPr>
              <a:t>, </a:t>
            </a:r>
            <a:r>
              <a:rPr lang="en-US" sz="2000" b="1" i="1" dirty="0">
                <a:solidFill>
                  <a:schemeClr val="bg1"/>
                </a:solidFill>
                <a:latin typeface="+mn-lt"/>
              </a:rPr>
              <a:t>if scaled to </a:t>
            </a:r>
            <a:r>
              <a:rPr lang="en-US" sz="2800" b="1" i="1" dirty="0">
                <a:solidFill>
                  <a:schemeClr val="accent4"/>
                </a:solidFill>
                <a:latin typeface="+mn-lt"/>
              </a:rPr>
              <a:t>90%</a:t>
            </a:r>
            <a:r>
              <a:rPr lang="en-US" sz="2400" b="1" i="1" dirty="0">
                <a:solidFill>
                  <a:schemeClr val="bg1"/>
                </a:solidFill>
                <a:latin typeface="+mn-lt"/>
              </a:rPr>
              <a:t> </a:t>
            </a:r>
            <a:r>
              <a:rPr lang="en-US" sz="2000" b="1" i="1" dirty="0">
                <a:solidFill>
                  <a:schemeClr val="bg1"/>
                </a:solidFill>
                <a:latin typeface="+mn-lt"/>
              </a:rPr>
              <a:t>coverage” –  </a:t>
            </a:r>
            <a:r>
              <a:rPr lang="en-US" sz="2000" dirty="0">
                <a:solidFill>
                  <a:schemeClr val="bg1"/>
                </a:solidFill>
                <a:latin typeface="+mn-lt"/>
              </a:rPr>
              <a:t>World Health Organization (WHO) and Lancet Journal</a:t>
            </a:r>
          </a:p>
        </p:txBody>
      </p:sp>
      <p:sp>
        <p:nvSpPr>
          <p:cNvPr id="32" name="Title 1">
            <a:extLst>
              <a:ext uri="{FF2B5EF4-FFF2-40B4-BE49-F238E27FC236}">
                <a16:creationId xmlns:a16="http://schemas.microsoft.com/office/drawing/2014/main" id="{78FA71ED-27CE-43A6-A915-233266E4C415}"/>
              </a:ext>
            </a:extLst>
          </p:cNvPr>
          <p:cNvSpPr txBox="1">
            <a:spLocks/>
          </p:cNvSpPr>
          <p:nvPr/>
        </p:nvSpPr>
        <p:spPr>
          <a:xfrm>
            <a:off x="-139211" y="163477"/>
            <a:ext cx="9969011" cy="853314"/>
          </a:xfrm>
          <a:prstGeom prst="rect">
            <a:avLst/>
          </a:prstGeom>
        </p:spPr>
        <p:txBody>
          <a:bodyPr vert="horz" lIns="91440" tIns="45720" rIns="91440" bIns="45720" rtlCol="0" anchor="ctr">
            <a:noAutofit/>
          </a:bodyPr>
          <a:lstStyle/>
          <a:p>
            <a:pPr algn="ctr">
              <a:spcBef>
                <a:spcPct val="0"/>
              </a:spcBef>
              <a:defRPr/>
            </a:pPr>
            <a:r>
              <a:rPr lang="en-PH" sz="2800" b="1" spc="-150" dirty="0">
                <a:solidFill>
                  <a:srgbClr val="096E43"/>
                </a:solidFill>
                <a:latin typeface="Aharoni" panose="02010803020104030203" pitchFamily="2" charset="-79"/>
                <a:ea typeface="Tahoma" panose="020B0604030504040204" pitchFamily="34" charset="0"/>
                <a:cs typeface="Aharoni" panose="02010803020104030203" pitchFamily="2" charset="-79"/>
              </a:rPr>
              <a:t>CONTINUE AND SCALE UP CRITICAL </a:t>
            </a:r>
          </a:p>
          <a:p>
            <a:pPr algn="ctr">
              <a:spcBef>
                <a:spcPct val="0"/>
              </a:spcBef>
              <a:defRPr/>
            </a:pPr>
            <a:r>
              <a:rPr lang="en-PH" sz="2800" b="1" spc="-150" dirty="0">
                <a:solidFill>
                  <a:srgbClr val="096E43"/>
                </a:solidFill>
                <a:latin typeface="Aharoni" panose="02010803020104030203" pitchFamily="2" charset="-79"/>
                <a:ea typeface="Tahoma" panose="020B0604030504040204" pitchFamily="34" charset="0"/>
                <a:cs typeface="Aharoni" panose="02010803020104030203" pitchFamily="2" charset="-79"/>
              </a:rPr>
              <a:t>INTERVENTIONS IN THE FIRST 1000 DAYS OF LIFE</a:t>
            </a:r>
          </a:p>
        </p:txBody>
      </p:sp>
    </p:spTree>
    <p:extLst>
      <p:ext uri="{BB962C8B-B14F-4D97-AF65-F5344CB8AC3E}">
        <p14:creationId xmlns:p14="http://schemas.microsoft.com/office/powerpoint/2010/main" val="37948240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838200" y="276421"/>
            <a:ext cx="10515600" cy="1197769"/>
          </a:xfrm>
        </p:spPr>
        <p:txBody>
          <a:bodyPr>
            <a:normAutofit fontScale="90000"/>
          </a:bodyPr>
          <a:lstStyle/>
          <a:p>
            <a:r>
              <a:rPr lang="en-PH" b="1" dirty="0">
                <a:latin typeface="+mn-lt"/>
              </a:rPr>
              <a:t>Malnutrition can be prevented particularly during the first 1,000 days of life</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916405" y="1474190"/>
            <a:ext cx="10515600" cy="4835170"/>
          </a:xfrm>
        </p:spPr>
        <p:txBody>
          <a:bodyPr>
            <a:noAutofit/>
          </a:bodyPr>
          <a:lstStyle/>
          <a:p>
            <a:pPr marL="533400" lvl="0" indent="-53340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Antenatal multiple micronutrient supplementation to reduce risk of stillbirths, low birthweight and small-for-gestational age babies;</a:t>
            </a:r>
          </a:p>
          <a:p>
            <a:pPr marL="533400" lvl="0" indent="-53340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Provision of supplementary food in food-insecure settings.</a:t>
            </a:r>
          </a:p>
          <a:p>
            <a:pPr marL="533400" lvl="0" indent="-53340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Use of locally produced, ready to use supplementary and therapeutic food to manage acute malnourished children; </a:t>
            </a:r>
          </a:p>
          <a:p>
            <a:pPr marL="533400" lvl="0" indent="-53340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Preventive small-quantity lipid based nutrient supplementation for children aged 6 to 23 months for positive effects in child growth. </a:t>
            </a:r>
          </a:p>
          <a:p>
            <a:pPr marL="0" indent="0">
              <a:lnSpc>
                <a:spcPct val="100000"/>
              </a:lnSpc>
              <a:buNone/>
            </a:pPr>
            <a:endParaRPr lang="en-PH" sz="2000" b="1" dirty="0"/>
          </a:p>
        </p:txBody>
      </p:sp>
      <p:pic>
        <p:nvPicPr>
          <p:cNvPr id="5" name="Picture 4">
            <a:extLst>
              <a:ext uri="{FF2B5EF4-FFF2-40B4-BE49-F238E27FC236}">
                <a16:creationId xmlns:a16="http://schemas.microsoft.com/office/drawing/2014/main" id="{9CC72B5D-8572-431F-8EAB-633D5EC8D5C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66339" y="4966948"/>
            <a:ext cx="1185333" cy="1202267"/>
          </a:xfrm>
          <a:prstGeom prst="rect">
            <a:avLst/>
          </a:prstGeom>
          <a:noFill/>
          <a:ln>
            <a:noFill/>
          </a:ln>
        </p:spPr>
      </p:pic>
      <p:sp>
        <p:nvSpPr>
          <p:cNvPr id="7" name="TextBox 6">
            <a:extLst>
              <a:ext uri="{FF2B5EF4-FFF2-40B4-BE49-F238E27FC236}">
                <a16:creationId xmlns:a16="http://schemas.microsoft.com/office/drawing/2014/main" id="{2FABF6B1-3D2E-41FA-A2B1-BED30958286A}"/>
              </a:ext>
            </a:extLst>
          </p:cNvPr>
          <p:cNvSpPr txBox="1"/>
          <p:nvPr/>
        </p:nvSpPr>
        <p:spPr>
          <a:xfrm>
            <a:off x="916405" y="5559902"/>
            <a:ext cx="8293768" cy="400110"/>
          </a:xfrm>
          <a:prstGeom prst="rect">
            <a:avLst/>
          </a:prstGeom>
          <a:noFill/>
        </p:spPr>
        <p:txBody>
          <a:bodyPr wrap="square">
            <a:spAutoFit/>
          </a:bodyPr>
          <a:lstStyle/>
          <a:p>
            <a:r>
              <a:rPr lang="en-PH" sz="1000" i="1" dirty="0">
                <a:latin typeface="Calibri" panose="020F0502020204030204" pitchFamily="34" charset="0"/>
                <a:ea typeface="Calibri" panose="020F0502020204030204" pitchFamily="34" charset="0"/>
              </a:rPr>
              <a:t>Source: </a:t>
            </a:r>
            <a:r>
              <a:rPr lang="en-PH" sz="1000" i="1" dirty="0">
                <a:effectLst/>
                <a:latin typeface="Calibri" panose="020F0502020204030204" pitchFamily="34" charset="0"/>
                <a:ea typeface="Calibri" panose="020F0502020204030204" pitchFamily="34" charset="0"/>
              </a:rPr>
              <a:t> Keats, E. C., Das, J. K., Salam, R. A., Lassi, Z. S., </a:t>
            </a:r>
            <a:r>
              <a:rPr lang="en-PH" sz="1000" i="1" dirty="0" err="1">
                <a:effectLst/>
                <a:latin typeface="Calibri" panose="020F0502020204030204" pitchFamily="34" charset="0"/>
                <a:ea typeface="Calibri" panose="020F0502020204030204" pitchFamily="34" charset="0"/>
              </a:rPr>
              <a:t>Imdad</a:t>
            </a:r>
            <a:r>
              <a:rPr lang="en-PH" sz="1000" i="1" dirty="0">
                <a:effectLst/>
                <a:latin typeface="Calibri" panose="020F0502020204030204" pitchFamily="34" charset="0"/>
                <a:ea typeface="Calibri" panose="020F0502020204030204" pitchFamily="34" charset="0"/>
              </a:rPr>
              <a:t>, A., Black, R. E., &amp; </a:t>
            </a:r>
            <a:r>
              <a:rPr lang="en-PH" sz="1000" i="1" dirty="0" err="1">
                <a:effectLst/>
                <a:latin typeface="Calibri" panose="020F0502020204030204" pitchFamily="34" charset="0"/>
                <a:ea typeface="Calibri" panose="020F0502020204030204" pitchFamily="34" charset="0"/>
              </a:rPr>
              <a:t>Bhutta</a:t>
            </a:r>
            <a:r>
              <a:rPr lang="en-PH" sz="1000" i="1" dirty="0">
                <a:effectLst/>
                <a:latin typeface="Calibri" panose="020F0502020204030204" pitchFamily="34" charset="0"/>
                <a:ea typeface="Calibri" panose="020F0502020204030204" pitchFamily="34" charset="0"/>
              </a:rPr>
              <a:t>, Z. A. (2021). Effective interventions to address maternal and child nutrition: an update of the evidence. 1 May 2021. The Lancet Child &amp; Adolescent Health, Volume 5, Issue 5, 367-384. </a:t>
            </a:r>
            <a:endParaRPr lang="en-PH" sz="1000" i="1" dirty="0"/>
          </a:p>
        </p:txBody>
      </p:sp>
      <p:sp>
        <p:nvSpPr>
          <p:cNvPr id="4" name="Slide Number Placeholder 3">
            <a:extLst>
              <a:ext uri="{FF2B5EF4-FFF2-40B4-BE49-F238E27FC236}">
                <a16:creationId xmlns:a16="http://schemas.microsoft.com/office/drawing/2014/main" id="{88E434B3-E823-4744-935B-C8E185DB3987}"/>
              </a:ext>
            </a:extLst>
          </p:cNvPr>
          <p:cNvSpPr>
            <a:spLocks noGrp="1"/>
          </p:cNvSpPr>
          <p:nvPr>
            <p:ph type="sldNum" sz="quarter" idx="12"/>
          </p:nvPr>
        </p:nvSpPr>
        <p:spPr/>
        <p:txBody>
          <a:bodyPr/>
          <a:lstStyle/>
          <a:p>
            <a:fld id="{4963F721-A9FF-41F8-B218-62D30FAFCB00}" type="slidenum">
              <a:rPr lang="en-PH" smtClean="0"/>
              <a:t>18</a:t>
            </a:fld>
            <a:endParaRPr lang="en-PH"/>
          </a:p>
        </p:txBody>
      </p:sp>
      <p:grpSp>
        <p:nvGrpSpPr>
          <p:cNvPr id="8" name="Group 7">
            <a:extLst>
              <a:ext uri="{FF2B5EF4-FFF2-40B4-BE49-F238E27FC236}">
                <a16:creationId xmlns:a16="http://schemas.microsoft.com/office/drawing/2014/main" id="{124DD601-3E40-4FC4-8664-0BCD3CF94957}"/>
              </a:ext>
            </a:extLst>
          </p:cNvPr>
          <p:cNvGrpSpPr/>
          <p:nvPr/>
        </p:nvGrpSpPr>
        <p:grpSpPr>
          <a:xfrm>
            <a:off x="-372534" y="5919782"/>
            <a:ext cx="12818534" cy="925063"/>
            <a:chOff x="-372534" y="5919782"/>
            <a:chExt cx="12818534" cy="925063"/>
          </a:xfrm>
        </p:grpSpPr>
        <p:sp>
          <p:nvSpPr>
            <p:cNvPr id="9" name="Google Shape;1293;p54">
              <a:extLst>
                <a:ext uri="{FF2B5EF4-FFF2-40B4-BE49-F238E27FC236}">
                  <a16:creationId xmlns:a16="http://schemas.microsoft.com/office/drawing/2014/main" id="{C7F83B0B-F571-426F-9462-1465D7526267}"/>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93;p54">
              <a:extLst>
                <a:ext uri="{FF2B5EF4-FFF2-40B4-BE49-F238E27FC236}">
                  <a16:creationId xmlns:a16="http://schemas.microsoft.com/office/drawing/2014/main" id="{B6FAC5F3-62C1-402F-8F53-B8EA4565D04B}"/>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1215542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838200" y="276421"/>
            <a:ext cx="10515600" cy="1197769"/>
          </a:xfrm>
        </p:spPr>
        <p:txBody>
          <a:bodyPr>
            <a:normAutofit fontScale="90000"/>
          </a:bodyPr>
          <a:lstStyle/>
          <a:p>
            <a:r>
              <a:rPr lang="en-PH" b="1" dirty="0">
                <a:latin typeface="+mn-lt"/>
              </a:rPr>
              <a:t>Malnutrition can be prevented particularly during the first 1,000 days of life</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838200" y="1474190"/>
            <a:ext cx="10359189" cy="4379495"/>
          </a:xfrm>
        </p:spPr>
        <p:txBody>
          <a:bodyPr>
            <a:noAutofit/>
          </a:bodyPr>
          <a:lstStyle/>
          <a:p>
            <a:pPr marL="514350" lvl="0" indent="-514350">
              <a:lnSpc>
                <a:spcPct val="107000"/>
              </a:lnSpc>
              <a:spcAft>
                <a:spcPts val="800"/>
              </a:spcAft>
              <a:buFont typeface="+mj-lt"/>
              <a:buAutoNum type="arabicPeriod" startAt="5"/>
            </a:pPr>
            <a:r>
              <a:rPr lang="en-PH" u="none" strike="noStrike" dirty="0">
                <a:effectLst/>
                <a:latin typeface="Calibri" panose="020F0502020204030204" pitchFamily="34" charset="0"/>
                <a:ea typeface="Calibri" panose="020F0502020204030204" pitchFamily="34" charset="0"/>
              </a:rPr>
              <a:t>Integrated interventions including diet, exercise, and behavior therapy for prevention and management of childhood obesity; </a:t>
            </a:r>
          </a:p>
          <a:p>
            <a:pPr marL="514350" lvl="0" indent="-514350">
              <a:lnSpc>
                <a:spcPct val="107000"/>
              </a:lnSpc>
              <a:spcAft>
                <a:spcPts val="800"/>
              </a:spcAft>
              <a:buFont typeface="+mj-lt"/>
              <a:buAutoNum type="arabicPeriod" startAt="5"/>
            </a:pPr>
            <a:r>
              <a:rPr lang="en-PH" u="none" strike="noStrike" dirty="0">
                <a:effectLst/>
                <a:latin typeface="Calibri" panose="020F0502020204030204" pitchFamily="34" charset="0"/>
                <a:ea typeface="Calibri" panose="020F0502020204030204" pitchFamily="34" charset="0"/>
              </a:rPr>
              <a:t>Nutrition-sensitive programs that yield nutritional benefits including malaria prevention, preconception care, and water, sanitation, and hygiene (WASH) promotion; and </a:t>
            </a:r>
          </a:p>
          <a:p>
            <a:pPr marL="514350" lvl="0" indent="-514350">
              <a:lnSpc>
                <a:spcPct val="107000"/>
              </a:lnSpc>
              <a:spcAft>
                <a:spcPts val="800"/>
              </a:spcAft>
              <a:buFont typeface="+mj-lt"/>
              <a:buAutoNum type="arabicPeriod" startAt="5"/>
            </a:pPr>
            <a:r>
              <a:rPr lang="en-PH" u="none" strike="noStrike" dirty="0">
                <a:effectLst/>
                <a:latin typeface="Calibri" panose="020F0502020204030204" pitchFamily="34" charset="0"/>
                <a:ea typeface="Calibri" panose="020F0502020204030204" pitchFamily="34" charset="0"/>
              </a:rPr>
              <a:t>Improved coverage of interventions to reach the most vulnerable groups. </a:t>
            </a:r>
          </a:p>
          <a:p>
            <a:pPr marL="0" lvl="0" indent="0">
              <a:lnSpc>
                <a:spcPct val="100000"/>
              </a:lnSpc>
              <a:spcAft>
                <a:spcPts val="800"/>
              </a:spcAft>
              <a:buNone/>
            </a:pPr>
            <a:r>
              <a:rPr lang="en-PH" sz="2000" u="none" strike="noStrike" dirty="0">
                <a:effectLst/>
                <a:latin typeface="Calibri" panose="020F0502020204030204" pitchFamily="34" charset="0"/>
                <a:ea typeface="Calibri" panose="020F0502020204030204" pitchFamily="34" charset="0"/>
              </a:rPr>
              <a:t> </a:t>
            </a:r>
          </a:p>
          <a:p>
            <a:pPr marL="0" indent="0">
              <a:lnSpc>
                <a:spcPct val="100000"/>
              </a:lnSpc>
              <a:buNone/>
            </a:pPr>
            <a:endParaRPr lang="en-PH" sz="2000" b="1" dirty="0"/>
          </a:p>
        </p:txBody>
      </p:sp>
      <p:sp>
        <p:nvSpPr>
          <p:cNvPr id="6" name="TextBox 5">
            <a:extLst>
              <a:ext uri="{FF2B5EF4-FFF2-40B4-BE49-F238E27FC236}">
                <a16:creationId xmlns:a16="http://schemas.microsoft.com/office/drawing/2014/main" id="{9BB2AF61-5EC0-4710-ABB0-53361E02CEC5}"/>
              </a:ext>
            </a:extLst>
          </p:cNvPr>
          <p:cNvSpPr txBox="1"/>
          <p:nvPr/>
        </p:nvSpPr>
        <p:spPr>
          <a:xfrm>
            <a:off x="922422" y="5414570"/>
            <a:ext cx="8293768" cy="400110"/>
          </a:xfrm>
          <a:prstGeom prst="rect">
            <a:avLst/>
          </a:prstGeom>
          <a:noFill/>
        </p:spPr>
        <p:txBody>
          <a:bodyPr wrap="square">
            <a:spAutoFit/>
          </a:bodyPr>
          <a:lstStyle/>
          <a:p>
            <a:r>
              <a:rPr lang="en-PH" sz="1000" i="1" dirty="0">
                <a:latin typeface="Calibri" panose="020F0502020204030204" pitchFamily="34" charset="0"/>
                <a:ea typeface="Calibri" panose="020F0502020204030204" pitchFamily="34" charset="0"/>
              </a:rPr>
              <a:t>Source: </a:t>
            </a:r>
            <a:r>
              <a:rPr lang="en-PH" sz="1000" i="1" dirty="0">
                <a:effectLst/>
                <a:latin typeface="Calibri" panose="020F0502020204030204" pitchFamily="34" charset="0"/>
                <a:ea typeface="Calibri" panose="020F0502020204030204" pitchFamily="34" charset="0"/>
              </a:rPr>
              <a:t> Keats, E. C., Das, J. K., Salam, R. A., Lassi, Z. S., </a:t>
            </a:r>
            <a:r>
              <a:rPr lang="en-PH" sz="1000" i="1" dirty="0" err="1">
                <a:effectLst/>
                <a:latin typeface="Calibri" panose="020F0502020204030204" pitchFamily="34" charset="0"/>
                <a:ea typeface="Calibri" panose="020F0502020204030204" pitchFamily="34" charset="0"/>
              </a:rPr>
              <a:t>Imdad</a:t>
            </a:r>
            <a:r>
              <a:rPr lang="en-PH" sz="1000" i="1" dirty="0">
                <a:effectLst/>
                <a:latin typeface="Calibri" panose="020F0502020204030204" pitchFamily="34" charset="0"/>
                <a:ea typeface="Calibri" panose="020F0502020204030204" pitchFamily="34" charset="0"/>
              </a:rPr>
              <a:t>, A., Black, R. E., &amp; </a:t>
            </a:r>
            <a:r>
              <a:rPr lang="en-PH" sz="1000" i="1" dirty="0" err="1">
                <a:effectLst/>
                <a:latin typeface="Calibri" panose="020F0502020204030204" pitchFamily="34" charset="0"/>
                <a:ea typeface="Calibri" panose="020F0502020204030204" pitchFamily="34" charset="0"/>
              </a:rPr>
              <a:t>Bhutta</a:t>
            </a:r>
            <a:r>
              <a:rPr lang="en-PH" sz="1000" i="1" dirty="0">
                <a:effectLst/>
                <a:latin typeface="Calibri" panose="020F0502020204030204" pitchFamily="34" charset="0"/>
                <a:ea typeface="Calibri" panose="020F0502020204030204" pitchFamily="34" charset="0"/>
              </a:rPr>
              <a:t>, Z. A. (2021). Effective interventions to address maternal and child nutrition: an update of the evidence. 1 May 2021. The Lancet Child &amp; Adolescent Health, Volume 5, Issue 5, 367-384. </a:t>
            </a:r>
            <a:endParaRPr lang="en-PH" sz="1000" i="1" dirty="0"/>
          </a:p>
        </p:txBody>
      </p:sp>
      <p:sp>
        <p:nvSpPr>
          <p:cNvPr id="4" name="Slide Number Placeholder 3">
            <a:extLst>
              <a:ext uri="{FF2B5EF4-FFF2-40B4-BE49-F238E27FC236}">
                <a16:creationId xmlns:a16="http://schemas.microsoft.com/office/drawing/2014/main" id="{E35C89A3-17B5-4780-9F4B-0E4BE67312ED}"/>
              </a:ext>
            </a:extLst>
          </p:cNvPr>
          <p:cNvSpPr>
            <a:spLocks noGrp="1"/>
          </p:cNvSpPr>
          <p:nvPr>
            <p:ph type="sldNum" sz="quarter" idx="12"/>
          </p:nvPr>
        </p:nvSpPr>
        <p:spPr/>
        <p:txBody>
          <a:bodyPr/>
          <a:lstStyle/>
          <a:p>
            <a:fld id="{4963F721-A9FF-41F8-B218-62D30FAFCB00}" type="slidenum">
              <a:rPr lang="en-PH" smtClean="0"/>
              <a:t>19</a:t>
            </a:fld>
            <a:endParaRPr lang="en-PH"/>
          </a:p>
        </p:txBody>
      </p:sp>
      <p:grpSp>
        <p:nvGrpSpPr>
          <p:cNvPr id="11" name="Group 10">
            <a:extLst>
              <a:ext uri="{FF2B5EF4-FFF2-40B4-BE49-F238E27FC236}">
                <a16:creationId xmlns:a16="http://schemas.microsoft.com/office/drawing/2014/main" id="{DE5818D7-33A4-426E-99A5-3FE407C3D00C}"/>
              </a:ext>
            </a:extLst>
          </p:cNvPr>
          <p:cNvGrpSpPr/>
          <p:nvPr/>
        </p:nvGrpSpPr>
        <p:grpSpPr>
          <a:xfrm>
            <a:off x="-372534" y="4909554"/>
            <a:ext cx="12818534" cy="1935291"/>
            <a:chOff x="-372534" y="4909554"/>
            <a:chExt cx="12818534" cy="1935291"/>
          </a:xfrm>
        </p:grpSpPr>
        <p:sp>
          <p:nvSpPr>
            <p:cNvPr id="12" name="Google Shape;1293;p54">
              <a:extLst>
                <a:ext uri="{FF2B5EF4-FFF2-40B4-BE49-F238E27FC236}">
                  <a16:creationId xmlns:a16="http://schemas.microsoft.com/office/drawing/2014/main" id="{426D87B0-8C52-4B48-8896-A0929C1A3DD0}"/>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293;p54">
              <a:extLst>
                <a:ext uri="{FF2B5EF4-FFF2-40B4-BE49-F238E27FC236}">
                  <a16:creationId xmlns:a16="http://schemas.microsoft.com/office/drawing/2014/main" id="{C72D6109-7B0A-41FC-95E1-EE76CA1E45F7}"/>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 name="Picture 13">
              <a:extLst>
                <a:ext uri="{FF2B5EF4-FFF2-40B4-BE49-F238E27FC236}">
                  <a16:creationId xmlns:a16="http://schemas.microsoft.com/office/drawing/2014/main" id="{8B0B45D2-5516-4005-A989-69F1DAD91C2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06667" y="4909554"/>
              <a:ext cx="1185333" cy="1202267"/>
            </a:xfrm>
            <a:prstGeom prst="rect">
              <a:avLst/>
            </a:prstGeom>
            <a:noFill/>
            <a:ln>
              <a:noFill/>
            </a:ln>
          </p:spPr>
        </p:pic>
      </p:grpSp>
    </p:spTree>
    <p:extLst>
      <p:ext uri="{BB962C8B-B14F-4D97-AF65-F5344CB8AC3E}">
        <p14:creationId xmlns:p14="http://schemas.microsoft.com/office/powerpoint/2010/main" val="20558798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E6368-5A54-4877-9B81-D056E6501519}"/>
              </a:ext>
            </a:extLst>
          </p:cNvPr>
          <p:cNvSpPr>
            <a:spLocks noGrp="1"/>
          </p:cNvSpPr>
          <p:nvPr>
            <p:ph type="title"/>
          </p:nvPr>
        </p:nvSpPr>
        <p:spPr/>
        <p:txBody>
          <a:bodyPr/>
          <a:lstStyle/>
          <a:p>
            <a:r>
              <a:rPr lang="en-US" dirty="0">
                <a:latin typeface="Aharoni" panose="02010803020104030203" pitchFamily="2" charset="-79"/>
                <a:cs typeface="Aharoni" panose="02010803020104030203" pitchFamily="2" charset="-79"/>
              </a:rPr>
              <a:t>Presentation outline</a:t>
            </a:r>
            <a:endParaRPr lang="en-PH" dirty="0">
              <a:latin typeface="Aharoni" panose="02010803020104030203" pitchFamily="2" charset="-79"/>
              <a:cs typeface="Aharoni" panose="02010803020104030203" pitchFamily="2" charset="-79"/>
            </a:endParaRPr>
          </a:p>
        </p:txBody>
      </p:sp>
      <p:sp>
        <p:nvSpPr>
          <p:cNvPr id="3" name="Content Placeholder 2">
            <a:extLst>
              <a:ext uri="{FF2B5EF4-FFF2-40B4-BE49-F238E27FC236}">
                <a16:creationId xmlns:a16="http://schemas.microsoft.com/office/drawing/2014/main" id="{8CDDEE45-23D0-4FFA-85F6-EDC5D0C048E1}"/>
              </a:ext>
            </a:extLst>
          </p:cNvPr>
          <p:cNvSpPr>
            <a:spLocks noGrp="1"/>
          </p:cNvSpPr>
          <p:nvPr>
            <p:ph idx="1"/>
          </p:nvPr>
        </p:nvSpPr>
        <p:spPr/>
        <p:txBody>
          <a:bodyPr/>
          <a:lstStyle/>
          <a:p>
            <a:pPr marL="914400" indent="-914400">
              <a:buFont typeface="+mj-lt"/>
              <a:buAutoNum type="arabicPeriod"/>
            </a:pPr>
            <a:r>
              <a:rPr lang="en-US" sz="3200" dirty="0"/>
              <a:t>Get to know more about Nutrition Month</a:t>
            </a:r>
          </a:p>
          <a:p>
            <a:pPr marL="914400" indent="-914400">
              <a:buFont typeface="+mj-lt"/>
              <a:buAutoNum type="arabicPeriod"/>
            </a:pPr>
            <a:r>
              <a:rPr lang="en-US" sz="3200" dirty="0"/>
              <a:t>What is our nutrition situation? </a:t>
            </a:r>
          </a:p>
          <a:p>
            <a:pPr marL="914400" indent="-914400">
              <a:buFont typeface="+mj-lt"/>
              <a:buAutoNum type="arabicPeriod"/>
            </a:pPr>
            <a:r>
              <a:rPr lang="en-US" sz="3200" dirty="0"/>
              <a:t>How are we addressing malnutrition? </a:t>
            </a:r>
          </a:p>
          <a:p>
            <a:pPr marL="914400" indent="-914400">
              <a:buFont typeface="+mj-lt"/>
              <a:buAutoNum type="arabicPeriod"/>
            </a:pPr>
            <a:r>
              <a:rPr lang="en-US" sz="3200" dirty="0"/>
              <a:t>Opportunities for stakeholders</a:t>
            </a:r>
          </a:p>
          <a:p>
            <a:pPr marL="914400" indent="-914400">
              <a:buFont typeface="+mj-lt"/>
              <a:buAutoNum type="arabicPeriod"/>
            </a:pPr>
            <a:endParaRPr lang="en-US" sz="3200" dirty="0"/>
          </a:p>
          <a:p>
            <a:endParaRPr lang="en-US" dirty="0"/>
          </a:p>
          <a:p>
            <a:endParaRPr lang="en-PH" dirty="0"/>
          </a:p>
        </p:txBody>
      </p:sp>
      <p:grpSp>
        <p:nvGrpSpPr>
          <p:cNvPr id="4" name="Group 3">
            <a:extLst>
              <a:ext uri="{FF2B5EF4-FFF2-40B4-BE49-F238E27FC236}">
                <a16:creationId xmlns:a16="http://schemas.microsoft.com/office/drawing/2014/main" id="{2D4FDD62-670E-4340-B364-042D2787F91A}"/>
              </a:ext>
            </a:extLst>
          </p:cNvPr>
          <p:cNvGrpSpPr/>
          <p:nvPr/>
        </p:nvGrpSpPr>
        <p:grpSpPr>
          <a:xfrm>
            <a:off x="-372534" y="4909554"/>
            <a:ext cx="12818534" cy="1935291"/>
            <a:chOff x="-372534" y="4909554"/>
            <a:chExt cx="12818534" cy="1935291"/>
          </a:xfrm>
        </p:grpSpPr>
        <p:sp>
          <p:nvSpPr>
            <p:cNvPr id="5" name="Google Shape;1293;p54">
              <a:extLst>
                <a:ext uri="{FF2B5EF4-FFF2-40B4-BE49-F238E27FC236}">
                  <a16:creationId xmlns:a16="http://schemas.microsoft.com/office/drawing/2014/main" id="{754A50B7-F228-47AB-9C6C-C740D45BB4D6}"/>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293;p54">
              <a:extLst>
                <a:ext uri="{FF2B5EF4-FFF2-40B4-BE49-F238E27FC236}">
                  <a16:creationId xmlns:a16="http://schemas.microsoft.com/office/drawing/2014/main" id="{86E2CA91-0A65-4735-A866-39BB61BB050A}"/>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Picture 6">
              <a:extLst>
                <a:ext uri="{FF2B5EF4-FFF2-40B4-BE49-F238E27FC236}">
                  <a16:creationId xmlns:a16="http://schemas.microsoft.com/office/drawing/2014/main" id="{68530E99-3347-42BC-B6F7-206477E1A41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06667" y="4909554"/>
              <a:ext cx="1185333" cy="1202267"/>
            </a:xfrm>
            <a:prstGeom prst="rect">
              <a:avLst/>
            </a:prstGeom>
            <a:noFill/>
            <a:ln>
              <a:noFill/>
            </a:ln>
          </p:spPr>
        </p:pic>
      </p:grpSp>
    </p:spTree>
    <p:extLst>
      <p:ext uri="{BB962C8B-B14F-4D97-AF65-F5344CB8AC3E}">
        <p14:creationId xmlns:p14="http://schemas.microsoft.com/office/powerpoint/2010/main" val="16919238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p:txBody>
          <a:bodyPr>
            <a:normAutofit/>
          </a:bodyPr>
          <a:lstStyle/>
          <a:p>
            <a:r>
              <a:rPr lang="en-PH" b="1" dirty="0">
                <a:latin typeface="+mn-lt"/>
              </a:rPr>
              <a:t>Basis for LGU Funding for nutrition</a:t>
            </a:r>
          </a:p>
        </p:txBody>
      </p:sp>
      <p:sp>
        <p:nvSpPr>
          <p:cNvPr id="7" name="Content Placeholder 3">
            <a:extLst>
              <a:ext uri="{FF2B5EF4-FFF2-40B4-BE49-F238E27FC236}">
                <a16:creationId xmlns:a16="http://schemas.microsoft.com/office/drawing/2014/main" id="{AA148E67-A945-4B73-8D39-F0EDC52C1C40}"/>
              </a:ext>
            </a:extLst>
          </p:cNvPr>
          <p:cNvSpPr>
            <a:spLocks noGrp="1"/>
          </p:cNvSpPr>
          <p:nvPr>
            <p:ph idx="1"/>
          </p:nvPr>
        </p:nvSpPr>
        <p:spPr>
          <a:xfrm>
            <a:off x="838200" y="1361552"/>
            <a:ext cx="10515600" cy="4351338"/>
          </a:xfrm>
        </p:spPr>
        <p:txBody>
          <a:bodyPr>
            <a:normAutofit lnSpcReduction="10000"/>
          </a:bodyPr>
          <a:lstStyle/>
          <a:p>
            <a:r>
              <a:rPr lang="en-PH" sz="2400" dirty="0"/>
              <a:t>DILG Memorandum Circular 2018-42 – enjoins all LGUs to prioritize in their allocation of local funds the PPAN included in their local nutrition action plans formulated in accordance with the PPAN 2017-2022</a:t>
            </a:r>
          </a:p>
          <a:p>
            <a:r>
              <a:rPr lang="en-PH" sz="2400" dirty="0"/>
              <a:t>DILG-DOH Joint Memorandum Circular 2019-0001 – Guidelines for integration of PAPs from the PPAN to the local development plans, investment programs and budget of LGUs</a:t>
            </a:r>
          </a:p>
          <a:p>
            <a:r>
              <a:rPr lang="en-PH" sz="2400" dirty="0"/>
              <a:t>DBM guidelines on annual LGU budget preparation that requires LGUs to prepare local nutrition action plans </a:t>
            </a:r>
          </a:p>
          <a:p>
            <a:pPr lvl="1"/>
            <a:r>
              <a:rPr lang="en-PH" dirty="0"/>
              <a:t>National Budget Memorandum No. 130</a:t>
            </a:r>
          </a:p>
          <a:p>
            <a:pPr lvl="1"/>
            <a:r>
              <a:rPr lang="en-PH" dirty="0"/>
              <a:t>Local Budget Memoranda No. 77 S. 2018 </a:t>
            </a:r>
          </a:p>
          <a:p>
            <a:pPr lvl="1"/>
            <a:r>
              <a:rPr lang="en-PH" dirty="0"/>
              <a:t>Local Budget Memoranda No. 80. 2020 </a:t>
            </a:r>
          </a:p>
          <a:p>
            <a:pPr lvl="1"/>
            <a:r>
              <a:rPr lang="en-PH" dirty="0"/>
              <a:t>Local Budget Memoranda No. 82. 2021 </a:t>
            </a:r>
          </a:p>
          <a:p>
            <a:pPr lvl="1"/>
            <a:endParaRPr lang="en-PH" sz="2000" dirty="0"/>
          </a:p>
        </p:txBody>
      </p:sp>
      <p:sp>
        <p:nvSpPr>
          <p:cNvPr id="3" name="Slide Number Placeholder 2">
            <a:extLst>
              <a:ext uri="{FF2B5EF4-FFF2-40B4-BE49-F238E27FC236}">
                <a16:creationId xmlns:a16="http://schemas.microsoft.com/office/drawing/2014/main" id="{C8043593-5427-4416-B319-3C94B546C35B}"/>
              </a:ext>
            </a:extLst>
          </p:cNvPr>
          <p:cNvSpPr>
            <a:spLocks noGrp="1"/>
          </p:cNvSpPr>
          <p:nvPr>
            <p:ph type="sldNum" sz="quarter" idx="12"/>
          </p:nvPr>
        </p:nvSpPr>
        <p:spPr/>
        <p:txBody>
          <a:bodyPr/>
          <a:lstStyle/>
          <a:p>
            <a:fld id="{4963F721-A9FF-41F8-B218-62D30FAFCB00}" type="slidenum">
              <a:rPr lang="en-PH" smtClean="0"/>
              <a:t>20</a:t>
            </a:fld>
            <a:endParaRPr lang="en-PH"/>
          </a:p>
        </p:txBody>
      </p:sp>
      <p:sp>
        <p:nvSpPr>
          <p:cNvPr id="10" name="Content Placeholder 3">
            <a:extLst>
              <a:ext uri="{FF2B5EF4-FFF2-40B4-BE49-F238E27FC236}">
                <a16:creationId xmlns:a16="http://schemas.microsoft.com/office/drawing/2014/main" id="{D00D0F71-F44E-439D-B3D5-043A1AD44915}"/>
              </a:ext>
            </a:extLst>
          </p:cNvPr>
          <p:cNvSpPr txBox="1">
            <a:spLocks/>
          </p:cNvSpPr>
          <p:nvPr/>
        </p:nvSpPr>
        <p:spPr>
          <a:xfrm>
            <a:off x="6976806" y="209533"/>
            <a:ext cx="6010788" cy="7188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PH" sz="2000" b="1" dirty="0">
              <a:solidFill>
                <a:schemeClr val="accent1">
                  <a:lumMod val="50000"/>
                </a:schemeClr>
              </a:solidFill>
            </a:endParaRPr>
          </a:p>
          <a:p>
            <a:endParaRPr lang="en-PH" sz="2000" b="1" dirty="0">
              <a:solidFill>
                <a:schemeClr val="accent1">
                  <a:lumMod val="50000"/>
                </a:schemeClr>
              </a:solidFill>
            </a:endParaRPr>
          </a:p>
        </p:txBody>
      </p:sp>
      <p:grpSp>
        <p:nvGrpSpPr>
          <p:cNvPr id="13" name="Group 12">
            <a:extLst>
              <a:ext uri="{FF2B5EF4-FFF2-40B4-BE49-F238E27FC236}">
                <a16:creationId xmlns:a16="http://schemas.microsoft.com/office/drawing/2014/main" id="{99587CD9-FEC0-46B9-B84B-88909DC52FFC}"/>
              </a:ext>
            </a:extLst>
          </p:cNvPr>
          <p:cNvGrpSpPr/>
          <p:nvPr/>
        </p:nvGrpSpPr>
        <p:grpSpPr>
          <a:xfrm>
            <a:off x="-436097" y="4922709"/>
            <a:ext cx="12818534" cy="1935291"/>
            <a:chOff x="-372534" y="4909554"/>
            <a:chExt cx="12818534" cy="1935291"/>
          </a:xfrm>
        </p:grpSpPr>
        <p:sp>
          <p:nvSpPr>
            <p:cNvPr id="14" name="Google Shape;1293;p54">
              <a:extLst>
                <a:ext uri="{FF2B5EF4-FFF2-40B4-BE49-F238E27FC236}">
                  <a16:creationId xmlns:a16="http://schemas.microsoft.com/office/drawing/2014/main" id="{1DEB7A71-BBEB-4D08-826E-6B67C9972FB5}"/>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93;p54">
              <a:extLst>
                <a:ext uri="{FF2B5EF4-FFF2-40B4-BE49-F238E27FC236}">
                  <a16:creationId xmlns:a16="http://schemas.microsoft.com/office/drawing/2014/main" id="{43B92D6F-25E9-473B-9893-D34AA65FC1F9}"/>
                </a:ext>
              </a:extLst>
            </p:cNvPr>
            <p:cNvSpPr/>
            <p:nvPr/>
          </p:nvSpPr>
          <p:spPr>
            <a:xfrm rot="10800000">
              <a:off x="27296"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 name="Picture 15">
              <a:extLst>
                <a:ext uri="{FF2B5EF4-FFF2-40B4-BE49-F238E27FC236}">
                  <a16:creationId xmlns:a16="http://schemas.microsoft.com/office/drawing/2014/main" id="{3CC4C1AB-E8E1-485E-9295-B668F14515C9}"/>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06667" y="4909554"/>
              <a:ext cx="1185333" cy="1202267"/>
            </a:xfrm>
            <a:prstGeom prst="rect">
              <a:avLst/>
            </a:prstGeom>
            <a:noFill/>
            <a:ln>
              <a:noFill/>
            </a:ln>
          </p:spPr>
        </p:pic>
      </p:grpSp>
    </p:spTree>
    <p:extLst>
      <p:ext uri="{BB962C8B-B14F-4D97-AF65-F5344CB8AC3E}">
        <p14:creationId xmlns:p14="http://schemas.microsoft.com/office/powerpoint/2010/main" val="4266252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DD5E6D2-F872-4C10-8B05-582EFB901A34}"/>
              </a:ext>
            </a:extLst>
          </p:cNvPr>
          <p:cNvGrpSpPr/>
          <p:nvPr/>
        </p:nvGrpSpPr>
        <p:grpSpPr>
          <a:xfrm>
            <a:off x="-313267" y="5227771"/>
            <a:ext cx="12818534" cy="1658339"/>
            <a:chOff x="-372534" y="5186506"/>
            <a:chExt cx="12818534" cy="1658339"/>
          </a:xfrm>
        </p:grpSpPr>
        <p:sp>
          <p:nvSpPr>
            <p:cNvPr id="10" name="Google Shape;1293;p54">
              <a:extLst>
                <a:ext uri="{FF2B5EF4-FFF2-40B4-BE49-F238E27FC236}">
                  <a16:creationId xmlns:a16="http://schemas.microsoft.com/office/drawing/2014/main" id="{5B54C0F6-80DC-4F9E-A45E-DB45E0B705B4}"/>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93;p54">
              <a:extLst>
                <a:ext uri="{FF2B5EF4-FFF2-40B4-BE49-F238E27FC236}">
                  <a16:creationId xmlns:a16="http://schemas.microsoft.com/office/drawing/2014/main" id="{C1C23BCA-CA8E-4770-8295-27E35F6207E4}"/>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 name="Picture 11">
              <a:extLst>
                <a:ext uri="{FF2B5EF4-FFF2-40B4-BE49-F238E27FC236}">
                  <a16:creationId xmlns:a16="http://schemas.microsoft.com/office/drawing/2014/main" id="{B5F39E01-531C-4936-9502-6FB6573084B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01866" y="5186506"/>
              <a:ext cx="1185333" cy="1202267"/>
            </a:xfrm>
            <a:prstGeom prst="rect">
              <a:avLst/>
            </a:prstGeom>
            <a:noFill/>
            <a:ln>
              <a:noFill/>
            </a:ln>
          </p:spPr>
        </p:pic>
      </p:grpSp>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838200" y="82152"/>
            <a:ext cx="10515600" cy="1197769"/>
          </a:xfrm>
        </p:spPr>
        <p:txBody>
          <a:bodyPr>
            <a:normAutofit/>
          </a:bodyPr>
          <a:lstStyle/>
          <a:p>
            <a:r>
              <a:rPr lang="en-PH" b="1" dirty="0">
                <a:latin typeface="+mn-lt"/>
              </a:rPr>
              <a:t>Policies and programs that support nutrition</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869424" y="848430"/>
            <a:ext cx="9741426" cy="5157612"/>
          </a:xfrm>
        </p:spPr>
        <p:txBody>
          <a:bodyPr>
            <a:normAutofit/>
          </a:bodyPr>
          <a:lstStyle/>
          <a:p>
            <a:endParaRPr lang="en-PH" b="1" dirty="0"/>
          </a:p>
          <a:p>
            <a:r>
              <a:rPr lang="en-PH" b="1" dirty="0"/>
              <a:t>RA 11148 </a:t>
            </a:r>
            <a:r>
              <a:rPr lang="en-PH" i="1" dirty="0" err="1"/>
              <a:t>Kalusugan</a:t>
            </a:r>
            <a:r>
              <a:rPr lang="en-PH" i="1" dirty="0"/>
              <a:t> at </a:t>
            </a:r>
            <a:r>
              <a:rPr lang="en-PH" i="1" dirty="0" err="1"/>
              <a:t>Nutrisyon</a:t>
            </a:r>
            <a:r>
              <a:rPr lang="en-PH" i="1" dirty="0"/>
              <a:t> ng Mag-</a:t>
            </a:r>
            <a:r>
              <a:rPr lang="en-PH" i="1" dirty="0" err="1"/>
              <a:t>Nanay</a:t>
            </a:r>
            <a:r>
              <a:rPr lang="en-PH" i="1" dirty="0"/>
              <a:t> </a:t>
            </a:r>
            <a:r>
              <a:rPr lang="en-PH" dirty="0"/>
              <a:t>Act</a:t>
            </a:r>
            <a:r>
              <a:rPr lang="en-PH" i="1" dirty="0"/>
              <a:t> </a:t>
            </a:r>
          </a:p>
          <a:p>
            <a:r>
              <a:rPr lang="en-PH" b="1" dirty="0"/>
              <a:t>RA 11210 </a:t>
            </a:r>
            <a:r>
              <a:rPr lang="en-PH" dirty="0"/>
              <a:t>105-Day Expanded Maternity Leave Law </a:t>
            </a:r>
            <a:r>
              <a:rPr lang="en-PH" b="1" dirty="0"/>
              <a:t>RA 11037 </a:t>
            </a:r>
            <a:r>
              <a:rPr lang="en-PH" i="1" dirty="0" err="1"/>
              <a:t>Masustansyang</a:t>
            </a:r>
            <a:r>
              <a:rPr lang="en-PH" i="1" dirty="0"/>
              <a:t> </a:t>
            </a:r>
            <a:r>
              <a:rPr lang="en-PH" i="1" dirty="0" err="1"/>
              <a:t>Pagkain</a:t>
            </a:r>
            <a:r>
              <a:rPr lang="en-PH" i="1" dirty="0"/>
              <a:t> para </a:t>
            </a:r>
            <a:r>
              <a:rPr lang="en-PH" i="1" dirty="0" err="1"/>
              <a:t>sa</a:t>
            </a:r>
            <a:r>
              <a:rPr lang="en-PH" i="1" dirty="0"/>
              <a:t> </a:t>
            </a:r>
            <a:r>
              <a:rPr lang="en-PH" i="1" dirty="0" err="1"/>
              <a:t>Batang</a:t>
            </a:r>
            <a:r>
              <a:rPr lang="en-PH" i="1" dirty="0"/>
              <a:t> Pilipino </a:t>
            </a:r>
            <a:r>
              <a:rPr lang="en-PH" dirty="0"/>
              <a:t>Act</a:t>
            </a:r>
          </a:p>
          <a:p>
            <a:r>
              <a:rPr lang="en-PH" b="1" dirty="0">
                <a:latin typeface="Calibri" panose="020F0502020204030204" pitchFamily="34" charset="0"/>
                <a:ea typeface="Calibri" panose="020F0502020204030204" pitchFamily="34" charset="0"/>
              </a:rPr>
              <a:t>RA 10410 </a:t>
            </a:r>
            <a:r>
              <a:rPr lang="en-PH" dirty="0">
                <a:latin typeface="Calibri" panose="020F0502020204030204" pitchFamily="34" charset="0"/>
                <a:ea typeface="Calibri" panose="020F0502020204030204" pitchFamily="34" charset="0"/>
              </a:rPr>
              <a:t>Early Years Act </a:t>
            </a:r>
          </a:p>
          <a:p>
            <a:r>
              <a:rPr lang="en-PH" b="1" dirty="0"/>
              <a:t>RA 10028 </a:t>
            </a:r>
            <a:r>
              <a:rPr lang="en-PH" dirty="0"/>
              <a:t>Expanded Breastfeeding Promotion Act</a:t>
            </a:r>
          </a:p>
          <a:p>
            <a:r>
              <a:rPr lang="en-PH" b="1" dirty="0"/>
              <a:t>RA 8976 </a:t>
            </a:r>
            <a:r>
              <a:rPr lang="en-PH" dirty="0"/>
              <a:t>Food Fortification Law</a:t>
            </a:r>
            <a:r>
              <a:rPr lang="en-PH" i="1" dirty="0"/>
              <a:t> </a:t>
            </a:r>
          </a:p>
          <a:p>
            <a:r>
              <a:rPr lang="en-PH" b="1" dirty="0"/>
              <a:t>RA 8172 </a:t>
            </a:r>
            <a:r>
              <a:rPr lang="en-PH" dirty="0"/>
              <a:t>ASIN Law </a:t>
            </a:r>
          </a:p>
          <a:p>
            <a:r>
              <a:rPr lang="en-PH" b="1" dirty="0"/>
              <a:t>EO 51 </a:t>
            </a:r>
            <a:r>
              <a:rPr lang="en-PH" dirty="0"/>
              <a:t>Philippine Milk Code </a:t>
            </a:r>
          </a:p>
          <a:p>
            <a:pPr marL="355600" indent="-355600"/>
            <a:endParaRPr lang="en-PH" i="1" dirty="0"/>
          </a:p>
          <a:p>
            <a:endParaRPr lang="en-PH" dirty="0"/>
          </a:p>
          <a:p>
            <a:endParaRPr lang="en-PH" dirty="0"/>
          </a:p>
          <a:p>
            <a:pPr marL="0" indent="0">
              <a:buNone/>
            </a:pPr>
            <a:endParaRPr lang="en-PH" dirty="0"/>
          </a:p>
        </p:txBody>
      </p:sp>
      <p:pic>
        <p:nvPicPr>
          <p:cNvPr id="9" name="Picture 8">
            <a:extLst>
              <a:ext uri="{FF2B5EF4-FFF2-40B4-BE49-F238E27FC236}">
                <a16:creationId xmlns:a16="http://schemas.microsoft.com/office/drawing/2014/main" id="{CB7D876E-B970-42F0-B5EB-F19B9B5EB3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280346" y="1328671"/>
            <a:ext cx="2970921" cy="3850350"/>
          </a:xfrm>
          <a:prstGeom prst="rect">
            <a:avLst/>
          </a:prstGeom>
        </p:spPr>
      </p:pic>
      <p:sp>
        <p:nvSpPr>
          <p:cNvPr id="4" name="Slide Number Placeholder 3">
            <a:extLst>
              <a:ext uri="{FF2B5EF4-FFF2-40B4-BE49-F238E27FC236}">
                <a16:creationId xmlns:a16="http://schemas.microsoft.com/office/drawing/2014/main" id="{96542CCB-8CAA-4434-911B-A080BC336D3D}"/>
              </a:ext>
            </a:extLst>
          </p:cNvPr>
          <p:cNvSpPr>
            <a:spLocks noGrp="1"/>
          </p:cNvSpPr>
          <p:nvPr>
            <p:ph type="sldNum" sz="quarter" idx="12"/>
          </p:nvPr>
        </p:nvSpPr>
        <p:spPr/>
        <p:txBody>
          <a:bodyPr/>
          <a:lstStyle/>
          <a:p>
            <a:fld id="{4963F721-A9FF-41F8-B218-62D30FAFCB00}" type="slidenum">
              <a:rPr lang="en-PH" smtClean="0"/>
              <a:t>21</a:t>
            </a:fld>
            <a:endParaRPr lang="en-PH"/>
          </a:p>
        </p:txBody>
      </p:sp>
    </p:spTree>
    <p:extLst>
      <p:ext uri="{BB962C8B-B14F-4D97-AF65-F5344CB8AC3E}">
        <p14:creationId xmlns:p14="http://schemas.microsoft.com/office/powerpoint/2010/main" val="11543987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F8D7F71-6AB5-4F2B-A6ED-B8299403FA69}"/>
              </a:ext>
            </a:extLst>
          </p:cNvPr>
          <p:cNvGrpSpPr/>
          <p:nvPr/>
        </p:nvGrpSpPr>
        <p:grpSpPr>
          <a:xfrm>
            <a:off x="-313267" y="5961047"/>
            <a:ext cx="12818534" cy="925063"/>
            <a:chOff x="-372534" y="5919782"/>
            <a:chExt cx="12818534" cy="925063"/>
          </a:xfrm>
        </p:grpSpPr>
        <p:sp>
          <p:nvSpPr>
            <p:cNvPr id="9" name="Google Shape;1293;p54">
              <a:extLst>
                <a:ext uri="{FF2B5EF4-FFF2-40B4-BE49-F238E27FC236}">
                  <a16:creationId xmlns:a16="http://schemas.microsoft.com/office/drawing/2014/main" id="{E147E841-1269-41F9-9315-5BB004989709}"/>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93;p54">
              <a:extLst>
                <a:ext uri="{FF2B5EF4-FFF2-40B4-BE49-F238E27FC236}">
                  <a16:creationId xmlns:a16="http://schemas.microsoft.com/office/drawing/2014/main" id="{699988C6-ABE0-4E55-B0B6-4C7949EE2378}"/>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838200" y="82152"/>
            <a:ext cx="10515600" cy="1197769"/>
          </a:xfrm>
        </p:spPr>
        <p:txBody>
          <a:bodyPr>
            <a:normAutofit/>
          </a:bodyPr>
          <a:lstStyle/>
          <a:p>
            <a:r>
              <a:rPr lang="en-PH" b="1" dirty="0">
                <a:latin typeface="+mn-lt"/>
              </a:rPr>
              <a:t>Platforms for collaboration</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712764" y="1491175"/>
            <a:ext cx="8540262" cy="4937760"/>
          </a:xfrm>
        </p:spPr>
        <p:txBody>
          <a:bodyPr>
            <a:normAutofit/>
          </a:bodyPr>
          <a:lstStyle/>
          <a:p>
            <a:r>
              <a:rPr lang="en-PH" b="1" dirty="0"/>
              <a:t>IATF on Zero Hunger</a:t>
            </a:r>
            <a:endParaRPr lang="en-PH" dirty="0"/>
          </a:p>
          <a:p>
            <a:pPr lvl="1"/>
            <a:r>
              <a:rPr lang="en-PH" dirty="0"/>
              <a:t>Launched the </a:t>
            </a:r>
            <a:r>
              <a:rPr lang="en-PH" b="1" dirty="0"/>
              <a:t>National Food Policy </a:t>
            </a:r>
            <a:r>
              <a:rPr lang="en-PH" dirty="0"/>
              <a:t>under the leadership of the Office of the Cabinet Secretary</a:t>
            </a:r>
          </a:p>
          <a:p>
            <a:pPr lvl="1"/>
            <a:r>
              <a:rPr lang="en-PH" dirty="0"/>
              <a:t>Involve all government stakeholders to eradicate hunger, achieve food security, improve the nation’s nutrition situation, and promote sustainable agriculture. </a:t>
            </a:r>
          </a:p>
          <a:p>
            <a:pPr marL="457200" lvl="1" indent="0">
              <a:buNone/>
            </a:pPr>
            <a:endParaRPr lang="en-PH" dirty="0"/>
          </a:p>
          <a:p>
            <a:r>
              <a:rPr lang="en-PH" b="1" i="1" dirty="0" err="1"/>
              <a:t>Pilipinas</a:t>
            </a:r>
            <a:r>
              <a:rPr lang="en-PH" b="1" i="1" dirty="0"/>
              <a:t> </a:t>
            </a:r>
            <a:r>
              <a:rPr lang="en-PH" b="1" i="1" dirty="0" err="1"/>
              <a:t>Kontra</a:t>
            </a:r>
            <a:r>
              <a:rPr lang="en-PH" b="1" i="1" dirty="0"/>
              <a:t> </a:t>
            </a:r>
            <a:r>
              <a:rPr lang="en-PH" b="1" i="1" dirty="0" err="1"/>
              <a:t>Gutom</a:t>
            </a:r>
            <a:r>
              <a:rPr lang="en-PH" b="1" i="1" dirty="0"/>
              <a:t> </a:t>
            </a:r>
            <a:r>
              <a:rPr lang="en-PH" b="1" dirty="0"/>
              <a:t>(PKG) Movement</a:t>
            </a:r>
            <a:endParaRPr lang="en-PH" dirty="0"/>
          </a:p>
          <a:p>
            <a:pPr lvl="1"/>
            <a:r>
              <a:rPr lang="en-PH" dirty="0"/>
              <a:t>National and multisectoral anti-hunger movement with support from the private sector, NGOs and foundations, CSOs, and digital and media partners </a:t>
            </a:r>
          </a:p>
          <a:p>
            <a:endParaRPr lang="en-PH" dirty="0"/>
          </a:p>
          <a:p>
            <a:pPr marL="0" indent="0">
              <a:buNone/>
            </a:pPr>
            <a:endParaRPr lang="en-PH" dirty="0"/>
          </a:p>
        </p:txBody>
      </p:sp>
      <p:pic>
        <p:nvPicPr>
          <p:cNvPr id="1026" name="Picture 2" descr="Task Force Zero Hunger to bear plans for Pilipinas Kontra Gutom movement |  Sagisag">
            <a:extLst>
              <a:ext uri="{FF2B5EF4-FFF2-40B4-BE49-F238E27FC236}">
                <a16:creationId xmlns:a16="http://schemas.microsoft.com/office/drawing/2014/main" id="{21E66BAC-FB36-4E54-9FE5-51AF86ED2AC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022" t="35566" r="50046" b="36380"/>
          <a:stretch/>
        </p:blipFill>
        <p:spPr bwMode="auto">
          <a:xfrm>
            <a:off x="9189526" y="2045842"/>
            <a:ext cx="2813538" cy="119776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Task Force Zero Hunger to bear plans for Pilipinas Kontra Gutom movement |  Sagisag">
            <a:extLst>
              <a:ext uri="{FF2B5EF4-FFF2-40B4-BE49-F238E27FC236}">
                <a16:creationId xmlns:a16="http://schemas.microsoft.com/office/drawing/2014/main" id="{466026E9-224C-4FFA-B2D8-2B21F09375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9435" t="18204" r="10910" b="20181"/>
          <a:stretch/>
        </p:blipFill>
        <p:spPr bwMode="auto">
          <a:xfrm>
            <a:off x="9104078" y="3219829"/>
            <a:ext cx="1899138" cy="263065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EC9B0E1E-51AA-4F36-88E4-772015BCC44A}"/>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54268" y="5154083"/>
            <a:ext cx="1185333" cy="1202267"/>
          </a:xfrm>
          <a:prstGeom prst="rect">
            <a:avLst/>
          </a:prstGeom>
          <a:noFill/>
          <a:ln>
            <a:noFill/>
          </a:ln>
        </p:spPr>
      </p:pic>
      <p:sp>
        <p:nvSpPr>
          <p:cNvPr id="4" name="Slide Number Placeholder 3">
            <a:extLst>
              <a:ext uri="{FF2B5EF4-FFF2-40B4-BE49-F238E27FC236}">
                <a16:creationId xmlns:a16="http://schemas.microsoft.com/office/drawing/2014/main" id="{04DE65E5-F8B9-402D-B611-46E1988BE427}"/>
              </a:ext>
            </a:extLst>
          </p:cNvPr>
          <p:cNvSpPr>
            <a:spLocks noGrp="1"/>
          </p:cNvSpPr>
          <p:nvPr>
            <p:ph type="sldNum" sz="quarter" idx="12"/>
          </p:nvPr>
        </p:nvSpPr>
        <p:spPr/>
        <p:txBody>
          <a:bodyPr/>
          <a:lstStyle/>
          <a:p>
            <a:fld id="{4963F721-A9FF-41F8-B218-62D30FAFCB00}" type="slidenum">
              <a:rPr lang="en-PH" smtClean="0"/>
              <a:t>22</a:t>
            </a:fld>
            <a:endParaRPr lang="en-PH"/>
          </a:p>
        </p:txBody>
      </p:sp>
    </p:spTree>
    <p:extLst>
      <p:ext uri="{BB962C8B-B14F-4D97-AF65-F5344CB8AC3E}">
        <p14:creationId xmlns:p14="http://schemas.microsoft.com/office/powerpoint/2010/main" val="2506496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reemap chart&#10;&#10;Description automatically generated">
            <a:extLst>
              <a:ext uri="{FF2B5EF4-FFF2-40B4-BE49-F238E27FC236}">
                <a16:creationId xmlns:a16="http://schemas.microsoft.com/office/drawing/2014/main" id="{EBF1E22A-2FD5-415C-8E3A-980C4A493200}"/>
              </a:ext>
            </a:extLst>
          </p:cNvPr>
          <p:cNvPicPr>
            <a:picLocks noChangeAspect="1"/>
          </p:cNvPicPr>
          <p:nvPr/>
        </p:nvPicPr>
        <p:blipFill rotWithShape="1">
          <a:blip r:embed="rId3">
            <a:extLst>
              <a:ext uri="{28A0092B-C50C-407E-A947-70E740481C1C}">
                <a14:useLocalDpi xmlns:a14="http://schemas.microsoft.com/office/drawing/2010/main" val="0"/>
              </a:ext>
            </a:extLst>
          </a:blip>
          <a:srcRect l="62804" t="974" r="2212" b="55444"/>
          <a:stretch/>
        </p:blipFill>
        <p:spPr>
          <a:xfrm flipH="1">
            <a:off x="-11154" y="0"/>
            <a:ext cx="4244454" cy="2988861"/>
          </a:xfrm>
          <a:prstGeom prst="rect">
            <a:avLst/>
          </a:prstGeom>
        </p:spPr>
      </p:pic>
      <p:grpSp>
        <p:nvGrpSpPr>
          <p:cNvPr id="7" name="Group 6">
            <a:extLst>
              <a:ext uri="{FF2B5EF4-FFF2-40B4-BE49-F238E27FC236}">
                <a16:creationId xmlns:a16="http://schemas.microsoft.com/office/drawing/2014/main" id="{7ABAEC11-95C8-48F1-8D3E-2C5014EDEFB7}"/>
              </a:ext>
            </a:extLst>
          </p:cNvPr>
          <p:cNvGrpSpPr/>
          <p:nvPr/>
        </p:nvGrpSpPr>
        <p:grpSpPr>
          <a:xfrm>
            <a:off x="-313267" y="5227771"/>
            <a:ext cx="12818534" cy="1658339"/>
            <a:chOff x="-372534" y="5186506"/>
            <a:chExt cx="12818534" cy="1658339"/>
          </a:xfrm>
        </p:grpSpPr>
        <p:sp>
          <p:nvSpPr>
            <p:cNvPr id="8" name="Google Shape;1293;p54">
              <a:extLst>
                <a:ext uri="{FF2B5EF4-FFF2-40B4-BE49-F238E27FC236}">
                  <a16:creationId xmlns:a16="http://schemas.microsoft.com/office/drawing/2014/main" id="{C20FA5D8-2766-41B5-9318-EDB3FAD5E048}"/>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93;p54">
              <a:extLst>
                <a:ext uri="{FF2B5EF4-FFF2-40B4-BE49-F238E27FC236}">
                  <a16:creationId xmlns:a16="http://schemas.microsoft.com/office/drawing/2014/main" id="{F8A21EE3-81FA-4678-B3D6-1408715F217A}"/>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9">
              <a:extLst>
                <a:ext uri="{FF2B5EF4-FFF2-40B4-BE49-F238E27FC236}">
                  <a16:creationId xmlns:a16="http://schemas.microsoft.com/office/drawing/2014/main" id="{2006FCE8-771F-41A8-9451-DC0D8AF411F4}"/>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01866" y="5186506"/>
              <a:ext cx="1185333" cy="1202267"/>
            </a:xfrm>
            <a:prstGeom prst="rect">
              <a:avLst/>
            </a:prstGeom>
            <a:noFill/>
            <a:ln>
              <a:noFill/>
            </a:ln>
          </p:spPr>
        </p:pic>
      </p:grpSp>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5396152" y="367173"/>
            <a:ext cx="5852160" cy="1197769"/>
          </a:xfrm>
        </p:spPr>
        <p:txBody>
          <a:bodyPr>
            <a:normAutofit fontScale="90000"/>
          </a:bodyPr>
          <a:lstStyle/>
          <a:p>
            <a:r>
              <a:rPr lang="en-PH" b="1" dirty="0">
                <a:latin typeface="+mn-lt"/>
              </a:rPr>
              <a:t>Platform for collaboration</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4233300" y="1653977"/>
            <a:ext cx="7780899" cy="4072115"/>
          </a:xfrm>
        </p:spPr>
        <p:txBody>
          <a:bodyPr>
            <a:normAutofit/>
          </a:bodyPr>
          <a:lstStyle/>
          <a:p>
            <a:r>
              <a:rPr lang="en-PH" b="1" dirty="0"/>
              <a:t>Scaling Up Nutrition (SUN) Movement</a:t>
            </a:r>
            <a:endParaRPr lang="en-PH" sz="2400" dirty="0"/>
          </a:p>
          <a:p>
            <a:pPr lvl="1"/>
            <a:r>
              <a:rPr lang="en-PH" dirty="0"/>
              <a:t>Global movement to convene different sectors to implement actions aligning nutrition targets </a:t>
            </a:r>
          </a:p>
          <a:p>
            <a:r>
              <a:rPr lang="en-PH" b="1" dirty="0"/>
              <a:t>SUN Philippines</a:t>
            </a:r>
          </a:p>
          <a:p>
            <a:pPr lvl="1"/>
            <a:r>
              <a:rPr lang="en-PH" dirty="0"/>
              <a:t>Organized sectors including: United Nations, donors, civil society, business, academe, and government</a:t>
            </a:r>
          </a:p>
          <a:p>
            <a:pPr lvl="1"/>
            <a:r>
              <a:rPr lang="en-PH" dirty="0"/>
              <a:t>Adopted SUN Strategy 3.0 in June </a:t>
            </a:r>
          </a:p>
          <a:p>
            <a:pPr lvl="1"/>
            <a:endParaRPr lang="en-PH" dirty="0"/>
          </a:p>
          <a:p>
            <a:pPr lvl="1"/>
            <a:endParaRPr lang="en-PH" dirty="0"/>
          </a:p>
          <a:p>
            <a:pPr marL="0" indent="0">
              <a:buNone/>
            </a:pPr>
            <a:endParaRPr lang="en-PH" dirty="0"/>
          </a:p>
          <a:p>
            <a:pPr marL="0" indent="0">
              <a:buNone/>
            </a:pPr>
            <a:endParaRPr lang="en-PH" dirty="0"/>
          </a:p>
        </p:txBody>
      </p:sp>
      <p:sp>
        <p:nvSpPr>
          <p:cNvPr id="4" name="Slide Number Placeholder 3">
            <a:extLst>
              <a:ext uri="{FF2B5EF4-FFF2-40B4-BE49-F238E27FC236}">
                <a16:creationId xmlns:a16="http://schemas.microsoft.com/office/drawing/2014/main" id="{F36F5808-02F2-4F6A-8879-1E7FC39100C4}"/>
              </a:ext>
            </a:extLst>
          </p:cNvPr>
          <p:cNvSpPr>
            <a:spLocks noGrp="1"/>
          </p:cNvSpPr>
          <p:nvPr>
            <p:ph type="sldNum" sz="quarter" idx="12"/>
          </p:nvPr>
        </p:nvSpPr>
        <p:spPr/>
        <p:txBody>
          <a:bodyPr/>
          <a:lstStyle/>
          <a:p>
            <a:fld id="{4963F721-A9FF-41F8-B218-62D30FAFCB00}" type="slidenum">
              <a:rPr lang="en-PH" smtClean="0"/>
              <a:t>23</a:t>
            </a:fld>
            <a:endParaRPr lang="en-PH"/>
          </a:p>
        </p:txBody>
      </p:sp>
      <p:pic>
        <p:nvPicPr>
          <p:cNvPr id="2052" name="Picture 4" descr="philippines SUN CSA logo - SUN">
            <a:extLst>
              <a:ext uri="{FF2B5EF4-FFF2-40B4-BE49-F238E27FC236}">
                <a16:creationId xmlns:a16="http://schemas.microsoft.com/office/drawing/2014/main" id="{BC95C343-8E84-4457-833D-CBE881753EE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66" y="2988861"/>
            <a:ext cx="3737815" cy="2180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76908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C4027A7-043E-4FE9-84AF-B9B67D402AA6}"/>
              </a:ext>
            </a:extLst>
          </p:cNvPr>
          <p:cNvSpPr>
            <a:spLocks noGrp="1"/>
          </p:cNvSpPr>
          <p:nvPr>
            <p:ph type="title"/>
          </p:nvPr>
        </p:nvSpPr>
        <p:spPr>
          <a:xfrm>
            <a:off x="4326340" y="365125"/>
            <a:ext cx="7547212" cy="1325563"/>
          </a:xfrm>
        </p:spPr>
        <p:txBody>
          <a:bodyPr/>
          <a:lstStyle/>
          <a:p>
            <a:r>
              <a:rPr lang="en-US" b="1" dirty="0"/>
              <a:t>Current support for nutrition?</a:t>
            </a:r>
            <a:endParaRPr lang="en-PH" b="1" dirty="0"/>
          </a:p>
        </p:txBody>
      </p:sp>
      <p:graphicFrame>
        <p:nvGraphicFramePr>
          <p:cNvPr id="1028" name="Content Placeholder 10">
            <a:extLst>
              <a:ext uri="{FF2B5EF4-FFF2-40B4-BE49-F238E27FC236}">
                <a16:creationId xmlns:a16="http://schemas.microsoft.com/office/drawing/2014/main" id="{D4727AB0-1F67-4310-9930-B2731F544206}"/>
              </a:ext>
            </a:extLst>
          </p:cNvPr>
          <p:cNvGraphicFramePr>
            <a:graphicFrameLocks noGrp="1"/>
          </p:cNvGraphicFramePr>
          <p:nvPr>
            <p:ph idx="1"/>
            <p:extLst>
              <p:ext uri="{D42A27DB-BD31-4B8C-83A1-F6EECF244321}">
                <p14:modId xmlns:p14="http://schemas.microsoft.com/office/powerpoint/2010/main" val="1089986551"/>
              </p:ext>
            </p:extLst>
          </p:nvPr>
        </p:nvGraphicFramePr>
        <p:xfrm>
          <a:off x="4462817" y="1525375"/>
          <a:ext cx="6631675"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CE357F11-6278-4427-A9E3-A240335B321A}"/>
              </a:ext>
            </a:extLst>
          </p:cNvPr>
          <p:cNvSpPr>
            <a:spLocks noGrp="1"/>
          </p:cNvSpPr>
          <p:nvPr>
            <p:ph type="sldNum" sz="quarter" idx="12"/>
          </p:nvPr>
        </p:nvSpPr>
        <p:spPr/>
        <p:txBody>
          <a:bodyPr/>
          <a:lstStyle/>
          <a:p>
            <a:fld id="{4963F721-A9FF-41F8-B218-62D30FAFCB00}" type="slidenum">
              <a:rPr lang="en-PH" smtClean="0"/>
              <a:t>24</a:t>
            </a:fld>
            <a:endParaRPr lang="en-PH"/>
          </a:p>
        </p:txBody>
      </p:sp>
      <p:pic>
        <p:nvPicPr>
          <p:cNvPr id="1026" name="Picture 2" descr="Magnifying Glass and person via Master isolated » Media | GovLoop">
            <a:extLst>
              <a:ext uri="{FF2B5EF4-FFF2-40B4-BE49-F238E27FC236}">
                <a16:creationId xmlns:a16="http://schemas.microsoft.com/office/drawing/2014/main" id="{E233E7C5-7AD3-491F-931D-94978518CBB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8448" y="882556"/>
            <a:ext cx="3810000" cy="3810000"/>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39159A6C-1EA9-4251-92BE-600685470BF0}"/>
              </a:ext>
            </a:extLst>
          </p:cNvPr>
          <p:cNvGrpSpPr/>
          <p:nvPr/>
        </p:nvGrpSpPr>
        <p:grpSpPr>
          <a:xfrm>
            <a:off x="-313267" y="5227771"/>
            <a:ext cx="12818534" cy="1658339"/>
            <a:chOff x="-372534" y="5186506"/>
            <a:chExt cx="12818534" cy="1658339"/>
          </a:xfrm>
        </p:grpSpPr>
        <p:sp>
          <p:nvSpPr>
            <p:cNvPr id="14" name="Google Shape;1293;p54">
              <a:extLst>
                <a:ext uri="{FF2B5EF4-FFF2-40B4-BE49-F238E27FC236}">
                  <a16:creationId xmlns:a16="http://schemas.microsoft.com/office/drawing/2014/main" id="{E6FFBEE8-6879-427F-9FDB-4EE327056FD2}"/>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93;p54">
              <a:extLst>
                <a:ext uri="{FF2B5EF4-FFF2-40B4-BE49-F238E27FC236}">
                  <a16:creationId xmlns:a16="http://schemas.microsoft.com/office/drawing/2014/main" id="{775A19BA-DA9E-4EF5-9886-BB5A403EE347}"/>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 name="Picture 15">
              <a:extLst>
                <a:ext uri="{FF2B5EF4-FFF2-40B4-BE49-F238E27FC236}">
                  <a16:creationId xmlns:a16="http://schemas.microsoft.com/office/drawing/2014/main" id="{617C308B-621F-44D4-B1EF-0605ECF0C87D}"/>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01866" y="5186506"/>
              <a:ext cx="1185333" cy="1202267"/>
            </a:xfrm>
            <a:prstGeom prst="rect">
              <a:avLst/>
            </a:prstGeom>
            <a:noFill/>
            <a:ln>
              <a:noFill/>
            </a:ln>
          </p:spPr>
        </p:pic>
      </p:grpSp>
    </p:spTree>
    <p:extLst>
      <p:ext uri="{BB962C8B-B14F-4D97-AF65-F5344CB8AC3E}">
        <p14:creationId xmlns:p14="http://schemas.microsoft.com/office/powerpoint/2010/main" val="73928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46">
            <a:extLst>
              <a:ext uri="{FF2B5EF4-FFF2-40B4-BE49-F238E27FC236}">
                <a16:creationId xmlns:a16="http://schemas.microsoft.com/office/drawing/2014/main" id="{8A94871E-96FC-4ADE-815B-41A636E34F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10EE9C3E-3BEE-4C18-86F9-A4FD8042F206}"/>
              </a:ext>
            </a:extLst>
          </p:cNvPr>
          <p:cNvSpPr>
            <a:spLocks noGrp="1"/>
          </p:cNvSpPr>
          <p:nvPr>
            <p:ph type="title"/>
          </p:nvPr>
        </p:nvSpPr>
        <p:spPr>
          <a:xfrm>
            <a:off x="2133373" y="424718"/>
            <a:ext cx="7848827" cy="2426939"/>
          </a:xfrm>
        </p:spPr>
        <p:txBody>
          <a:bodyPr vert="horz" lIns="91440" tIns="45720" rIns="91440" bIns="45720" rtlCol="0" anchor="b">
            <a:normAutofit/>
          </a:bodyPr>
          <a:lstStyle/>
          <a:p>
            <a:pPr algn="ctr"/>
            <a:r>
              <a:rPr lang="en-US" sz="5400" b="1" kern="1200" dirty="0">
                <a:solidFill>
                  <a:schemeClr val="tx1"/>
                </a:solidFill>
                <a:latin typeface="+mj-lt"/>
                <a:ea typeface="+mj-ea"/>
                <a:cs typeface="+mj-cs"/>
              </a:rPr>
              <a:t>How can stakeholders support nutrition? </a:t>
            </a:r>
          </a:p>
        </p:txBody>
      </p:sp>
      <p:sp>
        <p:nvSpPr>
          <p:cNvPr id="5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562" y="4409267"/>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B88A7749-EA21-4F7B-88E3-8A9E055153F3}"/>
              </a:ext>
            </a:extLst>
          </p:cNvPr>
          <p:cNvSpPr>
            <a:spLocks noGrp="1"/>
          </p:cNvSpPr>
          <p:nvPr>
            <p:ph type="sldNum" sz="quarter" idx="12"/>
          </p:nvPr>
        </p:nvSpPr>
        <p:spPr>
          <a:xfrm>
            <a:off x="8610600" y="6356350"/>
            <a:ext cx="2743200" cy="365125"/>
          </a:xfrm>
          <a:prstGeom prst="ellipse">
            <a:avLst/>
          </a:prstGeom>
        </p:spPr>
        <p:txBody>
          <a:bodyPr vert="horz" lIns="91440" tIns="45720" rIns="91440" bIns="45720" rtlCol="0" anchor="ctr">
            <a:normAutofit/>
          </a:bodyPr>
          <a:lstStyle/>
          <a:p>
            <a:pPr>
              <a:lnSpc>
                <a:spcPct val="90000"/>
              </a:lnSpc>
              <a:spcAft>
                <a:spcPts val="600"/>
              </a:spcAft>
            </a:pPr>
            <a:fld id="{4963F721-A9FF-41F8-B218-62D30FAFCB00}" type="slidenum">
              <a:rPr lang="en-US"/>
              <a:pPr>
                <a:lnSpc>
                  <a:spcPct val="90000"/>
                </a:lnSpc>
                <a:spcAft>
                  <a:spcPts val="600"/>
                </a:spcAft>
              </a:pPr>
              <a:t>25</a:t>
            </a:fld>
            <a:endParaRPr lang="en-US"/>
          </a:p>
        </p:txBody>
      </p:sp>
      <p:grpSp>
        <p:nvGrpSpPr>
          <p:cNvPr id="26" name="Group 25">
            <a:extLst>
              <a:ext uri="{FF2B5EF4-FFF2-40B4-BE49-F238E27FC236}">
                <a16:creationId xmlns:a16="http://schemas.microsoft.com/office/drawing/2014/main" id="{E2D84496-8F3C-4824-A603-C87386202EE5}"/>
              </a:ext>
            </a:extLst>
          </p:cNvPr>
          <p:cNvGrpSpPr/>
          <p:nvPr/>
        </p:nvGrpSpPr>
        <p:grpSpPr>
          <a:xfrm>
            <a:off x="-313267" y="5227771"/>
            <a:ext cx="12818534" cy="1658339"/>
            <a:chOff x="-372534" y="5186506"/>
            <a:chExt cx="12818534" cy="1658339"/>
          </a:xfrm>
        </p:grpSpPr>
        <p:sp>
          <p:nvSpPr>
            <p:cNvPr id="28" name="Google Shape;1293;p54">
              <a:extLst>
                <a:ext uri="{FF2B5EF4-FFF2-40B4-BE49-F238E27FC236}">
                  <a16:creationId xmlns:a16="http://schemas.microsoft.com/office/drawing/2014/main" id="{8A2C026A-ACF3-423E-936E-F0A2E090E35D}"/>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293;p54">
              <a:extLst>
                <a:ext uri="{FF2B5EF4-FFF2-40B4-BE49-F238E27FC236}">
                  <a16:creationId xmlns:a16="http://schemas.microsoft.com/office/drawing/2014/main" id="{C59D6162-4B27-42D7-A22A-4106CEDFF04B}"/>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 name="Picture 31">
              <a:extLst>
                <a:ext uri="{FF2B5EF4-FFF2-40B4-BE49-F238E27FC236}">
                  <a16:creationId xmlns:a16="http://schemas.microsoft.com/office/drawing/2014/main" id="{6752F8F0-5643-4303-A7BC-9AF8613F36D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01866" y="5186506"/>
              <a:ext cx="1185333" cy="1202267"/>
            </a:xfrm>
            <a:prstGeom prst="rect">
              <a:avLst/>
            </a:prstGeom>
            <a:noFill/>
            <a:ln>
              <a:noFill/>
            </a:ln>
          </p:spPr>
        </p:pic>
      </p:grpSp>
      <p:pic>
        <p:nvPicPr>
          <p:cNvPr id="7" name="Picture 6" descr="Icon&#10;&#10;Description automatically generated with medium confidence">
            <a:extLst>
              <a:ext uri="{FF2B5EF4-FFF2-40B4-BE49-F238E27FC236}">
                <a16:creationId xmlns:a16="http://schemas.microsoft.com/office/drawing/2014/main" id="{15609BF9-C2C4-45FD-8B85-AAEC2BB1B0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99093" y="366514"/>
            <a:ext cx="1719221" cy="4267570"/>
          </a:xfrm>
          <a:prstGeom prst="rect">
            <a:avLst/>
          </a:prstGeom>
        </p:spPr>
      </p:pic>
      <p:pic>
        <p:nvPicPr>
          <p:cNvPr id="9" name="Picture 8" descr="A close-up of a person's face&#10;&#10;Description automatically generated with medium confidence">
            <a:extLst>
              <a:ext uri="{FF2B5EF4-FFF2-40B4-BE49-F238E27FC236}">
                <a16:creationId xmlns:a16="http://schemas.microsoft.com/office/drawing/2014/main" id="{CDD0E4E7-0BEF-44AB-A047-0D95DA86C3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969773" y="1638187"/>
            <a:ext cx="1377208" cy="3615899"/>
          </a:xfrm>
          <a:prstGeom prst="rect">
            <a:avLst/>
          </a:prstGeom>
        </p:spPr>
      </p:pic>
      <p:pic>
        <p:nvPicPr>
          <p:cNvPr id="12" name="Picture 11">
            <a:extLst>
              <a:ext uri="{FF2B5EF4-FFF2-40B4-BE49-F238E27FC236}">
                <a16:creationId xmlns:a16="http://schemas.microsoft.com/office/drawing/2014/main" id="{55B9D3A3-1402-4B56-8633-A31C0116E6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36088" y="2017865"/>
            <a:ext cx="1719221" cy="4415417"/>
          </a:xfrm>
          <a:prstGeom prst="rect">
            <a:avLst/>
          </a:prstGeom>
        </p:spPr>
      </p:pic>
      <p:pic>
        <p:nvPicPr>
          <p:cNvPr id="16" name="Picture 15" descr="A picture containing text, vector graphics&#10;&#10;Description automatically generated">
            <a:extLst>
              <a:ext uri="{FF2B5EF4-FFF2-40B4-BE49-F238E27FC236}">
                <a16:creationId xmlns:a16="http://schemas.microsoft.com/office/drawing/2014/main" id="{C9F3E9DD-F0E0-4F82-8E3E-777313FF12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7528631" y="2921402"/>
            <a:ext cx="1979699" cy="3231724"/>
          </a:xfrm>
          <a:prstGeom prst="rect">
            <a:avLst/>
          </a:prstGeom>
        </p:spPr>
      </p:pic>
      <p:pic>
        <p:nvPicPr>
          <p:cNvPr id="20" name="Picture 19" descr="Icon&#10;&#10;Description automatically generated">
            <a:extLst>
              <a:ext uri="{FF2B5EF4-FFF2-40B4-BE49-F238E27FC236}">
                <a16:creationId xmlns:a16="http://schemas.microsoft.com/office/drawing/2014/main" id="{6606E8BC-1AF7-4EFE-8BAF-E464D7BCE7A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250346" y="596464"/>
            <a:ext cx="1652160" cy="4238693"/>
          </a:xfrm>
          <a:prstGeom prst="rect">
            <a:avLst/>
          </a:prstGeom>
        </p:spPr>
      </p:pic>
      <p:pic>
        <p:nvPicPr>
          <p:cNvPr id="24" name="Picture 23" descr="A picture containing text, vector graphics, businesscard&#10;&#10;Description automatically generated">
            <a:extLst>
              <a:ext uri="{FF2B5EF4-FFF2-40B4-BE49-F238E27FC236}">
                <a16:creationId xmlns:a16="http://schemas.microsoft.com/office/drawing/2014/main" id="{FF4E96AD-DA79-47FB-8ACB-48787AAB59A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21300" y="2851657"/>
            <a:ext cx="1437941" cy="3371214"/>
          </a:xfrm>
          <a:prstGeom prst="rect">
            <a:avLst/>
          </a:prstGeom>
        </p:spPr>
      </p:pic>
    </p:spTree>
    <p:extLst>
      <p:ext uri="{BB962C8B-B14F-4D97-AF65-F5344CB8AC3E}">
        <p14:creationId xmlns:p14="http://schemas.microsoft.com/office/powerpoint/2010/main" val="37578932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194733" y="0"/>
            <a:ext cx="11413067" cy="1325563"/>
          </a:xfrm>
        </p:spPr>
        <p:txBody>
          <a:bodyPr>
            <a:normAutofit/>
          </a:bodyPr>
          <a:lstStyle/>
          <a:p>
            <a:pPr algn="ctr"/>
            <a:r>
              <a:rPr lang="en-PH" sz="3600" b="1" dirty="0">
                <a:latin typeface="+mn-lt"/>
              </a:rPr>
              <a:t>Opportunities to support nutrition: </a:t>
            </a:r>
            <a:r>
              <a:rPr lang="en-PH" sz="3600" b="1" dirty="0">
                <a:solidFill>
                  <a:srgbClr val="CA343A"/>
                </a:solidFill>
                <a:latin typeface="+mn-lt"/>
              </a:rPr>
              <a:t>National Government</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584200" y="1163041"/>
            <a:ext cx="10242851" cy="4854490"/>
          </a:xfrm>
        </p:spPr>
        <p:txBody>
          <a:bodyPr>
            <a:normAutofit lnSpcReduction="10000"/>
          </a:bodyPr>
          <a:lstStyle/>
          <a:p>
            <a:pPr marL="901700" lvl="1" indent="-546100">
              <a:lnSpc>
                <a:spcPct val="100000"/>
              </a:lnSpc>
              <a:spcAft>
                <a:spcPts val="800"/>
              </a:spcAft>
              <a:buFont typeface="+mj-lt"/>
              <a:buAutoNum type="arabicPeriod"/>
            </a:pPr>
            <a:r>
              <a:rPr lang="en-PH" sz="3000" u="none" strike="noStrike" dirty="0">
                <a:effectLst/>
                <a:latin typeface="Calibri" panose="020F0502020204030204" pitchFamily="34" charset="0"/>
                <a:ea typeface="Calibri" panose="020F0502020204030204" pitchFamily="34" charset="0"/>
              </a:rPr>
              <a:t>Strengthen policies and programs on scaling up nutrition interventions</a:t>
            </a:r>
          </a:p>
          <a:p>
            <a:pPr marL="901700" lvl="1" indent="-546100">
              <a:lnSpc>
                <a:spcPct val="100000"/>
              </a:lnSpc>
              <a:spcAft>
                <a:spcPts val="800"/>
              </a:spcAft>
              <a:buFont typeface="+mj-lt"/>
              <a:buAutoNum type="arabicPeriod"/>
            </a:pPr>
            <a:r>
              <a:rPr lang="en-PH" sz="3000" u="none" strike="noStrike" dirty="0">
                <a:effectLst/>
                <a:latin typeface="Calibri" panose="020F0502020204030204" pitchFamily="34" charset="0"/>
                <a:ea typeface="Calibri" panose="020F0502020204030204" pitchFamily="34" charset="0"/>
              </a:rPr>
              <a:t>Invest in nutrition through inclusion of nutrition programs in the national annual budget, operational plans, and human resources</a:t>
            </a:r>
          </a:p>
          <a:p>
            <a:pPr marL="901700" lvl="1" indent="-546100">
              <a:lnSpc>
                <a:spcPct val="100000"/>
              </a:lnSpc>
              <a:spcAft>
                <a:spcPts val="800"/>
              </a:spcAft>
              <a:buFont typeface="+mj-lt"/>
              <a:buAutoNum type="arabicPeriod"/>
            </a:pPr>
            <a:r>
              <a:rPr lang="en-PH" sz="3000" u="none" strike="noStrike" dirty="0">
                <a:effectLst/>
                <a:latin typeface="Calibri" panose="020F0502020204030204" pitchFamily="34" charset="0"/>
                <a:ea typeface="Calibri" panose="020F0502020204030204" pitchFamily="34" charset="0"/>
              </a:rPr>
              <a:t>Establish more nutrition-sensitive programs to address basic and underlying causes of malnutrition</a:t>
            </a:r>
          </a:p>
          <a:p>
            <a:pPr marL="901700" lvl="1" indent="-546100">
              <a:lnSpc>
                <a:spcPct val="100000"/>
              </a:lnSpc>
              <a:spcAft>
                <a:spcPts val="800"/>
              </a:spcAft>
              <a:buFont typeface="+mj-lt"/>
              <a:buAutoNum type="arabicPeriod"/>
            </a:pPr>
            <a:r>
              <a:rPr lang="en-PH" sz="3000" u="none" strike="noStrike" dirty="0">
                <a:effectLst/>
                <a:latin typeface="Calibri" panose="020F0502020204030204" pitchFamily="34" charset="0"/>
                <a:ea typeface="Calibri" panose="020F0502020204030204" pitchFamily="34" charset="0"/>
              </a:rPr>
              <a:t>Prioritize nutritionally vulnerable groups as beneficiaries in nutrition-specific and nutrition-sensitive government programs</a:t>
            </a:r>
          </a:p>
          <a:p>
            <a:pPr marL="901700" lvl="1" indent="-546100">
              <a:lnSpc>
                <a:spcPct val="100000"/>
              </a:lnSpc>
              <a:spcAft>
                <a:spcPts val="800"/>
              </a:spcAft>
              <a:buFont typeface="Wingdings" panose="05000000000000000000" pitchFamily="2" charset="2"/>
              <a:buChar char="ü"/>
            </a:pPr>
            <a:endParaRPr lang="en-PH" sz="2800" u="none" strike="noStrike" dirty="0">
              <a:effectLst/>
              <a:latin typeface="Calibri" panose="020F050202020403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727E1B70-92D1-4836-8FEA-A9DA6765E72F}"/>
              </a:ext>
            </a:extLst>
          </p:cNvPr>
          <p:cNvSpPr>
            <a:spLocks noGrp="1"/>
          </p:cNvSpPr>
          <p:nvPr>
            <p:ph type="sldNum" sz="quarter" idx="12"/>
          </p:nvPr>
        </p:nvSpPr>
        <p:spPr/>
        <p:txBody>
          <a:bodyPr/>
          <a:lstStyle/>
          <a:p>
            <a:fld id="{4963F721-A9FF-41F8-B218-62D30FAFCB00}" type="slidenum">
              <a:rPr lang="en-PH" smtClean="0"/>
              <a:t>26</a:t>
            </a:fld>
            <a:endParaRPr lang="en-PH"/>
          </a:p>
        </p:txBody>
      </p:sp>
      <p:grpSp>
        <p:nvGrpSpPr>
          <p:cNvPr id="8" name="Group 7">
            <a:extLst>
              <a:ext uri="{FF2B5EF4-FFF2-40B4-BE49-F238E27FC236}">
                <a16:creationId xmlns:a16="http://schemas.microsoft.com/office/drawing/2014/main" id="{A76F5492-8B46-4A89-8922-15CF7A4C9829}"/>
              </a:ext>
            </a:extLst>
          </p:cNvPr>
          <p:cNvGrpSpPr/>
          <p:nvPr/>
        </p:nvGrpSpPr>
        <p:grpSpPr>
          <a:xfrm>
            <a:off x="-313267" y="4966153"/>
            <a:ext cx="12818534" cy="1803401"/>
            <a:chOff x="-372534" y="5041444"/>
            <a:chExt cx="12818534" cy="1803401"/>
          </a:xfrm>
        </p:grpSpPr>
        <p:sp>
          <p:nvSpPr>
            <p:cNvPr id="9" name="Google Shape;1293;p54">
              <a:extLst>
                <a:ext uri="{FF2B5EF4-FFF2-40B4-BE49-F238E27FC236}">
                  <a16:creationId xmlns:a16="http://schemas.microsoft.com/office/drawing/2014/main" id="{673471B2-3092-43F6-9A03-AECB596B09F7}"/>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93;p54">
              <a:extLst>
                <a:ext uri="{FF2B5EF4-FFF2-40B4-BE49-F238E27FC236}">
                  <a16:creationId xmlns:a16="http://schemas.microsoft.com/office/drawing/2014/main" id="{FCCFB754-4383-4163-81A2-D710FDF7FDA5}"/>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 name="Picture 10">
              <a:extLst>
                <a:ext uri="{FF2B5EF4-FFF2-40B4-BE49-F238E27FC236}">
                  <a16:creationId xmlns:a16="http://schemas.microsoft.com/office/drawing/2014/main" id="{9EEB8EC5-A09E-477B-9405-1756ECB3384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3042" y="5041444"/>
              <a:ext cx="1185333" cy="1202267"/>
            </a:xfrm>
            <a:prstGeom prst="rect">
              <a:avLst/>
            </a:prstGeom>
            <a:noFill/>
            <a:ln>
              <a:noFill/>
            </a:ln>
          </p:spPr>
        </p:pic>
      </p:grpSp>
    </p:spTree>
    <p:extLst>
      <p:ext uri="{BB962C8B-B14F-4D97-AF65-F5344CB8AC3E}">
        <p14:creationId xmlns:p14="http://schemas.microsoft.com/office/powerpoint/2010/main" val="35111909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297543" y="236878"/>
            <a:ext cx="11596913" cy="1325563"/>
          </a:xfrm>
        </p:spPr>
        <p:txBody>
          <a:bodyPr>
            <a:normAutofit/>
          </a:bodyPr>
          <a:lstStyle/>
          <a:p>
            <a:r>
              <a:rPr lang="en-PH" sz="3600" b="1" dirty="0">
                <a:latin typeface="+mn-lt"/>
              </a:rPr>
              <a:t>Opportunities to support nutrition: </a:t>
            </a:r>
            <a:r>
              <a:rPr lang="en-PH" sz="3600" b="1" dirty="0">
                <a:solidFill>
                  <a:srgbClr val="CA343A"/>
                </a:solidFill>
                <a:latin typeface="+mn-lt"/>
              </a:rPr>
              <a:t>Local Government</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1045043" y="1562441"/>
            <a:ext cx="9813458" cy="4876370"/>
          </a:xfrm>
        </p:spPr>
        <p:txBody>
          <a:bodyPr>
            <a:normAutofit/>
          </a:bodyPr>
          <a:lstStyle/>
          <a:p>
            <a:pPr marL="51435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Adopt the PPAN  in local nutrition action plan and annual investment plan</a:t>
            </a:r>
          </a:p>
          <a:p>
            <a:pPr marL="51435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Increase support to nutrition programs and its implementation, with focus on the first 1000 days with adolescents, pregnant and lactating women, and infants and young children as primary beneficiaries</a:t>
            </a:r>
          </a:p>
          <a:p>
            <a:pPr marL="51435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Ensure delivery of essential health and nutrition programs in the first 1000 days, as mandated by RA 11148</a:t>
            </a:r>
          </a:p>
        </p:txBody>
      </p:sp>
      <p:sp>
        <p:nvSpPr>
          <p:cNvPr id="4" name="Slide Number Placeholder 3">
            <a:extLst>
              <a:ext uri="{FF2B5EF4-FFF2-40B4-BE49-F238E27FC236}">
                <a16:creationId xmlns:a16="http://schemas.microsoft.com/office/drawing/2014/main" id="{7948C6CF-3C67-483D-9968-2240FC84B0D4}"/>
              </a:ext>
            </a:extLst>
          </p:cNvPr>
          <p:cNvSpPr>
            <a:spLocks noGrp="1"/>
          </p:cNvSpPr>
          <p:nvPr>
            <p:ph type="sldNum" sz="quarter" idx="12"/>
          </p:nvPr>
        </p:nvSpPr>
        <p:spPr/>
        <p:txBody>
          <a:bodyPr/>
          <a:lstStyle/>
          <a:p>
            <a:fld id="{4963F721-A9FF-41F8-B218-62D30FAFCB00}" type="slidenum">
              <a:rPr lang="en-PH" smtClean="0"/>
              <a:t>27</a:t>
            </a:fld>
            <a:endParaRPr lang="en-PH"/>
          </a:p>
        </p:txBody>
      </p:sp>
      <p:grpSp>
        <p:nvGrpSpPr>
          <p:cNvPr id="6" name="Group 5">
            <a:extLst>
              <a:ext uri="{FF2B5EF4-FFF2-40B4-BE49-F238E27FC236}">
                <a16:creationId xmlns:a16="http://schemas.microsoft.com/office/drawing/2014/main" id="{CF1967F7-47A5-41C4-A253-8246CA90EFF1}"/>
              </a:ext>
            </a:extLst>
          </p:cNvPr>
          <p:cNvGrpSpPr/>
          <p:nvPr/>
        </p:nvGrpSpPr>
        <p:grpSpPr>
          <a:xfrm>
            <a:off x="-313267" y="4966153"/>
            <a:ext cx="12818534" cy="1803401"/>
            <a:chOff x="-372534" y="5041444"/>
            <a:chExt cx="12818534" cy="1803401"/>
          </a:xfrm>
        </p:grpSpPr>
        <p:sp>
          <p:nvSpPr>
            <p:cNvPr id="7" name="Google Shape;1293;p54">
              <a:extLst>
                <a:ext uri="{FF2B5EF4-FFF2-40B4-BE49-F238E27FC236}">
                  <a16:creationId xmlns:a16="http://schemas.microsoft.com/office/drawing/2014/main" id="{17E05D7E-CAEF-431F-A2A8-FB328D2260BF}"/>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93;p54">
              <a:extLst>
                <a:ext uri="{FF2B5EF4-FFF2-40B4-BE49-F238E27FC236}">
                  <a16:creationId xmlns:a16="http://schemas.microsoft.com/office/drawing/2014/main" id="{E8D45C0E-63EC-470B-95C5-90A525D012BE}"/>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Picture 8">
              <a:extLst>
                <a:ext uri="{FF2B5EF4-FFF2-40B4-BE49-F238E27FC236}">
                  <a16:creationId xmlns:a16="http://schemas.microsoft.com/office/drawing/2014/main" id="{88FA9DA3-F11F-4A55-AD5D-A992C83467A0}"/>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3042" y="5041444"/>
              <a:ext cx="1185333" cy="1202267"/>
            </a:xfrm>
            <a:prstGeom prst="rect">
              <a:avLst/>
            </a:prstGeom>
            <a:noFill/>
            <a:ln>
              <a:noFill/>
            </a:ln>
          </p:spPr>
        </p:pic>
      </p:grpSp>
    </p:spTree>
    <p:extLst>
      <p:ext uri="{BB962C8B-B14F-4D97-AF65-F5344CB8AC3E}">
        <p14:creationId xmlns:p14="http://schemas.microsoft.com/office/powerpoint/2010/main" val="4464626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449943" y="328034"/>
            <a:ext cx="11596913" cy="1325563"/>
          </a:xfrm>
        </p:spPr>
        <p:txBody>
          <a:bodyPr>
            <a:normAutofit/>
          </a:bodyPr>
          <a:lstStyle/>
          <a:p>
            <a:r>
              <a:rPr lang="en-PH" sz="3600" b="1" dirty="0">
                <a:latin typeface="+mn-lt"/>
              </a:rPr>
              <a:t>Opportunities to support nutrition: </a:t>
            </a:r>
            <a:r>
              <a:rPr lang="en-PH" sz="3600" b="1" dirty="0">
                <a:solidFill>
                  <a:srgbClr val="CA343A"/>
                </a:solidFill>
                <a:latin typeface="+mn-lt"/>
              </a:rPr>
              <a:t>Local Government</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1003299" y="1653597"/>
            <a:ext cx="9753600" cy="5204403"/>
          </a:xfrm>
        </p:spPr>
        <p:txBody>
          <a:bodyPr>
            <a:noAutofit/>
          </a:bodyPr>
          <a:lstStyle/>
          <a:p>
            <a:pPr marL="514350" indent="-514350">
              <a:lnSpc>
                <a:spcPct val="107000"/>
              </a:lnSpc>
              <a:spcAft>
                <a:spcPts val="800"/>
              </a:spcAft>
              <a:buFont typeface="+mj-lt"/>
              <a:buAutoNum type="arabicPeriod" startAt="4"/>
            </a:pPr>
            <a:r>
              <a:rPr lang="en-PH" dirty="0">
                <a:latin typeface="Calibri" panose="020F0502020204030204" pitchFamily="34" charset="0"/>
                <a:ea typeface="Calibri" panose="020F0502020204030204" pitchFamily="34" charset="0"/>
              </a:rPr>
              <a:t>Improve access of health and nutrition programs in far-flung areas, geographically-isolated and disadvantaged areas, urban poor, resettlement areas and indigenous peoples </a:t>
            </a:r>
          </a:p>
          <a:p>
            <a:pPr marL="514350" lvl="0" indent="-514350">
              <a:lnSpc>
                <a:spcPct val="107000"/>
              </a:lnSpc>
              <a:spcAft>
                <a:spcPts val="800"/>
              </a:spcAft>
              <a:buFont typeface="+mj-lt"/>
              <a:buAutoNum type="arabicPeriod" startAt="4"/>
            </a:pPr>
            <a:r>
              <a:rPr lang="en-PH" u="none" strike="noStrike" dirty="0">
                <a:effectLst/>
                <a:latin typeface="Calibri" panose="020F0502020204030204" pitchFamily="34" charset="0"/>
                <a:ea typeface="Calibri" panose="020F0502020204030204" pitchFamily="34" charset="0"/>
              </a:rPr>
              <a:t>Coordinate with national government agencies through the regional offices in capacity building and technical assistance for implementation of programs on health and nutrition</a:t>
            </a:r>
          </a:p>
        </p:txBody>
      </p:sp>
      <p:sp>
        <p:nvSpPr>
          <p:cNvPr id="4" name="Slide Number Placeholder 3">
            <a:extLst>
              <a:ext uri="{FF2B5EF4-FFF2-40B4-BE49-F238E27FC236}">
                <a16:creationId xmlns:a16="http://schemas.microsoft.com/office/drawing/2014/main" id="{37EDFAA2-8FB4-43B1-A441-C3D28D78B524}"/>
              </a:ext>
            </a:extLst>
          </p:cNvPr>
          <p:cNvSpPr>
            <a:spLocks noGrp="1"/>
          </p:cNvSpPr>
          <p:nvPr>
            <p:ph type="sldNum" sz="quarter" idx="12"/>
          </p:nvPr>
        </p:nvSpPr>
        <p:spPr/>
        <p:txBody>
          <a:bodyPr/>
          <a:lstStyle/>
          <a:p>
            <a:fld id="{4963F721-A9FF-41F8-B218-62D30FAFCB00}" type="slidenum">
              <a:rPr lang="en-PH" smtClean="0"/>
              <a:t>28</a:t>
            </a:fld>
            <a:endParaRPr lang="en-PH"/>
          </a:p>
        </p:txBody>
      </p:sp>
      <p:grpSp>
        <p:nvGrpSpPr>
          <p:cNvPr id="6" name="Group 5">
            <a:extLst>
              <a:ext uri="{FF2B5EF4-FFF2-40B4-BE49-F238E27FC236}">
                <a16:creationId xmlns:a16="http://schemas.microsoft.com/office/drawing/2014/main" id="{E15C1445-66F1-4EF1-B328-EC3BEBF01BC5}"/>
              </a:ext>
            </a:extLst>
          </p:cNvPr>
          <p:cNvGrpSpPr/>
          <p:nvPr/>
        </p:nvGrpSpPr>
        <p:grpSpPr>
          <a:xfrm>
            <a:off x="-313267" y="4966153"/>
            <a:ext cx="12818534" cy="1803401"/>
            <a:chOff x="-372534" y="5041444"/>
            <a:chExt cx="12818534" cy="1803401"/>
          </a:xfrm>
        </p:grpSpPr>
        <p:sp>
          <p:nvSpPr>
            <p:cNvPr id="8" name="Google Shape;1293;p54">
              <a:extLst>
                <a:ext uri="{FF2B5EF4-FFF2-40B4-BE49-F238E27FC236}">
                  <a16:creationId xmlns:a16="http://schemas.microsoft.com/office/drawing/2014/main" id="{4E2A6DF5-3F23-4924-8A12-017AFDF07073}"/>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93;p54">
              <a:extLst>
                <a:ext uri="{FF2B5EF4-FFF2-40B4-BE49-F238E27FC236}">
                  <a16:creationId xmlns:a16="http://schemas.microsoft.com/office/drawing/2014/main" id="{951ABD0C-E2E3-4E2B-9DD8-1A90D3856876}"/>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9">
              <a:extLst>
                <a:ext uri="{FF2B5EF4-FFF2-40B4-BE49-F238E27FC236}">
                  <a16:creationId xmlns:a16="http://schemas.microsoft.com/office/drawing/2014/main" id="{D06E763D-D425-4E74-8919-644F46307F6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3042" y="5041444"/>
              <a:ext cx="1185333" cy="1202267"/>
            </a:xfrm>
            <a:prstGeom prst="rect">
              <a:avLst/>
            </a:prstGeom>
            <a:noFill/>
            <a:ln>
              <a:noFill/>
            </a:ln>
          </p:spPr>
        </p:pic>
      </p:grpSp>
    </p:spTree>
    <p:extLst>
      <p:ext uri="{BB962C8B-B14F-4D97-AF65-F5344CB8AC3E}">
        <p14:creationId xmlns:p14="http://schemas.microsoft.com/office/powerpoint/2010/main" val="1313380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169460" y="61149"/>
            <a:ext cx="10515600" cy="1325563"/>
          </a:xfrm>
        </p:spPr>
        <p:txBody>
          <a:bodyPr>
            <a:normAutofit/>
          </a:bodyPr>
          <a:lstStyle/>
          <a:p>
            <a:pPr algn="ctr"/>
            <a:r>
              <a:rPr lang="en-PH" sz="3600" b="1" dirty="0">
                <a:latin typeface="+mn-lt"/>
              </a:rPr>
              <a:t>Opportunities to support nutrition: </a:t>
            </a:r>
            <a:r>
              <a:rPr lang="en-PH" sz="3600" b="1" dirty="0">
                <a:solidFill>
                  <a:srgbClr val="CA343A"/>
                </a:solidFill>
                <a:latin typeface="+mn-lt"/>
              </a:rPr>
              <a:t>Private sector </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838200" y="1146727"/>
            <a:ext cx="10515600" cy="4846894"/>
          </a:xfrm>
        </p:spPr>
        <p:txBody>
          <a:bodyPr>
            <a:normAutofit/>
          </a:bodyPr>
          <a:lstStyle/>
          <a:p>
            <a:pPr marL="514350" lvl="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Create an enabling work environment for women and children </a:t>
            </a:r>
          </a:p>
          <a:p>
            <a:pPr marL="514350" lvl="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Ensure protection of women in the labor industry by establishing lactation stations and provision of breastfeeding breaks (RA 10028)</a:t>
            </a:r>
          </a:p>
          <a:p>
            <a:pPr marL="514350" lvl="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Provide and allow expanded maternity leave to encourage proper postpartum care and exclusive breastfeeding </a:t>
            </a:r>
          </a:p>
          <a:p>
            <a:pPr marL="514350" lvl="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Tweak budget and plans for nutrition-related activities and services to employees and clientele</a:t>
            </a:r>
          </a:p>
          <a:p>
            <a:pPr marL="514350" lvl="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Comply with EO 51 for manufacturers of breastmilk substitutes</a:t>
            </a:r>
          </a:p>
        </p:txBody>
      </p:sp>
      <p:sp>
        <p:nvSpPr>
          <p:cNvPr id="4" name="Slide Number Placeholder 3">
            <a:extLst>
              <a:ext uri="{FF2B5EF4-FFF2-40B4-BE49-F238E27FC236}">
                <a16:creationId xmlns:a16="http://schemas.microsoft.com/office/drawing/2014/main" id="{B8246F48-AE2E-4D5E-9F41-7546BB82EB03}"/>
              </a:ext>
            </a:extLst>
          </p:cNvPr>
          <p:cNvSpPr>
            <a:spLocks noGrp="1"/>
          </p:cNvSpPr>
          <p:nvPr>
            <p:ph type="sldNum" sz="quarter" idx="12"/>
          </p:nvPr>
        </p:nvSpPr>
        <p:spPr/>
        <p:txBody>
          <a:bodyPr/>
          <a:lstStyle/>
          <a:p>
            <a:fld id="{4963F721-A9FF-41F8-B218-62D30FAFCB00}" type="slidenum">
              <a:rPr lang="en-PH" smtClean="0"/>
              <a:t>29</a:t>
            </a:fld>
            <a:endParaRPr lang="en-PH"/>
          </a:p>
        </p:txBody>
      </p:sp>
      <p:grpSp>
        <p:nvGrpSpPr>
          <p:cNvPr id="6" name="Group 5">
            <a:extLst>
              <a:ext uri="{FF2B5EF4-FFF2-40B4-BE49-F238E27FC236}">
                <a16:creationId xmlns:a16="http://schemas.microsoft.com/office/drawing/2014/main" id="{70ED79B0-22F1-4B69-9C91-AD4A797972D6}"/>
              </a:ext>
            </a:extLst>
          </p:cNvPr>
          <p:cNvGrpSpPr/>
          <p:nvPr/>
        </p:nvGrpSpPr>
        <p:grpSpPr>
          <a:xfrm>
            <a:off x="-313267" y="4966153"/>
            <a:ext cx="12818534" cy="1803401"/>
            <a:chOff x="-372534" y="5041444"/>
            <a:chExt cx="12818534" cy="1803401"/>
          </a:xfrm>
        </p:grpSpPr>
        <p:sp>
          <p:nvSpPr>
            <p:cNvPr id="7" name="Google Shape;1293;p54">
              <a:extLst>
                <a:ext uri="{FF2B5EF4-FFF2-40B4-BE49-F238E27FC236}">
                  <a16:creationId xmlns:a16="http://schemas.microsoft.com/office/drawing/2014/main" id="{D95B4746-475B-4508-98F7-DA322FCE18B1}"/>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93;p54">
              <a:extLst>
                <a:ext uri="{FF2B5EF4-FFF2-40B4-BE49-F238E27FC236}">
                  <a16:creationId xmlns:a16="http://schemas.microsoft.com/office/drawing/2014/main" id="{25D1B3C6-21C3-4D7B-A5B8-1BA1F6313CB2}"/>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9">
              <a:extLst>
                <a:ext uri="{FF2B5EF4-FFF2-40B4-BE49-F238E27FC236}">
                  <a16:creationId xmlns:a16="http://schemas.microsoft.com/office/drawing/2014/main" id="{A5299D21-3ECA-4E5A-A3E7-7D2ACFD3267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3042" y="5041444"/>
              <a:ext cx="1185333" cy="1202267"/>
            </a:xfrm>
            <a:prstGeom prst="rect">
              <a:avLst/>
            </a:prstGeom>
            <a:noFill/>
            <a:ln>
              <a:noFill/>
            </a:ln>
          </p:spPr>
        </p:pic>
      </p:grpSp>
      <p:pic>
        <p:nvPicPr>
          <p:cNvPr id="9" name="Picture 2" descr="Private Sector Icons - Download Free Vector Icons | Noun Project">
            <a:extLst>
              <a:ext uri="{FF2B5EF4-FFF2-40B4-BE49-F238E27FC236}">
                <a16:creationId xmlns:a16="http://schemas.microsoft.com/office/drawing/2014/main" id="{DCA1A4CA-3793-49B4-99A2-38BDC1AB17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89603" y="184934"/>
            <a:ext cx="1486711" cy="1486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1688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2B714-ED9F-4737-BE64-36D729C119D3}"/>
              </a:ext>
            </a:extLst>
          </p:cNvPr>
          <p:cNvSpPr>
            <a:spLocks noGrp="1"/>
          </p:cNvSpPr>
          <p:nvPr>
            <p:ph type="title"/>
          </p:nvPr>
        </p:nvSpPr>
        <p:spPr/>
        <p:txBody>
          <a:bodyPr/>
          <a:lstStyle/>
          <a:p>
            <a:r>
              <a:rPr lang="en-PH" b="1" dirty="0">
                <a:latin typeface="+mn-lt"/>
              </a:rPr>
              <a:t>2021 Nutrition Month Campaign Objectives</a:t>
            </a:r>
          </a:p>
        </p:txBody>
      </p:sp>
      <p:graphicFrame>
        <p:nvGraphicFramePr>
          <p:cNvPr id="4" name="Content Placeholder 3">
            <a:extLst>
              <a:ext uri="{FF2B5EF4-FFF2-40B4-BE49-F238E27FC236}">
                <a16:creationId xmlns:a16="http://schemas.microsoft.com/office/drawing/2014/main" id="{41D53CD1-9A42-4112-8F19-036DA2AD8863}"/>
              </a:ext>
            </a:extLst>
          </p:cNvPr>
          <p:cNvGraphicFramePr>
            <a:graphicFrameLocks noGrp="1"/>
          </p:cNvGraphicFramePr>
          <p:nvPr>
            <p:ph idx="1"/>
            <p:extLst>
              <p:ext uri="{D42A27DB-BD31-4B8C-83A1-F6EECF244321}">
                <p14:modId xmlns:p14="http://schemas.microsoft.com/office/powerpoint/2010/main" val="220152779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921CD7B3-EF01-4E81-B5C2-2634E3C132E9}"/>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087101" y="5069488"/>
            <a:ext cx="1185333" cy="1202267"/>
          </a:xfrm>
          <a:prstGeom prst="rect">
            <a:avLst/>
          </a:prstGeom>
          <a:noFill/>
          <a:ln>
            <a:noFill/>
          </a:ln>
        </p:spPr>
      </p:pic>
      <p:sp>
        <p:nvSpPr>
          <p:cNvPr id="3" name="Slide Number Placeholder 2">
            <a:extLst>
              <a:ext uri="{FF2B5EF4-FFF2-40B4-BE49-F238E27FC236}">
                <a16:creationId xmlns:a16="http://schemas.microsoft.com/office/drawing/2014/main" id="{F8C85B0F-82A0-40FC-A1EB-698084BC5CCC}"/>
              </a:ext>
            </a:extLst>
          </p:cNvPr>
          <p:cNvSpPr>
            <a:spLocks noGrp="1"/>
          </p:cNvSpPr>
          <p:nvPr>
            <p:ph type="sldNum" sz="quarter" idx="12"/>
          </p:nvPr>
        </p:nvSpPr>
        <p:spPr/>
        <p:txBody>
          <a:bodyPr/>
          <a:lstStyle/>
          <a:p>
            <a:fld id="{4963F721-A9FF-41F8-B218-62D30FAFCB00}" type="slidenum">
              <a:rPr lang="en-PH" smtClean="0"/>
              <a:t>3</a:t>
            </a:fld>
            <a:endParaRPr lang="en-PH"/>
          </a:p>
        </p:txBody>
      </p:sp>
      <p:grpSp>
        <p:nvGrpSpPr>
          <p:cNvPr id="6" name="Group 5">
            <a:extLst>
              <a:ext uri="{FF2B5EF4-FFF2-40B4-BE49-F238E27FC236}">
                <a16:creationId xmlns:a16="http://schemas.microsoft.com/office/drawing/2014/main" id="{F1913328-2D79-481A-95A3-D7BEAFF6563A}"/>
              </a:ext>
            </a:extLst>
          </p:cNvPr>
          <p:cNvGrpSpPr/>
          <p:nvPr/>
        </p:nvGrpSpPr>
        <p:grpSpPr>
          <a:xfrm>
            <a:off x="-372534" y="5919782"/>
            <a:ext cx="12818534" cy="925063"/>
            <a:chOff x="-372534" y="5919782"/>
            <a:chExt cx="12818534" cy="925063"/>
          </a:xfrm>
        </p:grpSpPr>
        <p:sp>
          <p:nvSpPr>
            <p:cNvPr id="7" name="Google Shape;1293;p54">
              <a:extLst>
                <a:ext uri="{FF2B5EF4-FFF2-40B4-BE49-F238E27FC236}">
                  <a16:creationId xmlns:a16="http://schemas.microsoft.com/office/drawing/2014/main" id="{40B6A94B-70E6-47D1-BA31-69B500381C31}"/>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93;p54">
              <a:extLst>
                <a:ext uri="{FF2B5EF4-FFF2-40B4-BE49-F238E27FC236}">
                  <a16:creationId xmlns:a16="http://schemas.microsoft.com/office/drawing/2014/main" id="{3B3C7FA7-92E1-4051-A9A7-346F21EC38C0}"/>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40495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313267" y="239134"/>
            <a:ext cx="10515600" cy="1325563"/>
          </a:xfrm>
        </p:spPr>
        <p:txBody>
          <a:bodyPr>
            <a:normAutofit/>
          </a:bodyPr>
          <a:lstStyle/>
          <a:p>
            <a:pPr algn="ctr"/>
            <a:r>
              <a:rPr lang="en-PH" sz="3600" b="1" dirty="0">
                <a:latin typeface="+mn-lt"/>
              </a:rPr>
              <a:t>Opportunities to support nutrition: </a:t>
            </a:r>
            <a:r>
              <a:rPr lang="en-PH" sz="3600" b="1" dirty="0">
                <a:solidFill>
                  <a:srgbClr val="CA343A"/>
                </a:solidFill>
                <a:latin typeface="+mn-lt"/>
              </a:rPr>
              <a:t>Media</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1013460" y="1564697"/>
            <a:ext cx="10165080" cy="4846894"/>
          </a:xfrm>
        </p:spPr>
        <p:txBody>
          <a:bodyPr>
            <a:normAutofit/>
          </a:bodyPr>
          <a:lstStyle/>
          <a:p>
            <a:pPr marL="514350" lvl="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Develop materials for information, education, and communication of nutrition messages to the public</a:t>
            </a:r>
          </a:p>
          <a:p>
            <a:pPr marL="514350" lvl="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Disseminate factual information on good nutrition through print, television, radio, digital media, and other media </a:t>
            </a:r>
          </a:p>
          <a:p>
            <a:pPr marL="514350" lvl="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Promote good and healthy nutrition practices in commonly consumed media like film and television, as well as digital media</a:t>
            </a:r>
          </a:p>
          <a:p>
            <a:pPr marL="514350" lvl="0" indent="-514350">
              <a:lnSpc>
                <a:spcPct val="100000"/>
              </a:lnSpc>
              <a:spcAft>
                <a:spcPts val="800"/>
              </a:spcAft>
              <a:buFont typeface="+mj-lt"/>
              <a:buAutoNum type="arabicPeriod"/>
            </a:pPr>
            <a:r>
              <a:rPr lang="en-PH" u="none" strike="noStrike" dirty="0">
                <a:effectLst/>
                <a:latin typeface="Calibri" panose="020F0502020204030204" pitchFamily="34" charset="0"/>
                <a:ea typeface="Calibri" panose="020F0502020204030204" pitchFamily="34" charset="0"/>
              </a:rPr>
              <a:t>Encourage the public to participate in national and local health and nutrition programs </a:t>
            </a:r>
          </a:p>
        </p:txBody>
      </p:sp>
      <p:sp>
        <p:nvSpPr>
          <p:cNvPr id="4" name="Slide Number Placeholder 3">
            <a:extLst>
              <a:ext uri="{FF2B5EF4-FFF2-40B4-BE49-F238E27FC236}">
                <a16:creationId xmlns:a16="http://schemas.microsoft.com/office/drawing/2014/main" id="{CA5F86EE-A402-46CB-B9B5-7E35C08C3498}"/>
              </a:ext>
            </a:extLst>
          </p:cNvPr>
          <p:cNvSpPr>
            <a:spLocks noGrp="1"/>
          </p:cNvSpPr>
          <p:nvPr>
            <p:ph type="sldNum" sz="quarter" idx="12"/>
          </p:nvPr>
        </p:nvSpPr>
        <p:spPr/>
        <p:txBody>
          <a:bodyPr/>
          <a:lstStyle/>
          <a:p>
            <a:fld id="{4963F721-A9FF-41F8-B218-62D30FAFCB00}" type="slidenum">
              <a:rPr lang="en-PH" smtClean="0"/>
              <a:t>30</a:t>
            </a:fld>
            <a:endParaRPr lang="en-PH"/>
          </a:p>
        </p:txBody>
      </p:sp>
      <p:grpSp>
        <p:nvGrpSpPr>
          <p:cNvPr id="6" name="Group 5">
            <a:extLst>
              <a:ext uri="{FF2B5EF4-FFF2-40B4-BE49-F238E27FC236}">
                <a16:creationId xmlns:a16="http://schemas.microsoft.com/office/drawing/2014/main" id="{2A6174DF-2850-4DBC-8EE7-A8883EA91332}"/>
              </a:ext>
            </a:extLst>
          </p:cNvPr>
          <p:cNvGrpSpPr/>
          <p:nvPr/>
        </p:nvGrpSpPr>
        <p:grpSpPr>
          <a:xfrm>
            <a:off x="-313267" y="4966153"/>
            <a:ext cx="12818534" cy="1803401"/>
            <a:chOff x="-372534" y="5041444"/>
            <a:chExt cx="12818534" cy="1803401"/>
          </a:xfrm>
        </p:grpSpPr>
        <p:sp>
          <p:nvSpPr>
            <p:cNvPr id="7" name="Google Shape;1293;p54">
              <a:extLst>
                <a:ext uri="{FF2B5EF4-FFF2-40B4-BE49-F238E27FC236}">
                  <a16:creationId xmlns:a16="http://schemas.microsoft.com/office/drawing/2014/main" id="{D6262BF9-4F83-42F5-8A01-EFC0B01C1112}"/>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93;p54">
              <a:extLst>
                <a:ext uri="{FF2B5EF4-FFF2-40B4-BE49-F238E27FC236}">
                  <a16:creationId xmlns:a16="http://schemas.microsoft.com/office/drawing/2014/main" id="{B507E012-DD02-4651-8F10-4C67348E4724}"/>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9">
              <a:extLst>
                <a:ext uri="{FF2B5EF4-FFF2-40B4-BE49-F238E27FC236}">
                  <a16:creationId xmlns:a16="http://schemas.microsoft.com/office/drawing/2014/main" id="{A71FEA27-1ABA-4853-A879-F74217EB23D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3042" y="5041444"/>
              <a:ext cx="1185333" cy="1202267"/>
            </a:xfrm>
            <a:prstGeom prst="rect">
              <a:avLst/>
            </a:prstGeom>
            <a:noFill/>
            <a:ln>
              <a:noFill/>
            </a:ln>
          </p:spPr>
        </p:pic>
      </p:grpSp>
      <p:pic>
        <p:nvPicPr>
          <p:cNvPr id="6146" name="Picture 2" descr="Mass Media Black Glyph Icon. Electronic Devices. Modern Gadgets... Royalty  Free Cliparts, Vectors, And Stock Illustration. Image 157639032.">
            <a:extLst>
              <a:ext uri="{FF2B5EF4-FFF2-40B4-BE49-F238E27FC236}">
                <a16:creationId xmlns:a16="http://schemas.microsoft.com/office/drawing/2014/main" id="{FAEF1219-DF62-49AB-A320-E82F20820C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85935" y="239134"/>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5293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114525" y="56255"/>
            <a:ext cx="10515600" cy="1325563"/>
          </a:xfrm>
        </p:spPr>
        <p:txBody>
          <a:bodyPr>
            <a:normAutofit/>
          </a:bodyPr>
          <a:lstStyle/>
          <a:p>
            <a:pPr algn="ctr"/>
            <a:r>
              <a:rPr lang="en-PH" sz="3600" b="1" dirty="0">
                <a:latin typeface="+mn-lt"/>
              </a:rPr>
              <a:t>Opportunities to support nutrition: </a:t>
            </a:r>
            <a:r>
              <a:rPr lang="en-PH" sz="3600" b="1" dirty="0">
                <a:solidFill>
                  <a:srgbClr val="CA343A"/>
                </a:solidFill>
                <a:latin typeface="+mn-lt"/>
              </a:rPr>
              <a:t>Civil society</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891555" y="1165882"/>
            <a:ext cx="9494391" cy="5096503"/>
          </a:xfrm>
        </p:spPr>
        <p:txBody>
          <a:bodyPr>
            <a:normAutofit/>
          </a:bodyPr>
          <a:lstStyle/>
          <a:p>
            <a:pPr marL="514350" lvl="0" indent="-514350">
              <a:lnSpc>
                <a:spcPct val="107000"/>
              </a:lnSpc>
              <a:spcAft>
                <a:spcPts val="800"/>
              </a:spcAft>
              <a:buFont typeface="+mj-lt"/>
              <a:buAutoNum type="arabicPeriod"/>
            </a:pPr>
            <a:r>
              <a:rPr lang="en-PH" sz="2400" u="none" strike="noStrike" dirty="0">
                <a:effectLst/>
                <a:latin typeface="Calibri" panose="020F0502020204030204" pitchFamily="34" charset="0"/>
                <a:ea typeface="Calibri" panose="020F0502020204030204" pitchFamily="34" charset="0"/>
              </a:rPr>
              <a:t>Advocate for increased attention to nutrition in the first 1000 days, and more investment on it </a:t>
            </a:r>
          </a:p>
          <a:p>
            <a:pPr marL="514350" lvl="0" indent="-514350">
              <a:lnSpc>
                <a:spcPct val="107000"/>
              </a:lnSpc>
              <a:spcAft>
                <a:spcPts val="800"/>
              </a:spcAft>
              <a:buFont typeface="+mj-lt"/>
              <a:buAutoNum type="arabicPeriod"/>
            </a:pPr>
            <a:r>
              <a:rPr lang="en-PH" sz="2400" u="none" strike="noStrike" dirty="0">
                <a:effectLst/>
                <a:latin typeface="Calibri" panose="020F0502020204030204" pitchFamily="34" charset="0"/>
                <a:ea typeface="Calibri" panose="020F0502020204030204" pitchFamily="34" charset="0"/>
              </a:rPr>
              <a:t>Empower communities to support programs for prevention of malnutrition in the first 1000 days</a:t>
            </a:r>
          </a:p>
          <a:p>
            <a:pPr marL="514350" lvl="0" indent="-514350">
              <a:lnSpc>
                <a:spcPct val="107000"/>
              </a:lnSpc>
              <a:spcAft>
                <a:spcPts val="800"/>
              </a:spcAft>
              <a:buFont typeface="+mj-lt"/>
              <a:buAutoNum type="arabicPeriod"/>
            </a:pPr>
            <a:r>
              <a:rPr lang="en-PH" sz="2400" u="none" strike="noStrike" dirty="0">
                <a:effectLst/>
                <a:latin typeface="Calibri" panose="020F0502020204030204" pitchFamily="34" charset="0"/>
                <a:ea typeface="Calibri" panose="020F0502020204030204" pitchFamily="34" charset="0"/>
              </a:rPr>
              <a:t>Work with the government in strengthening efforts to address malnutrition</a:t>
            </a:r>
          </a:p>
          <a:p>
            <a:pPr marL="514350" lvl="0" indent="-514350">
              <a:lnSpc>
                <a:spcPct val="107000"/>
              </a:lnSpc>
              <a:spcAft>
                <a:spcPts val="800"/>
              </a:spcAft>
              <a:buFont typeface="+mj-lt"/>
              <a:buAutoNum type="arabicPeriod"/>
            </a:pPr>
            <a:r>
              <a:rPr lang="en-PH" sz="2400" u="none" strike="noStrike" dirty="0">
                <a:effectLst/>
                <a:latin typeface="Calibri" panose="020F0502020204030204" pitchFamily="34" charset="0"/>
                <a:ea typeface="Calibri" panose="020F0502020204030204" pitchFamily="34" charset="0"/>
              </a:rPr>
              <a:t>Widen reach of nutrition programs to areas with less access to health and nutrition programs</a:t>
            </a:r>
          </a:p>
          <a:p>
            <a:pPr marL="514350" lvl="0" indent="-514350">
              <a:lnSpc>
                <a:spcPct val="107000"/>
              </a:lnSpc>
              <a:spcAft>
                <a:spcPts val="800"/>
              </a:spcAft>
              <a:buFont typeface="+mj-lt"/>
              <a:buAutoNum type="arabicPeriod"/>
            </a:pPr>
            <a:r>
              <a:rPr lang="en-PH" sz="2400" u="none" strike="noStrike" dirty="0">
                <a:effectLst/>
                <a:latin typeface="Calibri" panose="020F0502020204030204" pitchFamily="34" charset="0"/>
                <a:ea typeface="Calibri" panose="020F0502020204030204" pitchFamily="34" charset="0"/>
              </a:rPr>
              <a:t>Join the Scaling Up Nutrition Civil Society Alliance. </a:t>
            </a:r>
          </a:p>
        </p:txBody>
      </p:sp>
      <p:sp>
        <p:nvSpPr>
          <p:cNvPr id="4" name="Slide Number Placeholder 3">
            <a:extLst>
              <a:ext uri="{FF2B5EF4-FFF2-40B4-BE49-F238E27FC236}">
                <a16:creationId xmlns:a16="http://schemas.microsoft.com/office/drawing/2014/main" id="{71909BBB-A70A-4336-9DBE-60AB3313A3C5}"/>
              </a:ext>
            </a:extLst>
          </p:cNvPr>
          <p:cNvSpPr>
            <a:spLocks noGrp="1"/>
          </p:cNvSpPr>
          <p:nvPr>
            <p:ph type="sldNum" sz="quarter" idx="12"/>
          </p:nvPr>
        </p:nvSpPr>
        <p:spPr/>
        <p:txBody>
          <a:bodyPr/>
          <a:lstStyle/>
          <a:p>
            <a:fld id="{4963F721-A9FF-41F8-B218-62D30FAFCB00}" type="slidenum">
              <a:rPr lang="en-PH" smtClean="0"/>
              <a:t>31</a:t>
            </a:fld>
            <a:endParaRPr lang="en-PH"/>
          </a:p>
        </p:txBody>
      </p:sp>
      <p:grpSp>
        <p:nvGrpSpPr>
          <p:cNvPr id="6" name="Group 5">
            <a:extLst>
              <a:ext uri="{FF2B5EF4-FFF2-40B4-BE49-F238E27FC236}">
                <a16:creationId xmlns:a16="http://schemas.microsoft.com/office/drawing/2014/main" id="{D3B7E18B-BA0D-4674-B06B-38BD542024DB}"/>
              </a:ext>
            </a:extLst>
          </p:cNvPr>
          <p:cNvGrpSpPr/>
          <p:nvPr/>
        </p:nvGrpSpPr>
        <p:grpSpPr>
          <a:xfrm>
            <a:off x="-313267" y="4966153"/>
            <a:ext cx="12818534" cy="1803401"/>
            <a:chOff x="-372534" y="5041444"/>
            <a:chExt cx="12818534" cy="1803401"/>
          </a:xfrm>
        </p:grpSpPr>
        <p:sp>
          <p:nvSpPr>
            <p:cNvPr id="7" name="Google Shape;1293;p54">
              <a:extLst>
                <a:ext uri="{FF2B5EF4-FFF2-40B4-BE49-F238E27FC236}">
                  <a16:creationId xmlns:a16="http://schemas.microsoft.com/office/drawing/2014/main" id="{28D4AAF6-25DE-4D82-8C8F-867E86476253}"/>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93;p54">
              <a:extLst>
                <a:ext uri="{FF2B5EF4-FFF2-40B4-BE49-F238E27FC236}">
                  <a16:creationId xmlns:a16="http://schemas.microsoft.com/office/drawing/2014/main" id="{A8A569C4-EF3F-4186-8EB4-554E2CFEAFE9}"/>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Picture 8">
              <a:extLst>
                <a:ext uri="{FF2B5EF4-FFF2-40B4-BE49-F238E27FC236}">
                  <a16:creationId xmlns:a16="http://schemas.microsoft.com/office/drawing/2014/main" id="{D3E538C5-C436-4CCF-8767-CF1F2DB73B8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3042" y="5041444"/>
              <a:ext cx="1185333" cy="1202267"/>
            </a:xfrm>
            <a:prstGeom prst="rect">
              <a:avLst/>
            </a:prstGeom>
            <a:noFill/>
            <a:ln>
              <a:noFill/>
            </a:ln>
          </p:spPr>
        </p:pic>
      </p:grpSp>
      <p:pic>
        <p:nvPicPr>
          <p:cNvPr id="10" name="Picture 2" descr="Society Icons - Download Free Vector Icons | Noun Project">
            <a:extLst>
              <a:ext uri="{FF2B5EF4-FFF2-40B4-BE49-F238E27FC236}">
                <a16:creationId xmlns:a16="http://schemas.microsoft.com/office/drawing/2014/main" id="{2A6A8D51-FCEB-4D17-B79B-E2AD9B47C1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96995" y="198111"/>
            <a:ext cx="1731962" cy="1731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11907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321812" y="227724"/>
            <a:ext cx="9875156" cy="1325563"/>
          </a:xfrm>
        </p:spPr>
        <p:txBody>
          <a:bodyPr>
            <a:normAutofit/>
          </a:bodyPr>
          <a:lstStyle/>
          <a:p>
            <a:pPr algn="ctr"/>
            <a:r>
              <a:rPr lang="en-PH" sz="3600" b="1" dirty="0">
                <a:latin typeface="+mn-lt"/>
              </a:rPr>
              <a:t>Opportunities to support nutrition: </a:t>
            </a:r>
            <a:r>
              <a:rPr lang="en-PH" sz="3600" b="1" dirty="0">
                <a:solidFill>
                  <a:srgbClr val="CA343A"/>
                </a:solidFill>
                <a:latin typeface="+mn-lt"/>
              </a:rPr>
              <a:t>Academe </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838200" y="1364867"/>
            <a:ext cx="10237497" cy="4846894"/>
          </a:xfrm>
        </p:spPr>
        <p:txBody>
          <a:bodyPr>
            <a:normAutofit/>
          </a:bodyPr>
          <a:lstStyle/>
          <a:p>
            <a:pPr marL="514350" lvl="0" indent="-514350">
              <a:lnSpc>
                <a:spcPct val="100000"/>
              </a:lnSpc>
              <a:spcAft>
                <a:spcPts val="800"/>
              </a:spcAft>
              <a:buFont typeface="+mj-lt"/>
              <a:buAutoNum type="arabicPeriod"/>
            </a:pPr>
            <a:r>
              <a:rPr lang="en-PH" dirty="0">
                <a:latin typeface="Calibri" panose="020F0502020204030204" pitchFamily="34" charset="0"/>
                <a:ea typeface="Calibri" panose="020F0502020204030204" pitchFamily="34" charset="0"/>
              </a:rPr>
              <a:t>Ensure that nutrition is part of the curricula. </a:t>
            </a:r>
          </a:p>
          <a:p>
            <a:pPr marL="514350" lvl="0" indent="-514350">
              <a:lnSpc>
                <a:spcPct val="100000"/>
              </a:lnSpc>
              <a:spcAft>
                <a:spcPts val="800"/>
              </a:spcAft>
              <a:buFont typeface="+mj-lt"/>
              <a:buAutoNum type="arabicPeriod"/>
            </a:pPr>
            <a:r>
              <a:rPr lang="en-PH" dirty="0">
                <a:latin typeface="Calibri" panose="020F0502020204030204" pitchFamily="34" charset="0"/>
                <a:ea typeface="Calibri" panose="020F0502020204030204" pitchFamily="34" charset="0"/>
              </a:rPr>
              <a:t>Conduct </a:t>
            </a:r>
            <a:r>
              <a:rPr lang="en-PH" u="none" strike="noStrike" dirty="0">
                <a:effectLst/>
                <a:latin typeface="Calibri" panose="020F0502020204030204" pitchFamily="34" charset="0"/>
                <a:ea typeface="Calibri" panose="020F0502020204030204" pitchFamily="34" charset="0"/>
              </a:rPr>
              <a:t>webinars, online fora, and other activities on nutrition</a:t>
            </a:r>
          </a:p>
          <a:p>
            <a:pPr marL="514350" indent="-514350">
              <a:lnSpc>
                <a:spcPct val="100000"/>
              </a:lnSpc>
              <a:spcAft>
                <a:spcPts val="800"/>
              </a:spcAft>
              <a:buFont typeface="+mj-lt"/>
              <a:buAutoNum type="arabicPeriod"/>
            </a:pPr>
            <a:r>
              <a:rPr lang="en-PH" dirty="0">
                <a:latin typeface="Calibri" panose="020F0502020204030204" pitchFamily="34" charset="0"/>
                <a:ea typeface="Calibri" panose="020F0502020204030204" pitchFamily="34" charset="0"/>
              </a:rPr>
              <a:t>Have its extension programs promote good nutrition and encourage the </a:t>
            </a:r>
            <a:r>
              <a:rPr lang="en-PH" u="none" strike="noStrike" dirty="0">
                <a:effectLst/>
                <a:latin typeface="Calibri" panose="020F0502020204030204" pitchFamily="34" charset="0"/>
                <a:ea typeface="Calibri" panose="020F0502020204030204" pitchFamily="34" charset="0"/>
              </a:rPr>
              <a:t>school and university constituents’ participation</a:t>
            </a:r>
          </a:p>
          <a:p>
            <a:pPr marL="514350" lvl="0" indent="-514350">
              <a:lnSpc>
                <a:spcPct val="100000"/>
              </a:lnSpc>
              <a:spcAft>
                <a:spcPts val="800"/>
              </a:spcAft>
              <a:buNone/>
            </a:pPr>
            <a:r>
              <a:rPr lang="en-PH" u="none" strike="noStrike" dirty="0">
                <a:effectLst/>
                <a:latin typeface="Calibri" panose="020F0502020204030204" pitchFamily="34" charset="0"/>
                <a:ea typeface="Calibri" panose="020F0502020204030204" pitchFamily="34" charset="0"/>
              </a:rPr>
              <a:t>3.   Conduct research on nutrition aligned with the PPAN Research Agenda </a:t>
            </a:r>
          </a:p>
          <a:p>
            <a:pPr marL="0" lvl="0" indent="0">
              <a:lnSpc>
                <a:spcPct val="100000"/>
              </a:lnSpc>
              <a:spcAft>
                <a:spcPts val="800"/>
              </a:spcAft>
              <a:buNone/>
            </a:pPr>
            <a:r>
              <a:rPr lang="en-PH" u="none" strike="noStrike" dirty="0">
                <a:effectLst/>
                <a:latin typeface="Calibri" panose="020F0502020204030204" pitchFamily="34" charset="0"/>
                <a:ea typeface="Calibri" panose="020F0502020204030204" pitchFamily="34" charset="0"/>
              </a:rPr>
              <a:t>4.   Join the Scaling Up Nutrition Academe Network</a:t>
            </a:r>
          </a:p>
        </p:txBody>
      </p:sp>
      <p:sp>
        <p:nvSpPr>
          <p:cNvPr id="4" name="Slide Number Placeholder 3">
            <a:extLst>
              <a:ext uri="{FF2B5EF4-FFF2-40B4-BE49-F238E27FC236}">
                <a16:creationId xmlns:a16="http://schemas.microsoft.com/office/drawing/2014/main" id="{C122E76F-F58E-4FD9-83D5-C5F23BE59227}"/>
              </a:ext>
            </a:extLst>
          </p:cNvPr>
          <p:cNvSpPr>
            <a:spLocks noGrp="1"/>
          </p:cNvSpPr>
          <p:nvPr>
            <p:ph type="sldNum" sz="quarter" idx="12"/>
          </p:nvPr>
        </p:nvSpPr>
        <p:spPr/>
        <p:txBody>
          <a:bodyPr/>
          <a:lstStyle/>
          <a:p>
            <a:fld id="{4963F721-A9FF-41F8-B218-62D30FAFCB00}" type="slidenum">
              <a:rPr lang="en-PH" smtClean="0"/>
              <a:t>32</a:t>
            </a:fld>
            <a:endParaRPr lang="en-PH"/>
          </a:p>
        </p:txBody>
      </p:sp>
      <p:grpSp>
        <p:nvGrpSpPr>
          <p:cNvPr id="6" name="Group 5">
            <a:extLst>
              <a:ext uri="{FF2B5EF4-FFF2-40B4-BE49-F238E27FC236}">
                <a16:creationId xmlns:a16="http://schemas.microsoft.com/office/drawing/2014/main" id="{09C9E2C5-3A88-4AC9-BA55-F453677C6FC8}"/>
              </a:ext>
            </a:extLst>
          </p:cNvPr>
          <p:cNvGrpSpPr/>
          <p:nvPr/>
        </p:nvGrpSpPr>
        <p:grpSpPr>
          <a:xfrm>
            <a:off x="-313267" y="4966153"/>
            <a:ext cx="12818534" cy="1803401"/>
            <a:chOff x="-372534" y="5041444"/>
            <a:chExt cx="12818534" cy="1803401"/>
          </a:xfrm>
        </p:grpSpPr>
        <p:sp>
          <p:nvSpPr>
            <p:cNvPr id="7" name="Google Shape;1293;p54">
              <a:extLst>
                <a:ext uri="{FF2B5EF4-FFF2-40B4-BE49-F238E27FC236}">
                  <a16:creationId xmlns:a16="http://schemas.microsoft.com/office/drawing/2014/main" id="{EA7238AE-0E4B-4C7E-9649-6CA0DFB9DF2E}"/>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93;p54">
              <a:extLst>
                <a:ext uri="{FF2B5EF4-FFF2-40B4-BE49-F238E27FC236}">
                  <a16:creationId xmlns:a16="http://schemas.microsoft.com/office/drawing/2014/main" id="{ED5D9C67-3692-474B-B4F1-D3FF8818C686}"/>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Picture 8">
              <a:extLst>
                <a:ext uri="{FF2B5EF4-FFF2-40B4-BE49-F238E27FC236}">
                  <a16:creationId xmlns:a16="http://schemas.microsoft.com/office/drawing/2014/main" id="{B67A86DB-69D1-40D8-920C-FD931736AA5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3042" y="5041444"/>
              <a:ext cx="1185333" cy="1202267"/>
            </a:xfrm>
            <a:prstGeom prst="rect">
              <a:avLst/>
            </a:prstGeom>
            <a:noFill/>
            <a:ln>
              <a:noFill/>
            </a:ln>
          </p:spPr>
        </p:pic>
      </p:grpSp>
      <p:pic>
        <p:nvPicPr>
          <p:cNvPr id="10" name="Picture 2">
            <a:extLst>
              <a:ext uri="{FF2B5EF4-FFF2-40B4-BE49-F238E27FC236}">
                <a16:creationId xmlns:a16="http://schemas.microsoft.com/office/drawing/2014/main" id="{8A2EB70A-5D08-4AA7-AD85-304FCA50FFD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7524" t="33301" b="31560"/>
          <a:stretch/>
        </p:blipFill>
        <p:spPr bwMode="auto">
          <a:xfrm>
            <a:off x="10196968" y="88445"/>
            <a:ext cx="1856014" cy="1887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204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0" y="328034"/>
            <a:ext cx="11717642" cy="1325563"/>
          </a:xfrm>
        </p:spPr>
        <p:txBody>
          <a:bodyPr>
            <a:normAutofit/>
          </a:bodyPr>
          <a:lstStyle/>
          <a:p>
            <a:pPr algn="ctr"/>
            <a:r>
              <a:rPr lang="en-PH" sz="3600" b="1" dirty="0">
                <a:latin typeface="+mn-lt"/>
              </a:rPr>
              <a:t>Opportunities to support nutrition: </a:t>
            </a:r>
            <a:r>
              <a:rPr lang="en-PH" sz="3600" b="1" dirty="0">
                <a:solidFill>
                  <a:srgbClr val="CA343A"/>
                </a:solidFill>
                <a:latin typeface="+mn-lt"/>
              </a:rPr>
              <a:t>Families/Individuals</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838200" y="1509456"/>
            <a:ext cx="7467600" cy="4846894"/>
          </a:xfrm>
        </p:spPr>
        <p:txBody>
          <a:bodyPr>
            <a:normAutofit/>
          </a:bodyPr>
          <a:lstStyle/>
          <a:p>
            <a:pPr marL="514350" lvl="0" indent="-514350">
              <a:lnSpc>
                <a:spcPct val="100000"/>
              </a:lnSpc>
              <a:spcAft>
                <a:spcPts val="800"/>
              </a:spcAft>
              <a:buFont typeface="+mj-lt"/>
              <a:buAutoNum type="arabicPeriod"/>
            </a:pPr>
            <a:r>
              <a:rPr lang="en-PH" dirty="0">
                <a:latin typeface="Calibri" panose="020F0502020204030204" pitchFamily="34" charset="0"/>
                <a:ea typeface="Calibri" panose="020F0502020204030204" pitchFamily="34" charset="0"/>
              </a:rPr>
              <a:t>Practice good nutrition in your family </a:t>
            </a:r>
          </a:p>
          <a:p>
            <a:pPr marL="514350" indent="-514350">
              <a:lnSpc>
                <a:spcPct val="100000"/>
              </a:lnSpc>
              <a:spcAft>
                <a:spcPts val="800"/>
              </a:spcAft>
              <a:buFont typeface="+mj-lt"/>
              <a:buAutoNum type="arabicPeriod"/>
            </a:pPr>
            <a:r>
              <a:rPr lang="en-PH" dirty="0">
                <a:latin typeface="Calibri" panose="020F0502020204030204" pitchFamily="34" charset="0"/>
                <a:ea typeface="Calibri" panose="020F0502020204030204" pitchFamily="34" charset="0"/>
              </a:rPr>
              <a:t>Participate in nutrition programs</a:t>
            </a:r>
            <a:endParaRPr lang="en-PH" u="none" strike="noStrike" dirty="0">
              <a:effectLst/>
              <a:latin typeface="Calibri" panose="020F0502020204030204" pitchFamily="34" charset="0"/>
              <a:ea typeface="Calibri" panose="020F0502020204030204" pitchFamily="34" charset="0"/>
            </a:endParaRPr>
          </a:p>
          <a:p>
            <a:pPr marL="514350" lvl="0" indent="-514350">
              <a:lnSpc>
                <a:spcPct val="100000"/>
              </a:lnSpc>
              <a:spcAft>
                <a:spcPts val="800"/>
              </a:spcAft>
              <a:buFont typeface="+mj-lt"/>
              <a:buAutoNum type="arabicPeriod"/>
            </a:pPr>
            <a:r>
              <a:rPr lang="en-PH" dirty="0">
                <a:latin typeface="Calibri" panose="020F0502020204030204" pitchFamily="34" charset="0"/>
                <a:ea typeface="Calibri" panose="020F0502020204030204" pitchFamily="34" charset="0"/>
              </a:rPr>
              <a:t>Help others achieve proper nutrition by doing voluntary work in communities </a:t>
            </a:r>
          </a:p>
          <a:p>
            <a:pPr marL="514350" lvl="0" indent="-514350">
              <a:lnSpc>
                <a:spcPct val="100000"/>
              </a:lnSpc>
              <a:spcAft>
                <a:spcPts val="800"/>
              </a:spcAft>
              <a:buFont typeface="+mj-lt"/>
              <a:buAutoNum type="arabicPeriod"/>
            </a:pPr>
            <a:r>
              <a:rPr lang="en-PH" dirty="0">
                <a:latin typeface="Calibri" panose="020F0502020204030204" pitchFamily="34" charset="0"/>
                <a:ea typeface="Calibri" panose="020F0502020204030204" pitchFamily="34" charset="0"/>
              </a:rPr>
              <a:t>Innovate and think out of the box. </a:t>
            </a:r>
          </a:p>
          <a:p>
            <a:pPr marL="514350" lvl="0" indent="-514350">
              <a:lnSpc>
                <a:spcPct val="100000"/>
              </a:lnSpc>
              <a:spcAft>
                <a:spcPts val="800"/>
              </a:spcAft>
              <a:buFont typeface="+mj-lt"/>
              <a:buAutoNum type="arabicPeriod"/>
            </a:pPr>
            <a:endParaRPr lang="en-PH" dirty="0">
              <a:latin typeface="Calibri" panose="020F050202020403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C122E76F-F58E-4FD9-83D5-C5F23BE59227}"/>
              </a:ext>
            </a:extLst>
          </p:cNvPr>
          <p:cNvSpPr>
            <a:spLocks noGrp="1"/>
          </p:cNvSpPr>
          <p:nvPr>
            <p:ph type="sldNum" sz="quarter" idx="12"/>
          </p:nvPr>
        </p:nvSpPr>
        <p:spPr/>
        <p:txBody>
          <a:bodyPr/>
          <a:lstStyle/>
          <a:p>
            <a:fld id="{4963F721-A9FF-41F8-B218-62D30FAFCB00}" type="slidenum">
              <a:rPr lang="en-PH" smtClean="0"/>
              <a:t>33</a:t>
            </a:fld>
            <a:endParaRPr lang="en-PH"/>
          </a:p>
        </p:txBody>
      </p:sp>
      <p:grpSp>
        <p:nvGrpSpPr>
          <p:cNvPr id="6" name="Group 5">
            <a:extLst>
              <a:ext uri="{FF2B5EF4-FFF2-40B4-BE49-F238E27FC236}">
                <a16:creationId xmlns:a16="http://schemas.microsoft.com/office/drawing/2014/main" id="{09C9E2C5-3A88-4AC9-BA55-F453677C6FC8}"/>
              </a:ext>
            </a:extLst>
          </p:cNvPr>
          <p:cNvGrpSpPr/>
          <p:nvPr/>
        </p:nvGrpSpPr>
        <p:grpSpPr>
          <a:xfrm>
            <a:off x="-313267" y="5028515"/>
            <a:ext cx="12818534" cy="1803401"/>
            <a:chOff x="-372534" y="5041444"/>
            <a:chExt cx="12818534" cy="1803401"/>
          </a:xfrm>
        </p:grpSpPr>
        <p:sp>
          <p:nvSpPr>
            <p:cNvPr id="7" name="Google Shape;1293;p54">
              <a:extLst>
                <a:ext uri="{FF2B5EF4-FFF2-40B4-BE49-F238E27FC236}">
                  <a16:creationId xmlns:a16="http://schemas.microsoft.com/office/drawing/2014/main" id="{EA7238AE-0E4B-4C7E-9649-6CA0DFB9DF2E}"/>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93;p54">
              <a:extLst>
                <a:ext uri="{FF2B5EF4-FFF2-40B4-BE49-F238E27FC236}">
                  <a16:creationId xmlns:a16="http://schemas.microsoft.com/office/drawing/2014/main" id="{ED5D9C67-3692-474B-B4F1-D3FF8818C686}"/>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Picture 8">
              <a:extLst>
                <a:ext uri="{FF2B5EF4-FFF2-40B4-BE49-F238E27FC236}">
                  <a16:creationId xmlns:a16="http://schemas.microsoft.com/office/drawing/2014/main" id="{B67A86DB-69D1-40D8-920C-FD931736AA5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3042" y="5041444"/>
              <a:ext cx="1185333" cy="1202267"/>
            </a:xfrm>
            <a:prstGeom prst="rect">
              <a:avLst/>
            </a:prstGeom>
            <a:noFill/>
            <a:ln>
              <a:noFill/>
            </a:ln>
          </p:spPr>
        </p:pic>
      </p:grpSp>
      <p:pic>
        <p:nvPicPr>
          <p:cNvPr id="10" name="Picture 9">
            <a:extLst>
              <a:ext uri="{FF2B5EF4-FFF2-40B4-BE49-F238E27FC236}">
                <a16:creationId xmlns:a16="http://schemas.microsoft.com/office/drawing/2014/main" id="{C10AF046-059E-46F5-993C-7D7FFDA89B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280346" y="1178165"/>
            <a:ext cx="2970921" cy="3850350"/>
          </a:xfrm>
          <a:prstGeom prst="rect">
            <a:avLst/>
          </a:prstGeom>
        </p:spPr>
      </p:pic>
    </p:spTree>
    <p:extLst>
      <p:ext uri="{BB962C8B-B14F-4D97-AF65-F5344CB8AC3E}">
        <p14:creationId xmlns:p14="http://schemas.microsoft.com/office/powerpoint/2010/main" val="10195164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778025" y="361902"/>
            <a:ext cx="10118878" cy="891166"/>
          </a:xfrm>
        </p:spPr>
        <p:txBody>
          <a:bodyPr>
            <a:normAutofit fontScale="90000"/>
          </a:bodyPr>
          <a:lstStyle/>
          <a:p>
            <a:r>
              <a:rPr lang="en-US" sz="3600" b="1" dirty="0">
                <a:solidFill>
                  <a:srgbClr val="C00000"/>
                </a:solidFill>
                <a:latin typeface="+mn-lt"/>
              </a:rPr>
              <a:t>ACTIVITIES TO SUPPORT NUTRITION MONTH CAMPAIGN</a:t>
            </a:r>
            <a:r>
              <a:rPr lang="en-PH" sz="3600" b="1" dirty="0">
                <a:solidFill>
                  <a:srgbClr val="C00000"/>
                </a:solidFill>
                <a:latin typeface="+mn-lt"/>
              </a:rPr>
              <a:t> </a:t>
            </a:r>
          </a:p>
        </p:txBody>
      </p:sp>
      <p:sp>
        <p:nvSpPr>
          <p:cNvPr id="3" name="Content Placeholder 2">
            <a:extLst>
              <a:ext uri="{FF2B5EF4-FFF2-40B4-BE49-F238E27FC236}">
                <a16:creationId xmlns:a16="http://schemas.microsoft.com/office/drawing/2014/main" id="{D2029A77-AB7E-4552-BA8F-66B5182B0B44}"/>
              </a:ext>
            </a:extLst>
          </p:cNvPr>
          <p:cNvSpPr>
            <a:spLocks noGrp="1"/>
          </p:cNvSpPr>
          <p:nvPr>
            <p:ph idx="1"/>
          </p:nvPr>
        </p:nvSpPr>
        <p:spPr>
          <a:xfrm>
            <a:off x="838200" y="1293812"/>
            <a:ext cx="10635950" cy="5245100"/>
          </a:xfrm>
        </p:spPr>
        <p:txBody>
          <a:bodyPr>
            <a:noAutofit/>
          </a:bodyPr>
          <a:lstStyle/>
          <a:p>
            <a:pPr marL="533400" indent="-533400">
              <a:lnSpc>
                <a:spcPct val="107000"/>
              </a:lnSpc>
              <a:spcBef>
                <a:spcPts val="0"/>
              </a:spcBef>
              <a:buFont typeface="+mj-lt"/>
              <a:buAutoNum type="arabicPeriod"/>
            </a:pPr>
            <a:r>
              <a:rPr lang="en-PH" u="none" strike="noStrike" dirty="0">
                <a:effectLst/>
                <a:latin typeface="Calibri" panose="020F0502020204030204" pitchFamily="34" charset="0"/>
                <a:ea typeface="Calibri" panose="020F0502020204030204" pitchFamily="34" charset="0"/>
              </a:rPr>
              <a:t>Disseminate Nutrition Month through streamers, websites, and social media</a:t>
            </a:r>
          </a:p>
          <a:p>
            <a:pPr marL="533400" indent="-533400">
              <a:lnSpc>
                <a:spcPct val="107000"/>
              </a:lnSpc>
              <a:spcBef>
                <a:spcPts val="0"/>
              </a:spcBef>
              <a:buFont typeface="+mj-lt"/>
              <a:buAutoNum type="arabicPeriod"/>
            </a:pPr>
            <a:r>
              <a:rPr lang="en-PH" u="none" strike="noStrike" dirty="0">
                <a:effectLst/>
                <a:latin typeface="Calibri" panose="020F0502020204030204" pitchFamily="34" charset="0"/>
                <a:ea typeface="Calibri" panose="020F0502020204030204" pitchFamily="34" charset="0"/>
              </a:rPr>
              <a:t>Conduct nutrition webinars and online fora</a:t>
            </a:r>
          </a:p>
          <a:p>
            <a:pPr marL="533400" lvl="0" indent="-533400">
              <a:lnSpc>
                <a:spcPct val="107000"/>
              </a:lnSpc>
              <a:spcBef>
                <a:spcPts val="0"/>
              </a:spcBef>
              <a:buFont typeface="+mj-lt"/>
              <a:buAutoNum type="arabicPeriod"/>
            </a:pPr>
            <a:r>
              <a:rPr lang="en-PH" u="none" strike="noStrike" dirty="0">
                <a:effectLst/>
                <a:latin typeface="Calibri" panose="020F0502020204030204" pitchFamily="34" charset="0"/>
                <a:ea typeface="Calibri" panose="020F0502020204030204" pitchFamily="34" charset="0"/>
              </a:rPr>
              <a:t>Review </a:t>
            </a:r>
            <a:r>
              <a:rPr lang="en-PH" dirty="0">
                <a:latin typeface="Calibri" panose="020F0502020204030204" pitchFamily="34" charset="0"/>
                <a:ea typeface="Calibri" panose="020F0502020204030204" pitchFamily="34" charset="0"/>
              </a:rPr>
              <a:t>and tweak organization </a:t>
            </a:r>
            <a:r>
              <a:rPr lang="en-PH" u="none" strike="noStrike" dirty="0">
                <a:effectLst/>
                <a:latin typeface="Calibri" panose="020F0502020204030204" pitchFamily="34" charset="0"/>
                <a:ea typeface="Calibri" panose="020F0502020204030204" pitchFamily="34" charset="0"/>
              </a:rPr>
              <a:t>plans and budgets to include nutrition-related activities and services</a:t>
            </a:r>
          </a:p>
          <a:p>
            <a:pPr marL="533400" lvl="0" indent="-533400">
              <a:lnSpc>
                <a:spcPct val="107000"/>
              </a:lnSpc>
              <a:spcBef>
                <a:spcPts val="0"/>
              </a:spcBef>
              <a:buFont typeface="+mj-lt"/>
              <a:buAutoNum type="arabicPeriod"/>
            </a:pPr>
            <a:r>
              <a:rPr lang="en-PH" dirty="0">
                <a:latin typeface="Calibri" panose="020F0502020204030204" pitchFamily="34" charset="0"/>
                <a:ea typeface="Calibri" panose="020F0502020204030204" pitchFamily="34" charset="0"/>
              </a:rPr>
              <a:t>Participate in Nutrition Month activities in your community and that of the NNC and other agencies with observance of minimum health standards</a:t>
            </a:r>
          </a:p>
          <a:p>
            <a:pPr marL="533400" lvl="0" indent="-533400">
              <a:lnSpc>
                <a:spcPct val="107000"/>
              </a:lnSpc>
              <a:spcBef>
                <a:spcPts val="0"/>
              </a:spcBef>
              <a:buFont typeface="+mj-lt"/>
              <a:buAutoNum type="arabicPeriod"/>
            </a:pPr>
            <a:r>
              <a:rPr lang="en-PH" u="none" strike="noStrike" dirty="0">
                <a:effectLst/>
                <a:latin typeface="Calibri" panose="020F0502020204030204" pitchFamily="34" charset="0"/>
                <a:ea typeface="Calibri" panose="020F0502020204030204" pitchFamily="34" charset="0"/>
              </a:rPr>
              <a:t>Do volunteer work in nutrition</a:t>
            </a:r>
          </a:p>
        </p:txBody>
      </p:sp>
      <p:sp>
        <p:nvSpPr>
          <p:cNvPr id="4" name="Slide Number Placeholder 3">
            <a:extLst>
              <a:ext uri="{FF2B5EF4-FFF2-40B4-BE49-F238E27FC236}">
                <a16:creationId xmlns:a16="http://schemas.microsoft.com/office/drawing/2014/main" id="{4CBF7CDC-3A09-4078-A0BC-46C173D6A5C4}"/>
              </a:ext>
            </a:extLst>
          </p:cNvPr>
          <p:cNvSpPr>
            <a:spLocks noGrp="1"/>
          </p:cNvSpPr>
          <p:nvPr>
            <p:ph type="sldNum" sz="quarter" idx="12"/>
          </p:nvPr>
        </p:nvSpPr>
        <p:spPr/>
        <p:txBody>
          <a:bodyPr/>
          <a:lstStyle/>
          <a:p>
            <a:fld id="{4963F721-A9FF-41F8-B218-62D30FAFCB00}" type="slidenum">
              <a:rPr lang="en-PH" smtClean="0"/>
              <a:t>34</a:t>
            </a:fld>
            <a:endParaRPr lang="en-PH"/>
          </a:p>
        </p:txBody>
      </p:sp>
      <p:grpSp>
        <p:nvGrpSpPr>
          <p:cNvPr id="6" name="Group 5">
            <a:extLst>
              <a:ext uri="{FF2B5EF4-FFF2-40B4-BE49-F238E27FC236}">
                <a16:creationId xmlns:a16="http://schemas.microsoft.com/office/drawing/2014/main" id="{F67ED4F4-F6EE-4EAE-83BE-E567B0C348D0}"/>
              </a:ext>
            </a:extLst>
          </p:cNvPr>
          <p:cNvGrpSpPr/>
          <p:nvPr/>
        </p:nvGrpSpPr>
        <p:grpSpPr>
          <a:xfrm>
            <a:off x="-313267" y="4966153"/>
            <a:ext cx="12818534" cy="1803401"/>
            <a:chOff x="-372534" y="5041444"/>
            <a:chExt cx="12818534" cy="1803401"/>
          </a:xfrm>
        </p:grpSpPr>
        <p:sp>
          <p:nvSpPr>
            <p:cNvPr id="8" name="Google Shape;1293;p54">
              <a:extLst>
                <a:ext uri="{FF2B5EF4-FFF2-40B4-BE49-F238E27FC236}">
                  <a16:creationId xmlns:a16="http://schemas.microsoft.com/office/drawing/2014/main" id="{F1340E4C-E60F-4149-A191-991A292AA7B5}"/>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93;p54">
              <a:extLst>
                <a:ext uri="{FF2B5EF4-FFF2-40B4-BE49-F238E27FC236}">
                  <a16:creationId xmlns:a16="http://schemas.microsoft.com/office/drawing/2014/main" id="{4E183808-5033-4343-9459-3BC4FB3C254C}"/>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9">
              <a:extLst>
                <a:ext uri="{FF2B5EF4-FFF2-40B4-BE49-F238E27FC236}">
                  <a16:creationId xmlns:a16="http://schemas.microsoft.com/office/drawing/2014/main" id="{5A09D62F-6EF8-4084-A681-351832545AA0}"/>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3042" y="5041444"/>
              <a:ext cx="1185333" cy="1202267"/>
            </a:xfrm>
            <a:prstGeom prst="rect">
              <a:avLst/>
            </a:prstGeom>
            <a:noFill/>
            <a:ln>
              <a:noFill/>
            </a:ln>
          </p:spPr>
        </p:pic>
      </p:grpSp>
    </p:spTree>
    <p:extLst>
      <p:ext uri="{BB962C8B-B14F-4D97-AF65-F5344CB8AC3E}">
        <p14:creationId xmlns:p14="http://schemas.microsoft.com/office/powerpoint/2010/main" val="39689713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p:txBody>
          <a:bodyPr>
            <a:normAutofit/>
          </a:bodyPr>
          <a:lstStyle/>
          <a:p>
            <a:r>
              <a:rPr lang="en-US" sz="3400" b="1" dirty="0">
                <a:latin typeface="+mn-lt"/>
              </a:rPr>
              <a:t>Call to action for nutrition! </a:t>
            </a:r>
            <a:endParaRPr lang="en-PH" sz="3400" b="1" dirty="0">
              <a:latin typeface="+mn-lt"/>
            </a:endParaRPr>
          </a:p>
        </p:txBody>
      </p:sp>
      <p:sp>
        <p:nvSpPr>
          <p:cNvPr id="4" name="Content Placeholder 3">
            <a:extLst>
              <a:ext uri="{FF2B5EF4-FFF2-40B4-BE49-F238E27FC236}">
                <a16:creationId xmlns:a16="http://schemas.microsoft.com/office/drawing/2014/main" id="{12C64831-15C2-4259-8CFE-E114C5DB2178}"/>
              </a:ext>
            </a:extLst>
          </p:cNvPr>
          <p:cNvSpPr>
            <a:spLocks noGrp="1"/>
          </p:cNvSpPr>
          <p:nvPr>
            <p:ph idx="1"/>
          </p:nvPr>
        </p:nvSpPr>
        <p:spPr>
          <a:xfrm>
            <a:off x="838200" y="1387320"/>
            <a:ext cx="10515600" cy="4351338"/>
          </a:xfrm>
        </p:spPr>
        <p:txBody>
          <a:bodyPr>
            <a:normAutofit/>
          </a:bodyPr>
          <a:lstStyle/>
          <a:p>
            <a:pPr marL="0" indent="0">
              <a:buNone/>
            </a:pPr>
            <a:r>
              <a:rPr lang="en-PH" sz="3200" b="1" dirty="0">
                <a:latin typeface="+mn-lt"/>
              </a:rPr>
              <a:t>Let us </a:t>
            </a:r>
            <a:r>
              <a:rPr lang="en-PH" sz="3200" b="1" dirty="0">
                <a:solidFill>
                  <a:srgbClr val="FF0000"/>
                </a:solidFill>
                <a:latin typeface="+mn-lt"/>
              </a:rPr>
              <a:t>all work together </a:t>
            </a:r>
            <a:r>
              <a:rPr lang="en-PH" sz="3200" b="1" dirty="0">
                <a:latin typeface="+mn-lt"/>
              </a:rPr>
              <a:t>to eliminate all forms of malnutrition, raise a new #Laking1000 generation of Filipinos achieving their full potential.</a:t>
            </a:r>
            <a:br>
              <a:rPr lang="en-US" sz="3200" b="1" dirty="0">
                <a:latin typeface="+mn-lt"/>
              </a:rPr>
            </a:br>
            <a:br>
              <a:rPr lang="en-US" sz="3200" b="1" dirty="0">
                <a:latin typeface="+mn-lt"/>
              </a:rPr>
            </a:br>
            <a:r>
              <a:rPr lang="en-US" sz="3200" b="1" dirty="0">
                <a:latin typeface="+mn-lt"/>
              </a:rPr>
              <a:t>Be one of the spoons to advocate for good nutrition among Filipinos beginning in the first 1000 days of life! </a:t>
            </a:r>
          </a:p>
          <a:p>
            <a:pPr marL="0" indent="0">
              <a:buNone/>
            </a:pPr>
            <a:endParaRPr lang="en-US" sz="3200" b="1" dirty="0"/>
          </a:p>
          <a:p>
            <a:pPr marL="0" indent="0">
              <a:buNone/>
            </a:pPr>
            <a:r>
              <a:rPr lang="en-US" sz="3200" b="1" dirty="0"/>
              <a:t>Sa PPAN, </a:t>
            </a:r>
            <a:r>
              <a:rPr lang="en-US" sz="3200" b="1" dirty="0" err="1"/>
              <a:t>Panalo</a:t>
            </a:r>
            <a:r>
              <a:rPr lang="en-US" sz="3200" b="1" dirty="0"/>
              <a:t> ang Bayan! </a:t>
            </a:r>
            <a:endParaRPr lang="en-PH" sz="3200" dirty="0"/>
          </a:p>
        </p:txBody>
      </p:sp>
      <p:sp>
        <p:nvSpPr>
          <p:cNvPr id="3" name="Slide Number Placeholder 2">
            <a:extLst>
              <a:ext uri="{FF2B5EF4-FFF2-40B4-BE49-F238E27FC236}">
                <a16:creationId xmlns:a16="http://schemas.microsoft.com/office/drawing/2014/main" id="{C7B05D6C-D027-4A42-9631-AF659FCE986C}"/>
              </a:ext>
            </a:extLst>
          </p:cNvPr>
          <p:cNvSpPr>
            <a:spLocks noGrp="1"/>
          </p:cNvSpPr>
          <p:nvPr>
            <p:ph type="sldNum" sz="quarter" idx="12"/>
          </p:nvPr>
        </p:nvSpPr>
        <p:spPr/>
        <p:txBody>
          <a:bodyPr/>
          <a:lstStyle/>
          <a:p>
            <a:fld id="{4963F721-A9FF-41F8-B218-62D30FAFCB00}" type="slidenum">
              <a:rPr lang="en-PH" smtClean="0"/>
              <a:t>35</a:t>
            </a:fld>
            <a:endParaRPr lang="en-PH"/>
          </a:p>
        </p:txBody>
      </p:sp>
      <p:grpSp>
        <p:nvGrpSpPr>
          <p:cNvPr id="9" name="Group 8">
            <a:extLst>
              <a:ext uri="{FF2B5EF4-FFF2-40B4-BE49-F238E27FC236}">
                <a16:creationId xmlns:a16="http://schemas.microsoft.com/office/drawing/2014/main" id="{C348F545-F5EB-4FAD-B06B-DB43C44B1F4E}"/>
              </a:ext>
            </a:extLst>
          </p:cNvPr>
          <p:cNvGrpSpPr/>
          <p:nvPr/>
        </p:nvGrpSpPr>
        <p:grpSpPr>
          <a:xfrm>
            <a:off x="-313267" y="4966153"/>
            <a:ext cx="12818534" cy="1803401"/>
            <a:chOff x="-372534" y="5041444"/>
            <a:chExt cx="12818534" cy="1803401"/>
          </a:xfrm>
        </p:grpSpPr>
        <p:sp>
          <p:nvSpPr>
            <p:cNvPr id="10" name="Google Shape;1293;p54">
              <a:extLst>
                <a:ext uri="{FF2B5EF4-FFF2-40B4-BE49-F238E27FC236}">
                  <a16:creationId xmlns:a16="http://schemas.microsoft.com/office/drawing/2014/main" id="{E09D39D5-5C67-4F3D-BB7D-01FF482CB771}"/>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93;p54">
              <a:extLst>
                <a:ext uri="{FF2B5EF4-FFF2-40B4-BE49-F238E27FC236}">
                  <a16:creationId xmlns:a16="http://schemas.microsoft.com/office/drawing/2014/main" id="{F0D8B544-F7E9-4F05-98D8-F2A7AF845914}"/>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 name="Picture 11">
              <a:extLst>
                <a:ext uri="{FF2B5EF4-FFF2-40B4-BE49-F238E27FC236}">
                  <a16:creationId xmlns:a16="http://schemas.microsoft.com/office/drawing/2014/main" id="{52573174-0911-4A67-8AC8-5823483BEA2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3042" y="5041444"/>
              <a:ext cx="1185333" cy="1202267"/>
            </a:xfrm>
            <a:prstGeom prst="rect">
              <a:avLst/>
            </a:prstGeom>
            <a:noFill/>
            <a:ln>
              <a:noFill/>
            </a:ln>
          </p:spPr>
        </p:pic>
      </p:grpSp>
    </p:spTree>
    <p:extLst>
      <p:ext uri="{BB962C8B-B14F-4D97-AF65-F5344CB8AC3E}">
        <p14:creationId xmlns:p14="http://schemas.microsoft.com/office/powerpoint/2010/main" val="809327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D1AD217-3909-4958-9816-F6FC70E42A44}"/>
              </a:ext>
            </a:extLst>
          </p:cNvPr>
          <p:cNvSpPr/>
          <p:nvPr/>
        </p:nvSpPr>
        <p:spPr>
          <a:xfrm>
            <a:off x="560792" y="3764233"/>
            <a:ext cx="4047067" cy="2031325"/>
          </a:xfrm>
          <a:prstGeom prst="rect">
            <a:avLst/>
          </a:prstGeom>
        </p:spPr>
        <p:txBody>
          <a:bodyPr wrap="square">
            <a:spAutoFit/>
          </a:bodyPr>
          <a:lstStyle/>
          <a:p>
            <a:pPr algn="ctr"/>
            <a:r>
              <a:rPr lang="en-US" altLang="en-US" dirty="0">
                <a:cs typeface="Calibri" panose="020F0502020204030204" pitchFamily="34" charset="0"/>
              </a:rPr>
              <a:t>For more information, please contact</a:t>
            </a:r>
          </a:p>
          <a:p>
            <a:pPr algn="ctr"/>
            <a:endParaRPr lang="en-US" altLang="en-US" b="1" dirty="0">
              <a:cs typeface="Calibri" panose="020F0502020204030204" pitchFamily="34" charset="0"/>
            </a:endParaRPr>
          </a:p>
          <a:p>
            <a:pPr algn="ctr"/>
            <a:r>
              <a:rPr lang="en-US" altLang="en-US" b="1" dirty="0">
                <a:cs typeface="Calibri" panose="020F0502020204030204" pitchFamily="34" charset="0"/>
              </a:rPr>
              <a:t>NATIONAL NUTRITION COUNCIL </a:t>
            </a:r>
            <a:br>
              <a:rPr lang="en-US" altLang="en-US" dirty="0">
                <a:cs typeface="Calibri" panose="020F0502020204030204" pitchFamily="34" charset="0"/>
              </a:rPr>
            </a:br>
            <a:r>
              <a:rPr lang="en-US" altLang="en-US" dirty="0">
                <a:cs typeface="Calibri" panose="020F0502020204030204" pitchFamily="34" charset="0"/>
              </a:rPr>
              <a:t>Nutrition Bldg., 2332 Chino Roces Avenue Extension, Taguig City</a:t>
            </a:r>
          </a:p>
          <a:p>
            <a:pPr algn="ctr"/>
            <a:r>
              <a:rPr lang="en-US" altLang="en-US" dirty="0">
                <a:cs typeface="Calibri" panose="020F0502020204030204" pitchFamily="34" charset="0"/>
              </a:rPr>
              <a:t>(632) 8843-0142   </a:t>
            </a:r>
          </a:p>
          <a:p>
            <a:pPr algn="ctr"/>
            <a:r>
              <a:rPr lang="en-US" altLang="en-US" dirty="0">
                <a:cs typeface="Calibri" panose="020F0502020204030204" pitchFamily="34" charset="0"/>
              </a:rPr>
              <a:t>http://www.nnc.gov.ph</a:t>
            </a:r>
            <a:endParaRPr lang="en-US" altLang="en-US" dirty="0"/>
          </a:p>
        </p:txBody>
      </p:sp>
      <p:sp>
        <p:nvSpPr>
          <p:cNvPr id="2" name="Slide Number Placeholder 1">
            <a:extLst>
              <a:ext uri="{FF2B5EF4-FFF2-40B4-BE49-F238E27FC236}">
                <a16:creationId xmlns:a16="http://schemas.microsoft.com/office/drawing/2014/main" id="{9F830D5B-EB8A-4525-B3D1-EDF59E7DCB25}"/>
              </a:ext>
            </a:extLst>
          </p:cNvPr>
          <p:cNvSpPr>
            <a:spLocks noGrp="1"/>
          </p:cNvSpPr>
          <p:nvPr>
            <p:ph type="sldNum" sz="quarter" idx="12"/>
          </p:nvPr>
        </p:nvSpPr>
        <p:spPr/>
        <p:txBody>
          <a:bodyPr/>
          <a:lstStyle/>
          <a:p>
            <a:fld id="{4963F721-A9FF-41F8-B218-62D30FAFCB00}" type="slidenum">
              <a:rPr lang="en-PH" smtClean="0"/>
              <a:t>36</a:t>
            </a:fld>
            <a:endParaRPr lang="en-PH"/>
          </a:p>
        </p:txBody>
      </p:sp>
      <p:grpSp>
        <p:nvGrpSpPr>
          <p:cNvPr id="4" name="Group 3">
            <a:extLst>
              <a:ext uri="{FF2B5EF4-FFF2-40B4-BE49-F238E27FC236}">
                <a16:creationId xmlns:a16="http://schemas.microsoft.com/office/drawing/2014/main" id="{A4CBB61F-C308-4EE8-AC21-3047C2AC220E}"/>
              </a:ext>
            </a:extLst>
          </p:cNvPr>
          <p:cNvGrpSpPr/>
          <p:nvPr/>
        </p:nvGrpSpPr>
        <p:grpSpPr>
          <a:xfrm>
            <a:off x="4769114" y="416141"/>
            <a:ext cx="6326516" cy="5965938"/>
            <a:chOff x="4769114" y="416141"/>
            <a:chExt cx="6326516" cy="5965938"/>
          </a:xfrm>
        </p:grpSpPr>
        <p:pic>
          <p:nvPicPr>
            <p:cNvPr id="7170" name="Picture 2" descr="May be an image of text that says &quot;NNC EXPANDS ITS DIGITAL PLATFORMS! f National Nutrition Council (Official) Government Organization Liked Following National Nutrition Council @nncofficialph Following National Nutrition Council Official Philippines 593 subscribers 54 videos SUBSCRIBED First 1000 Days PH Public &amp;Government Service f Liked Following first1000daysph Public Government Service 35 Posts 188 Folllowers Following Following Like, Follow, and Subscribe to all of NNC's Social Media Platforms, comment the proof, and get a chance to win P100 load! We will be selecting 3 Globe/ TM and 3 Smart/ TNT subscribers!&quot;">
              <a:extLst>
                <a:ext uri="{FF2B5EF4-FFF2-40B4-BE49-F238E27FC236}">
                  <a16:creationId xmlns:a16="http://schemas.microsoft.com/office/drawing/2014/main" id="{715F2CAF-6673-4B1A-99F5-B875E41C723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1852" r="25715" b="24198"/>
            <a:stretch/>
          </p:blipFill>
          <p:spPr bwMode="auto">
            <a:xfrm>
              <a:off x="4769114" y="416141"/>
              <a:ext cx="5808726" cy="596593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41C0D66C-2A78-471B-89AB-B7D603F40F8D}"/>
                </a:ext>
              </a:extLst>
            </p:cNvPr>
            <p:cNvSpPr/>
            <p:nvPr/>
          </p:nvSpPr>
          <p:spPr>
            <a:xfrm>
              <a:off x="8993875" y="5240740"/>
              <a:ext cx="2101755" cy="6804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7" name="Rectangle 6">
              <a:extLst>
                <a:ext uri="{FF2B5EF4-FFF2-40B4-BE49-F238E27FC236}">
                  <a16:creationId xmlns:a16="http://schemas.microsoft.com/office/drawing/2014/main" id="{5020AFC7-652E-4688-9040-286459327BB7}"/>
                </a:ext>
              </a:extLst>
            </p:cNvPr>
            <p:cNvSpPr/>
            <p:nvPr/>
          </p:nvSpPr>
          <p:spPr>
            <a:xfrm rot="10800000" flipV="1">
              <a:off x="6892120" y="3399110"/>
              <a:ext cx="2101755" cy="3651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9" name="Picture 8">
            <a:extLst>
              <a:ext uri="{FF2B5EF4-FFF2-40B4-BE49-F238E27FC236}">
                <a16:creationId xmlns:a16="http://schemas.microsoft.com/office/drawing/2014/main" id="{461F7B72-CDF5-4791-B684-205949C243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538" y="1020774"/>
            <a:ext cx="4047066" cy="2276475"/>
          </a:xfrm>
          <a:prstGeom prst="rect">
            <a:avLst/>
          </a:prstGeom>
        </p:spPr>
      </p:pic>
    </p:spTree>
    <p:extLst>
      <p:ext uri="{BB962C8B-B14F-4D97-AF65-F5344CB8AC3E}">
        <p14:creationId xmlns:p14="http://schemas.microsoft.com/office/powerpoint/2010/main" val="14437160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5D10A-9EC2-4FE0-8A6B-D541FBDCD98F}"/>
              </a:ext>
            </a:extLst>
          </p:cNvPr>
          <p:cNvSpPr>
            <a:spLocks noGrp="1"/>
          </p:cNvSpPr>
          <p:nvPr>
            <p:ph type="title"/>
          </p:nvPr>
        </p:nvSpPr>
        <p:spPr/>
        <p:txBody>
          <a:bodyPr/>
          <a:lstStyle/>
          <a:p>
            <a:r>
              <a:rPr lang="en-PH" b="1" dirty="0">
                <a:latin typeface="+mn-lt"/>
              </a:rPr>
              <a:t>POSITIONING STATEMENT</a:t>
            </a:r>
          </a:p>
        </p:txBody>
      </p:sp>
      <p:sp>
        <p:nvSpPr>
          <p:cNvPr id="3" name="Content Placeholder 2">
            <a:extLst>
              <a:ext uri="{FF2B5EF4-FFF2-40B4-BE49-F238E27FC236}">
                <a16:creationId xmlns:a16="http://schemas.microsoft.com/office/drawing/2014/main" id="{9C0BC24F-182E-4F7A-9105-7F2B5AA99355}"/>
              </a:ext>
            </a:extLst>
          </p:cNvPr>
          <p:cNvSpPr>
            <a:spLocks noGrp="1"/>
          </p:cNvSpPr>
          <p:nvPr>
            <p:ph idx="1"/>
          </p:nvPr>
        </p:nvSpPr>
        <p:spPr>
          <a:xfrm>
            <a:off x="838200" y="1419368"/>
            <a:ext cx="10515600" cy="4176214"/>
          </a:xfrm>
        </p:spPr>
        <p:txBody>
          <a:bodyPr>
            <a:normAutofit fontScale="92500" lnSpcReduction="10000"/>
          </a:bodyPr>
          <a:lstStyle/>
          <a:p>
            <a:pPr marL="0" indent="0">
              <a:buNone/>
            </a:pPr>
            <a:r>
              <a:rPr lang="en-PH" sz="4000" dirty="0">
                <a:effectLst/>
                <a:latin typeface="Calibri" panose="020F0502020204030204" pitchFamily="34" charset="0"/>
                <a:ea typeface="Calibri" panose="020F0502020204030204" pitchFamily="34" charset="0"/>
                <a:cs typeface="Calibri" panose="020F0502020204030204" pitchFamily="34" charset="0"/>
              </a:rPr>
              <a:t>The Nutrition Month campaign is an institutionalized campaign that offers an opportunity for various stakeholders to come together to inform about the most relevant nutrition issue in the Philippines.  This year, the call to action is: </a:t>
            </a:r>
            <a:endParaRPr lang="en-PH" sz="4000" dirty="0"/>
          </a:p>
          <a:p>
            <a:pPr marL="0" indent="0">
              <a:buNone/>
            </a:pPr>
            <a:r>
              <a:rPr lang="en-PH" sz="4000" dirty="0"/>
              <a:t>“By working </a:t>
            </a:r>
            <a:r>
              <a:rPr lang="en-PH" sz="4000" b="1" dirty="0"/>
              <a:t>together, </a:t>
            </a:r>
            <a:r>
              <a:rPr lang="en-PH" sz="4000" dirty="0"/>
              <a:t>we can end all forms of malnutrition. Let us scale up critical actions in the first 1000 days of life!”</a:t>
            </a:r>
          </a:p>
        </p:txBody>
      </p:sp>
      <p:sp>
        <p:nvSpPr>
          <p:cNvPr id="4" name="Slide Number Placeholder 3">
            <a:extLst>
              <a:ext uri="{FF2B5EF4-FFF2-40B4-BE49-F238E27FC236}">
                <a16:creationId xmlns:a16="http://schemas.microsoft.com/office/drawing/2014/main" id="{33BCDC7B-A793-4520-894A-C41922FCBA1D}"/>
              </a:ext>
            </a:extLst>
          </p:cNvPr>
          <p:cNvSpPr>
            <a:spLocks noGrp="1"/>
          </p:cNvSpPr>
          <p:nvPr>
            <p:ph type="sldNum" sz="quarter" idx="12"/>
          </p:nvPr>
        </p:nvSpPr>
        <p:spPr/>
        <p:txBody>
          <a:bodyPr/>
          <a:lstStyle/>
          <a:p>
            <a:fld id="{4963F721-A9FF-41F8-B218-62D30FAFCB00}" type="slidenum">
              <a:rPr lang="en-PH" smtClean="0"/>
              <a:t>4</a:t>
            </a:fld>
            <a:endParaRPr lang="en-PH"/>
          </a:p>
        </p:txBody>
      </p:sp>
      <p:grpSp>
        <p:nvGrpSpPr>
          <p:cNvPr id="5" name="Group 4">
            <a:extLst>
              <a:ext uri="{FF2B5EF4-FFF2-40B4-BE49-F238E27FC236}">
                <a16:creationId xmlns:a16="http://schemas.microsoft.com/office/drawing/2014/main" id="{7DF17569-2D22-485C-AD6D-ECE168D29E8B}"/>
              </a:ext>
            </a:extLst>
          </p:cNvPr>
          <p:cNvGrpSpPr/>
          <p:nvPr/>
        </p:nvGrpSpPr>
        <p:grpSpPr>
          <a:xfrm>
            <a:off x="-372534" y="4909554"/>
            <a:ext cx="12818534" cy="1935291"/>
            <a:chOff x="-372534" y="4909554"/>
            <a:chExt cx="12818534" cy="1935291"/>
          </a:xfrm>
        </p:grpSpPr>
        <p:sp>
          <p:nvSpPr>
            <p:cNvPr id="7" name="Google Shape;1293;p54">
              <a:extLst>
                <a:ext uri="{FF2B5EF4-FFF2-40B4-BE49-F238E27FC236}">
                  <a16:creationId xmlns:a16="http://schemas.microsoft.com/office/drawing/2014/main" id="{A5850185-5C30-4B98-A25D-E1DE5D86F3A4}"/>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293;p54">
              <a:extLst>
                <a:ext uri="{FF2B5EF4-FFF2-40B4-BE49-F238E27FC236}">
                  <a16:creationId xmlns:a16="http://schemas.microsoft.com/office/drawing/2014/main" id="{D5B8702C-D52A-47F4-912A-9772F0790907}"/>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Picture 7">
              <a:extLst>
                <a:ext uri="{FF2B5EF4-FFF2-40B4-BE49-F238E27FC236}">
                  <a16:creationId xmlns:a16="http://schemas.microsoft.com/office/drawing/2014/main" id="{6FC8B798-0C8C-439F-BA5E-0BAA2E664E8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06667" y="4909554"/>
              <a:ext cx="1185333" cy="1202267"/>
            </a:xfrm>
            <a:prstGeom prst="rect">
              <a:avLst/>
            </a:prstGeom>
            <a:noFill/>
            <a:ln>
              <a:noFill/>
            </a:ln>
          </p:spPr>
        </p:pic>
      </p:grpSp>
    </p:spTree>
    <p:extLst>
      <p:ext uri="{BB962C8B-B14F-4D97-AF65-F5344CB8AC3E}">
        <p14:creationId xmlns:p14="http://schemas.microsoft.com/office/powerpoint/2010/main" val="11911595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C1E6E-7EE2-4FDD-80AC-04DADFF70299}"/>
              </a:ext>
            </a:extLst>
          </p:cNvPr>
          <p:cNvSpPr>
            <a:spLocks noGrp="1"/>
          </p:cNvSpPr>
          <p:nvPr>
            <p:ph type="title"/>
          </p:nvPr>
        </p:nvSpPr>
        <p:spPr>
          <a:xfrm>
            <a:off x="590550" y="136525"/>
            <a:ext cx="10515600" cy="1325563"/>
          </a:xfrm>
        </p:spPr>
        <p:txBody>
          <a:bodyPr/>
          <a:lstStyle/>
          <a:p>
            <a:r>
              <a:rPr lang="en-PH" b="1" dirty="0">
                <a:latin typeface="+mn-lt"/>
              </a:rPr>
              <a:t>Target Audience and Key Messages </a:t>
            </a:r>
          </a:p>
        </p:txBody>
      </p:sp>
      <p:sp>
        <p:nvSpPr>
          <p:cNvPr id="4" name="Google Shape;1293;p54">
            <a:extLst>
              <a:ext uri="{FF2B5EF4-FFF2-40B4-BE49-F238E27FC236}">
                <a16:creationId xmlns:a16="http://schemas.microsoft.com/office/drawing/2014/main" id="{161F47CE-CAC0-4859-8B40-27AE48F19162}"/>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293;p54">
            <a:extLst>
              <a:ext uri="{FF2B5EF4-FFF2-40B4-BE49-F238E27FC236}">
                <a16:creationId xmlns:a16="http://schemas.microsoft.com/office/drawing/2014/main" id="{B669D177-03BE-4825-9CC8-FDA44E43C904}"/>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Slide Number Placeholder 2">
            <a:extLst>
              <a:ext uri="{FF2B5EF4-FFF2-40B4-BE49-F238E27FC236}">
                <a16:creationId xmlns:a16="http://schemas.microsoft.com/office/drawing/2014/main" id="{7A393735-269B-4A5A-A2AB-ABD6FBE2159B}"/>
              </a:ext>
            </a:extLst>
          </p:cNvPr>
          <p:cNvSpPr>
            <a:spLocks noGrp="1"/>
          </p:cNvSpPr>
          <p:nvPr>
            <p:ph type="sldNum" sz="quarter" idx="12"/>
          </p:nvPr>
        </p:nvSpPr>
        <p:spPr/>
        <p:txBody>
          <a:bodyPr/>
          <a:lstStyle/>
          <a:p>
            <a:fld id="{4963F721-A9FF-41F8-B218-62D30FAFCB00}" type="slidenum">
              <a:rPr lang="en-PH" smtClean="0"/>
              <a:t>5</a:t>
            </a:fld>
            <a:endParaRPr lang="en-PH"/>
          </a:p>
        </p:txBody>
      </p:sp>
      <p:graphicFrame>
        <p:nvGraphicFramePr>
          <p:cNvPr id="9" name="Diagram 8">
            <a:extLst>
              <a:ext uri="{FF2B5EF4-FFF2-40B4-BE49-F238E27FC236}">
                <a16:creationId xmlns:a16="http://schemas.microsoft.com/office/drawing/2014/main" id="{834121F1-E639-4CD9-981B-BDAD10A80BCF}"/>
              </a:ext>
            </a:extLst>
          </p:cNvPr>
          <p:cNvGraphicFramePr/>
          <p:nvPr>
            <p:extLst>
              <p:ext uri="{D42A27DB-BD31-4B8C-83A1-F6EECF244321}">
                <p14:modId xmlns:p14="http://schemas.microsoft.com/office/powerpoint/2010/main" val="25016188"/>
              </p:ext>
            </p:extLst>
          </p:nvPr>
        </p:nvGraphicFramePr>
        <p:xfrm>
          <a:off x="418189" y="1200463"/>
          <a:ext cx="10916561" cy="55210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EE96653D-C984-417A-9E59-B63E064F10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172723" y="234272"/>
            <a:ext cx="3067050" cy="6151043"/>
          </a:xfrm>
          <a:prstGeom prst="rect">
            <a:avLst/>
          </a:prstGeom>
        </p:spPr>
      </p:pic>
    </p:spTree>
    <p:extLst>
      <p:ext uri="{BB962C8B-B14F-4D97-AF65-F5344CB8AC3E}">
        <p14:creationId xmlns:p14="http://schemas.microsoft.com/office/powerpoint/2010/main" val="6909640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C1E6E-7EE2-4FDD-80AC-04DADFF70299}"/>
              </a:ext>
            </a:extLst>
          </p:cNvPr>
          <p:cNvSpPr>
            <a:spLocks noGrp="1"/>
          </p:cNvSpPr>
          <p:nvPr>
            <p:ph type="title"/>
          </p:nvPr>
        </p:nvSpPr>
        <p:spPr/>
        <p:txBody>
          <a:bodyPr/>
          <a:lstStyle/>
          <a:p>
            <a:pPr algn="ctr"/>
            <a:r>
              <a:rPr lang="en-PH" b="1" dirty="0">
                <a:latin typeface="+mn-lt"/>
              </a:rPr>
              <a:t>KEY MESSAGES: Pag-</a:t>
            </a:r>
            <a:r>
              <a:rPr lang="en-PH" b="1" dirty="0" err="1">
                <a:latin typeface="+mn-lt"/>
              </a:rPr>
              <a:t>asa</a:t>
            </a:r>
            <a:r>
              <a:rPr lang="en-PH" b="1" dirty="0">
                <a:latin typeface="+mn-lt"/>
              </a:rPr>
              <a:t> </a:t>
            </a:r>
            <a:r>
              <a:rPr lang="en-PH" b="1" dirty="0" err="1">
                <a:latin typeface="+mn-lt"/>
              </a:rPr>
              <a:t>sa</a:t>
            </a:r>
            <a:r>
              <a:rPr lang="en-PH" b="1" dirty="0">
                <a:latin typeface="+mn-lt"/>
              </a:rPr>
              <a:t> ABAKADA</a:t>
            </a:r>
          </a:p>
        </p:txBody>
      </p:sp>
      <p:sp>
        <p:nvSpPr>
          <p:cNvPr id="3" name="Content Placeholder 2">
            <a:extLst>
              <a:ext uri="{FF2B5EF4-FFF2-40B4-BE49-F238E27FC236}">
                <a16:creationId xmlns:a16="http://schemas.microsoft.com/office/drawing/2014/main" id="{4FC453AF-B715-4FF8-9BF2-871961FB7DB7}"/>
              </a:ext>
            </a:extLst>
          </p:cNvPr>
          <p:cNvSpPr>
            <a:spLocks noGrp="1"/>
          </p:cNvSpPr>
          <p:nvPr>
            <p:ph idx="1"/>
          </p:nvPr>
        </p:nvSpPr>
        <p:spPr/>
        <p:txBody>
          <a:bodyPr/>
          <a:lstStyle/>
          <a:p>
            <a:pPr marL="0" indent="0">
              <a:buNone/>
            </a:pPr>
            <a:r>
              <a:rPr lang="en-PH" sz="5400" b="1" dirty="0" err="1">
                <a:solidFill>
                  <a:srgbClr val="CA343A"/>
                </a:solidFill>
              </a:rPr>
              <a:t>A</a:t>
            </a:r>
            <a:r>
              <a:rPr lang="en-PH" sz="5400" dirty="0" err="1"/>
              <a:t>lagaan</a:t>
            </a:r>
            <a:r>
              <a:rPr lang="en-PH" sz="5400" dirty="0"/>
              <a:t> ang </a:t>
            </a:r>
            <a:r>
              <a:rPr lang="en-PH" sz="5400" dirty="0" err="1"/>
              <a:t>mga</a:t>
            </a:r>
            <a:r>
              <a:rPr lang="en-PH" sz="5400" dirty="0"/>
              <a:t> </a:t>
            </a:r>
            <a:r>
              <a:rPr lang="en-PH" sz="5400" dirty="0" err="1"/>
              <a:t>buntis</a:t>
            </a:r>
            <a:endParaRPr lang="en-PH" sz="5400" dirty="0"/>
          </a:p>
          <a:p>
            <a:pPr marL="0" indent="0">
              <a:buNone/>
            </a:pPr>
            <a:r>
              <a:rPr lang="en-PH" sz="5400" b="1" dirty="0">
                <a:solidFill>
                  <a:srgbClr val="50A684"/>
                </a:solidFill>
              </a:rPr>
              <a:t>B</a:t>
            </a:r>
            <a:r>
              <a:rPr lang="en-PH" sz="5400" dirty="0"/>
              <a:t>reastfeeding kay baby</a:t>
            </a:r>
          </a:p>
          <a:p>
            <a:pPr marL="0" indent="0">
              <a:buNone/>
            </a:pPr>
            <a:r>
              <a:rPr lang="en-PH" sz="5400" b="1" dirty="0" err="1">
                <a:solidFill>
                  <a:srgbClr val="CA343A"/>
                </a:solidFill>
              </a:rPr>
              <a:t>K</a:t>
            </a:r>
            <a:r>
              <a:rPr lang="en-PH" sz="5400" dirty="0" err="1"/>
              <a:t>omplementary</a:t>
            </a:r>
            <a:r>
              <a:rPr lang="en-PH" sz="5400" dirty="0"/>
              <a:t> feeding </a:t>
            </a:r>
            <a:r>
              <a:rPr lang="en-PH" sz="5400" dirty="0" err="1"/>
              <a:t>na</a:t>
            </a:r>
            <a:r>
              <a:rPr lang="en-PH" sz="5400" dirty="0"/>
              <a:t> </a:t>
            </a:r>
            <a:r>
              <a:rPr lang="en-PH" sz="5400" dirty="0" err="1"/>
              <a:t>sapat</a:t>
            </a:r>
            <a:endParaRPr lang="en-PH" sz="5400" dirty="0"/>
          </a:p>
          <a:p>
            <a:pPr marL="0" indent="0">
              <a:buNone/>
            </a:pPr>
            <a:r>
              <a:rPr lang="en-PH" sz="5400" b="1" dirty="0" err="1">
                <a:solidFill>
                  <a:srgbClr val="50A684"/>
                </a:solidFill>
              </a:rPr>
              <a:t>D</a:t>
            </a:r>
            <a:r>
              <a:rPr lang="en-PH" sz="5400" dirty="0" err="1"/>
              <a:t>apat</a:t>
            </a:r>
            <a:r>
              <a:rPr lang="en-PH" sz="5400" dirty="0"/>
              <a:t> lahat </a:t>
            </a:r>
            <a:r>
              <a:rPr lang="en-PH" sz="5400" dirty="0" err="1"/>
              <a:t>suportado</a:t>
            </a:r>
            <a:r>
              <a:rPr lang="en-PH" sz="5400" dirty="0"/>
              <a:t> ang PPAN</a:t>
            </a:r>
          </a:p>
          <a:p>
            <a:pPr marL="0" indent="0">
              <a:buNone/>
            </a:pPr>
            <a:endParaRPr lang="en-PH" dirty="0"/>
          </a:p>
          <a:p>
            <a:pPr marL="0" indent="0">
              <a:buNone/>
            </a:pPr>
            <a:endParaRPr lang="en-PH" dirty="0"/>
          </a:p>
        </p:txBody>
      </p:sp>
      <p:sp>
        <p:nvSpPr>
          <p:cNvPr id="4" name="Slide Number Placeholder 3">
            <a:extLst>
              <a:ext uri="{FF2B5EF4-FFF2-40B4-BE49-F238E27FC236}">
                <a16:creationId xmlns:a16="http://schemas.microsoft.com/office/drawing/2014/main" id="{3848A9EF-59FB-4B34-B6A9-3E74ED9DBF82}"/>
              </a:ext>
            </a:extLst>
          </p:cNvPr>
          <p:cNvSpPr>
            <a:spLocks noGrp="1"/>
          </p:cNvSpPr>
          <p:nvPr>
            <p:ph type="sldNum" sz="quarter" idx="12"/>
          </p:nvPr>
        </p:nvSpPr>
        <p:spPr/>
        <p:txBody>
          <a:bodyPr/>
          <a:lstStyle/>
          <a:p>
            <a:fld id="{4963F721-A9FF-41F8-B218-62D30FAFCB00}" type="slidenum">
              <a:rPr lang="en-PH" smtClean="0"/>
              <a:t>6</a:t>
            </a:fld>
            <a:endParaRPr lang="en-PH"/>
          </a:p>
        </p:txBody>
      </p:sp>
      <p:grpSp>
        <p:nvGrpSpPr>
          <p:cNvPr id="7" name="Group 6">
            <a:extLst>
              <a:ext uri="{FF2B5EF4-FFF2-40B4-BE49-F238E27FC236}">
                <a16:creationId xmlns:a16="http://schemas.microsoft.com/office/drawing/2014/main" id="{5FD255EA-2F34-40C9-925A-6507B5342831}"/>
              </a:ext>
            </a:extLst>
          </p:cNvPr>
          <p:cNvGrpSpPr/>
          <p:nvPr/>
        </p:nvGrpSpPr>
        <p:grpSpPr>
          <a:xfrm>
            <a:off x="-372534" y="4909554"/>
            <a:ext cx="12818534" cy="1935291"/>
            <a:chOff x="-372534" y="4909554"/>
            <a:chExt cx="12818534" cy="1935291"/>
          </a:xfrm>
        </p:grpSpPr>
        <p:sp>
          <p:nvSpPr>
            <p:cNvPr id="8" name="Google Shape;1293;p54">
              <a:extLst>
                <a:ext uri="{FF2B5EF4-FFF2-40B4-BE49-F238E27FC236}">
                  <a16:creationId xmlns:a16="http://schemas.microsoft.com/office/drawing/2014/main" id="{7C3888B4-B5FE-4206-B8E4-EC209033E991}"/>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93;p54">
              <a:extLst>
                <a:ext uri="{FF2B5EF4-FFF2-40B4-BE49-F238E27FC236}">
                  <a16:creationId xmlns:a16="http://schemas.microsoft.com/office/drawing/2014/main" id="{49A19E36-C56D-4547-99F0-8FC4E820E781}"/>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9">
              <a:extLst>
                <a:ext uri="{FF2B5EF4-FFF2-40B4-BE49-F238E27FC236}">
                  <a16:creationId xmlns:a16="http://schemas.microsoft.com/office/drawing/2014/main" id="{E8BA940D-7765-4DB0-8E17-E5BF89033E0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06667" y="4909554"/>
              <a:ext cx="1185333" cy="1202267"/>
            </a:xfrm>
            <a:prstGeom prst="rect">
              <a:avLst/>
            </a:prstGeom>
            <a:noFill/>
            <a:ln>
              <a:noFill/>
            </a:ln>
          </p:spPr>
        </p:pic>
      </p:grpSp>
    </p:spTree>
    <p:extLst>
      <p:ext uri="{BB962C8B-B14F-4D97-AF65-F5344CB8AC3E}">
        <p14:creationId xmlns:p14="http://schemas.microsoft.com/office/powerpoint/2010/main" val="39286570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63F5877B-98C7-49DD-83AB-0F6F57CB65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7DE04801-B334-4019-A5B9-B1AF4D686E7F}"/>
              </a:ext>
            </a:extLst>
          </p:cNvPr>
          <p:cNvPicPr>
            <a:picLocks noChangeAspect="1"/>
          </p:cNvPicPr>
          <p:nvPr/>
        </p:nvPicPr>
        <p:blipFill rotWithShape="1">
          <a:blip r:embed="rId3"/>
          <a:srcRect l="15610" r="32120"/>
          <a:stretch/>
        </p:blipFill>
        <p:spPr>
          <a:xfrm>
            <a:off x="7364078" y="-18"/>
            <a:ext cx="4827922" cy="6857999"/>
          </a:xfrm>
          <a:custGeom>
            <a:avLst/>
            <a:gdLst/>
            <a:ahLst/>
            <a:cxnLst/>
            <a:rect l="l" t="t" r="r" b="b"/>
            <a:pathLst>
              <a:path w="4827922" h="6858000">
                <a:moveTo>
                  <a:pt x="4441" y="0"/>
                </a:moveTo>
                <a:lnTo>
                  <a:pt x="4827922" y="0"/>
                </a:lnTo>
                <a:lnTo>
                  <a:pt x="4827922"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p:spPr>
      </p:pic>
      <p:pic>
        <p:nvPicPr>
          <p:cNvPr id="10" name="Picture 9" descr="A person eating a sandwich&#10;&#10;Description automatically generated with low confidence">
            <a:extLst>
              <a:ext uri="{FF2B5EF4-FFF2-40B4-BE49-F238E27FC236}">
                <a16:creationId xmlns:a16="http://schemas.microsoft.com/office/drawing/2014/main" id="{32F08A7E-5E07-4318-BDC9-15DB1E615434}"/>
              </a:ext>
            </a:extLst>
          </p:cNvPr>
          <p:cNvPicPr>
            <a:picLocks noChangeAspect="1"/>
          </p:cNvPicPr>
          <p:nvPr/>
        </p:nvPicPr>
        <p:blipFill rotWithShape="1">
          <a:blip r:embed="rId4"/>
          <a:srcRect l="13107" r="31856" b="-1"/>
          <a:stretch/>
        </p:blipFill>
        <p:spPr>
          <a:xfrm>
            <a:off x="3119360" y="18"/>
            <a:ext cx="4966290" cy="6857999"/>
          </a:xfrm>
          <a:custGeom>
            <a:avLst/>
            <a:gdLst/>
            <a:ahLst/>
            <a:cxnLst/>
            <a:rect l="l" t="t" r="r" b="b"/>
            <a:pathLst>
              <a:path w="4966290" h="6857999">
                <a:moveTo>
                  <a:pt x="0" y="0"/>
                </a:moveTo>
                <a:lnTo>
                  <a:pt x="4188230" y="0"/>
                </a:lnTo>
                <a:lnTo>
                  <a:pt x="4295735" y="210478"/>
                </a:lnTo>
                <a:cubicBezTo>
                  <a:pt x="4719089" y="1127919"/>
                  <a:pt x="4966290" y="2233909"/>
                  <a:pt x="4966290" y="3424428"/>
                </a:cubicBezTo>
                <a:cubicBezTo>
                  <a:pt x="4966290" y="4614948"/>
                  <a:pt x="4719089" y="5720938"/>
                  <a:pt x="4295735" y="6638378"/>
                </a:cubicBezTo>
                <a:lnTo>
                  <a:pt x="4183560" y="6857999"/>
                </a:lnTo>
                <a:lnTo>
                  <a:pt x="53039" y="6857999"/>
                </a:lnTo>
                <a:lnTo>
                  <a:pt x="132047" y="6695338"/>
                </a:lnTo>
                <a:cubicBezTo>
                  <a:pt x="555401" y="5777898"/>
                  <a:pt x="802602" y="4671908"/>
                  <a:pt x="802602" y="3481388"/>
                </a:cubicBezTo>
                <a:cubicBezTo>
                  <a:pt x="802602" y="2191659"/>
                  <a:pt x="512484" y="1001134"/>
                  <a:pt x="22579" y="42066"/>
                </a:cubicBezTo>
                <a:close/>
              </a:path>
            </a:pathLst>
          </a:custGeom>
        </p:spPr>
      </p:pic>
      <p:sp useBgFill="1">
        <p:nvSpPr>
          <p:cNvPr id="20" name="Freeform: Shape 19">
            <a:extLst>
              <a:ext uri="{FF2B5EF4-FFF2-40B4-BE49-F238E27FC236}">
                <a16:creationId xmlns:a16="http://schemas.microsoft.com/office/drawing/2014/main" id="{4EA91930-66BC-4C41-B4F5-C31EB216F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45815" cy="6858000"/>
          </a:xfrm>
          <a:custGeom>
            <a:avLst/>
            <a:gdLst>
              <a:gd name="connsiteX0" fmla="*/ 0 w 3945815"/>
              <a:gd name="connsiteY0" fmla="*/ 0 h 6858000"/>
              <a:gd name="connsiteX1" fmla="*/ 3138662 w 3945815"/>
              <a:gd name="connsiteY1" fmla="*/ 0 h 6858000"/>
              <a:gd name="connsiteX2" fmla="*/ 3275260 w 3945815"/>
              <a:gd name="connsiteY2" fmla="*/ 267438 h 6858000"/>
              <a:gd name="connsiteX3" fmla="*/ 3945815 w 3945815"/>
              <a:gd name="connsiteY3" fmla="*/ 3481388 h 6858000"/>
              <a:gd name="connsiteX4" fmla="*/ 3275260 w 3945815"/>
              <a:gd name="connsiteY4" fmla="*/ 6695338 h 6858000"/>
              <a:gd name="connsiteX5" fmla="*/ 3192177 w 3945815"/>
              <a:gd name="connsiteY5" fmla="*/ 6858000 h 6858000"/>
              <a:gd name="connsiteX6" fmla="*/ 0 w 39458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815" h="6858000">
                <a:moveTo>
                  <a:pt x="0" y="0"/>
                </a:moveTo>
                <a:lnTo>
                  <a:pt x="3138662" y="0"/>
                </a:lnTo>
                <a:lnTo>
                  <a:pt x="3275260" y="267438"/>
                </a:lnTo>
                <a:cubicBezTo>
                  <a:pt x="3698614" y="1184879"/>
                  <a:pt x="3945815" y="2290869"/>
                  <a:pt x="3945815" y="3481388"/>
                </a:cubicBezTo>
                <a:cubicBezTo>
                  <a:pt x="3945815" y="4671908"/>
                  <a:pt x="3698614" y="5777898"/>
                  <a:pt x="3275260" y="6695338"/>
                </a:cubicBezTo>
                <a:lnTo>
                  <a:pt x="319217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2" name="Freeform: Shape 21">
            <a:extLst>
              <a:ext uri="{FF2B5EF4-FFF2-40B4-BE49-F238E27FC236}">
                <a16:creationId xmlns:a16="http://schemas.microsoft.com/office/drawing/2014/main" id="{6313CF8F-B436-401E-9575-DE0F8E8B5B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36670" cy="6858000"/>
          </a:xfrm>
          <a:custGeom>
            <a:avLst/>
            <a:gdLst>
              <a:gd name="connsiteX0" fmla="*/ 0 w 3936670"/>
              <a:gd name="connsiteY0" fmla="*/ 0 h 6858000"/>
              <a:gd name="connsiteX1" fmla="*/ 3129517 w 3936670"/>
              <a:gd name="connsiteY1" fmla="*/ 0 h 6858000"/>
              <a:gd name="connsiteX2" fmla="*/ 3266115 w 3936670"/>
              <a:gd name="connsiteY2" fmla="*/ 267438 h 6858000"/>
              <a:gd name="connsiteX3" fmla="*/ 3936670 w 3936670"/>
              <a:gd name="connsiteY3" fmla="*/ 3481388 h 6858000"/>
              <a:gd name="connsiteX4" fmla="*/ 3266115 w 3936670"/>
              <a:gd name="connsiteY4" fmla="*/ 6695338 h 6858000"/>
              <a:gd name="connsiteX5" fmla="*/ 3183032 w 3936670"/>
              <a:gd name="connsiteY5" fmla="*/ 6858000 h 6858000"/>
              <a:gd name="connsiteX6" fmla="*/ 0 w 39366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6670" h="6858000">
                <a:moveTo>
                  <a:pt x="0" y="0"/>
                </a:moveTo>
                <a:lnTo>
                  <a:pt x="3129517" y="0"/>
                </a:lnTo>
                <a:lnTo>
                  <a:pt x="3266115" y="267438"/>
                </a:lnTo>
                <a:cubicBezTo>
                  <a:pt x="3689469" y="1184879"/>
                  <a:pt x="3936670" y="2290869"/>
                  <a:pt x="3936670" y="3481388"/>
                </a:cubicBezTo>
                <a:cubicBezTo>
                  <a:pt x="3936670" y="4671908"/>
                  <a:pt x="3689469" y="5777898"/>
                  <a:pt x="3266115" y="6695338"/>
                </a:cubicBezTo>
                <a:lnTo>
                  <a:pt x="3183032"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287075D-0E69-42A7-97B6-55CFE234A4DD}"/>
              </a:ext>
            </a:extLst>
          </p:cNvPr>
          <p:cNvSpPr>
            <a:spLocks noGrp="1"/>
          </p:cNvSpPr>
          <p:nvPr>
            <p:ph type="title"/>
          </p:nvPr>
        </p:nvSpPr>
        <p:spPr>
          <a:xfrm>
            <a:off x="414651" y="1670770"/>
            <a:ext cx="3107368" cy="3243262"/>
          </a:xfrm>
        </p:spPr>
        <p:txBody>
          <a:bodyPr vert="horz" lIns="91440" tIns="45720" rIns="91440" bIns="45720" rtlCol="0" anchor="ctr">
            <a:normAutofit/>
          </a:bodyPr>
          <a:lstStyle/>
          <a:p>
            <a:r>
              <a:rPr lang="en-US" dirty="0" err="1">
                <a:latin typeface="Franklin Gothic Demi" panose="020B0703020102020204" pitchFamily="34" charset="0"/>
              </a:rPr>
              <a:t>Kanutrisyon</a:t>
            </a:r>
            <a:r>
              <a:rPr lang="en-US" dirty="0">
                <a:latin typeface="Franklin Gothic Demi" panose="020B0703020102020204" pitchFamily="34" charset="0"/>
              </a:rPr>
              <a:t> Mo,</a:t>
            </a:r>
            <a:br>
              <a:rPr lang="en-US" dirty="0">
                <a:latin typeface="Franklin Gothic Demi" panose="020B0703020102020204" pitchFamily="34" charset="0"/>
              </a:rPr>
            </a:br>
            <a:r>
              <a:rPr lang="en-US" kern="1200" dirty="0">
                <a:solidFill>
                  <a:schemeClr val="tx1"/>
                </a:solidFill>
                <a:latin typeface="Franklin Gothic Demi" panose="020B0703020102020204" pitchFamily="34" charset="0"/>
              </a:rPr>
              <a:t>Jessica</a:t>
            </a:r>
            <a:br>
              <a:rPr lang="en-US" kern="1200" dirty="0">
                <a:solidFill>
                  <a:schemeClr val="tx1"/>
                </a:solidFill>
                <a:latin typeface="Franklin Gothic Demi" panose="020B0703020102020204" pitchFamily="34" charset="0"/>
              </a:rPr>
            </a:br>
            <a:r>
              <a:rPr lang="en-US" kern="1200" dirty="0" err="1">
                <a:solidFill>
                  <a:schemeClr val="tx1"/>
                </a:solidFill>
                <a:latin typeface="Franklin Gothic Demi" panose="020B0703020102020204" pitchFamily="34" charset="0"/>
              </a:rPr>
              <a:t>Lanuzo</a:t>
            </a:r>
            <a:endParaRPr lang="en-US" kern="1200" dirty="0">
              <a:solidFill>
                <a:schemeClr val="tx1"/>
              </a:solidFill>
              <a:latin typeface="Franklin Gothic Demi" panose="020B0703020102020204" pitchFamily="34" charset="0"/>
            </a:endParaRPr>
          </a:p>
        </p:txBody>
      </p:sp>
      <p:sp>
        <p:nvSpPr>
          <p:cNvPr id="24" name="Rectangle 23">
            <a:extLst>
              <a:ext uri="{FF2B5EF4-FFF2-40B4-BE49-F238E27FC236}">
                <a16:creationId xmlns:a16="http://schemas.microsoft.com/office/drawing/2014/main" id="{2A38CFE9-C30A-4551-ACCB-D5808FBC39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 name="Rectangle 25">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089941"/>
            <a:ext cx="2834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AD85E0BC-C453-4B12-9508-E14CCF1CC90B}"/>
              </a:ext>
            </a:extLst>
          </p:cNvPr>
          <p:cNvSpPr/>
          <p:nvPr/>
        </p:nvSpPr>
        <p:spPr>
          <a:xfrm>
            <a:off x="188148" y="6256866"/>
            <a:ext cx="2804504" cy="3918792"/>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i="1" dirty="0"/>
              <a:t>Source: NNC/2021/MKMR</a:t>
            </a:r>
          </a:p>
        </p:txBody>
      </p:sp>
      <p:sp>
        <p:nvSpPr>
          <p:cNvPr id="3" name="Slide Number Placeholder 2">
            <a:extLst>
              <a:ext uri="{FF2B5EF4-FFF2-40B4-BE49-F238E27FC236}">
                <a16:creationId xmlns:a16="http://schemas.microsoft.com/office/drawing/2014/main" id="{0A62C27D-A336-463C-B043-EE290F343DC2}"/>
              </a:ext>
            </a:extLst>
          </p:cNvPr>
          <p:cNvSpPr>
            <a:spLocks noGrp="1"/>
          </p:cNvSpPr>
          <p:nvPr>
            <p:ph type="sldNum" sz="quarter" idx="12"/>
          </p:nvPr>
        </p:nvSpPr>
        <p:spPr>
          <a:xfrm>
            <a:off x="9009888" y="6356350"/>
            <a:ext cx="2743200" cy="365125"/>
          </a:xfrm>
        </p:spPr>
        <p:txBody>
          <a:bodyPr vert="horz" lIns="91440" tIns="45720" rIns="91440" bIns="45720" rtlCol="0" anchor="ctr">
            <a:normAutofit/>
          </a:bodyPr>
          <a:lstStyle/>
          <a:p>
            <a:pPr>
              <a:spcAft>
                <a:spcPts val="600"/>
              </a:spcAft>
            </a:pPr>
            <a:fld id="{4963F721-A9FF-41F8-B218-62D30FAFCB00}" type="slidenum">
              <a:rPr lang="en-US">
                <a:solidFill>
                  <a:schemeClr val="bg1"/>
                </a:solidFill>
              </a:rPr>
              <a:pPr>
                <a:spcAft>
                  <a:spcPts val="600"/>
                </a:spcAft>
              </a:pPr>
              <a:t>7</a:t>
            </a:fld>
            <a:endParaRPr lang="en-US">
              <a:solidFill>
                <a:schemeClr val="bg1"/>
              </a:solidFill>
            </a:endParaRPr>
          </a:p>
        </p:txBody>
      </p:sp>
      <p:pic>
        <p:nvPicPr>
          <p:cNvPr id="13" name="Picture 12">
            <a:extLst>
              <a:ext uri="{FF2B5EF4-FFF2-40B4-BE49-F238E27FC236}">
                <a16:creationId xmlns:a16="http://schemas.microsoft.com/office/drawing/2014/main" id="{E6A92B19-317E-4C94-ABEE-08A4B54CCF8C}"/>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06667" y="5655733"/>
            <a:ext cx="1185333" cy="1202267"/>
          </a:xfrm>
          <a:prstGeom prst="rect">
            <a:avLst/>
          </a:prstGeom>
          <a:noFill/>
          <a:ln>
            <a:noFill/>
          </a:ln>
        </p:spPr>
      </p:pic>
    </p:spTree>
    <p:extLst>
      <p:ext uri="{BB962C8B-B14F-4D97-AF65-F5344CB8AC3E}">
        <p14:creationId xmlns:p14="http://schemas.microsoft.com/office/powerpoint/2010/main" val="3398527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61CE9030-9890-419D-B815-1A8B0A9FDC3C}"/>
              </a:ext>
            </a:extLst>
          </p:cNvPr>
          <p:cNvGrpSpPr/>
          <p:nvPr/>
        </p:nvGrpSpPr>
        <p:grpSpPr>
          <a:xfrm>
            <a:off x="-372534" y="4909554"/>
            <a:ext cx="12818534" cy="1935291"/>
            <a:chOff x="-372534" y="4909554"/>
            <a:chExt cx="12818534" cy="1935291"/>
          </a:xfrm>
        </p:grpSpPr>
        <p:sp>
          <p:nvSpPr>
            <p:cNvPr id="31" name="Google Shape;1293;p54">
              <a:extLst>
                <a:ext uri="{FF2B5EF4-FFF2-40B4-BE49-F238E27FC236}">
                  <a16:creationId xmlns:a16="http://schemas.microsoft.com/office/drawing/2014/main" id="{EAD87720-90B3-4C62-B83F-D207BB267B6B}"/>
                </a:ext>
              </a:extLst>
            </p:cNvPr>
            <p:cNvSpPr/>
            <p:nvPr/>
          </p:nvSpPr>
          <p:spPr>
            <a:xfrm rot="10800000">
              <a:off x="-372534" y="6140902"/>
              <a:ext cx="12818534" cy="703943"/>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50A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293;p54">
              <a:extLst>
                <a:ext uri="{FF2B5EF4-FFF2-40B4-BE49-F238E27FC236}">
                  <a16:creationId xmlns:a16="http://schemas.microsoft.com/office/drawing/2014/main" id="{6DD8394E-5EDE-4E70-B51C-5A9508105DC3}"/>
                </a:ext>
              </a:extLst>
            </p:cNvPr>
            <p:cNvSpPr/>
            <p:nvPr/>
          </p:nvSpPr>
          <p:spPr>
            <a:xfrm rot="10800000">
              <a:off x="0" y="5919782"/>
              <a:ext cx="12192000" cy="703945"/>
            </a:xfrm>
            <a:custGeom>
              <a:avLst/>
              <a:gdLst/>
              <a:ahLst/>
              <a:cxnLst/>
              <a:rect l="l" t="t" r="r" b="b"/>
              <a:pathLst>
                <a:path w="243213" h="29744" extrusionOk="0">
                  <a:moveTo>
                    <a:pt x="0" y="1"/>
                  </a:moveTo>
                  <a:lnTo>
                    <a:pt x="28" y="21129"/>
                  </a:lnTo>
                  <a:cubicBezTo>
                    <a:pt x="8090" y="16655"/>
                    <a:pt x="19451" y="14584"/>
                    <a:pt x="31790" y="14584"/>
                  </a:cubicBezTo>
                  <a:cubicBezTo>
                    <a:pt x="42184" y="14584"/>
                    <a:pt x="53272" y="16054"/>
                    <a:pt x="63666" y="18793"/>
                  </a:cubicBezTo>
                  <a:cubicBezTo>
                    <a:pt x="85699" y="23746"/>
                    <a:pt x="111508" y="29744"/>
                    <a:pt x="136136" y="29744"/>
                  </a:cubicBezTo>
                  <a:cubicBezTo>
                    <a:pt x="145786" y="29744"/>
                    <a:pt x="155254" y="28823"/>
                    <a:pt x="164242" y="26558"/>
                  </a:cubicBezTo>
                  <a:cubicBezTo>
                    <a:pt x="184856" y="19858"/>
                    <a:pt x="202754" y="17638"/>
                    <a:pt x="216713" y="17638"/>
                  </a:cubicBezTo>
                  <a:cubicBezTo>
                    <a:pt x="228721" y="17638"/>
                    <a:pt x="237813" y="19281"/>
                    <a:pt x="243212" y="21129"/>
                  </a:cubicBezTo>
                  <a:lnTo>
                    <a:pt x="243212" y="1"/>
                  </a:lnTo>
                  <a:close/>
                </a:path>
              </a:pathLst>
            </a:custGeom>
            <a:solidFill>
              <a:srgbClr val="CA34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6" name="Picture 35">
              <a:extLst>
                <a:ext uri="{FF2B5EF4-FFF2-40B4-BE49-F238E27FC236}">
                  <a16:creationId xmlns:a16="http://schemas.microsoft.com/office/drawing/2014/main" id="{6F7A5426-4218-4307-92EB-0AD997862A4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06667" y="4909554"/>
              <a:ext cx="1185333" cy="1202267"/>
            </a:xfrm>
            <a:prstGeom prst="rect">
              <a:avLst/>
            </a:prstGeom>
            <a:noFill/>
            <a:ln>
              <a:noFill/>
            </a:ln>
          </p:spPr>
        </p:pic>
      </p:grpSp>
      <p:sp>
        <p:nvSpPr>
          <p:cNvPr id="2" name="Title 1">
            <a:extLst>
              <a:ext uri="{FF2B5EF4-FFF2-40B4-BE49-F238E27FC236}">
                <a16:creationId xmlns:a16="http://schemas.microsoft.com/office/drawing/2014/main" id="{D1808398-8A01-4C38-9FC4-7478B9BCC710}"/>
              </a:ext>
            </a:extLst>
          </p:cNvPr>
          <p:cNvSpPr>
            <a:spLocks noGrp="1"/>
          </p:cNvSpPr>
          <p:nvPr>
            <p:ph type="title"/>
          </p:nvPr>
        </p:nvSpPr>
        <p:spPr>
          <a:xfrm>
            <a:off x="463051" y="-3999"/>
            <a:ext cx="7886700" cy="1325563"/>
          </a:xfrm>
        </p:spPr>
        <p:txBody>
          <a:bodyPr>
            <a:normAutofit/>
          </a:bodyPr>
          <a:lstStyle/>
          <a:p>
            <a:r>
              <a:rPr lang="en-US" sz="6000" b="1" dirty="0">
                <a:latin typeface="+mn-lt"/>
                <a:cs typeface="Aharoni" panose="02010803020104030203" pitchFamily="2" charset="-79"/>
              </a:rPr>
              <a:t>Our nutrition situation</a:t>
            </a:r>
            <a:endParaRPr lang="en-PH" sz="6000" b="1" dirty="0">
              <a:latin typeface="+mn-lt"/>
              <a:cs typeface="Aharoni" panose="02010803020104030203" pitchFamily="2" charset="-79"/>
            </a:endParaRPr>
          </a:p>
        </p:txBody>
      </p:sp>
      <p:pic>
        <p:nvPicPr>
          <p:cNvPr id="30" name="Content Placeholder 29">
            <a:extLst>
              <a:ext uri="{FF2B5EF4-FFF2-40B4-BE49-F238E27FC236}">
                <a16:creationId xmlns:a16="http://schemas.microsoft.com/office/drawing/2014/main" id="{4CCDD7EB-F51A-43FD-A2FD-B2578E5B3C09}"/>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085681" y="3540731"/>
            <a:ext cx="20638" cy="17256"/>
          </a:xfrm>
        </p:spPr>
      </p:pic>
      <p:pic>
        <p:nvPicPr>
          <p:cNvPr id="4" name="Picture 2" descr="D:\AL GORE PRESENTATION\SLIDE 5\2.png">
            <a:extLst>
              <a:ext uri="{FF2B5EF4-FFF2-40B4-BE49-F238E27FC236}">
                <a16:creationId xmlns:a16="http://schemas.microsoft.com/office/drawing/2014/main" id="{FCD22C22-3666-4C3A-88DE-D4EB2EDD7423}"/>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88061" y="1088013"/>
            <a:ext cx="5246862" cy="1973161"/>
          </a:xfrm>
          <a:prstGeom prst="rect">
            <a:avLst/>
          </a:prstGeom>
          <a:noFill/>
        </p:spPr>
      </p:pic>
      <p:sp>
        <p:nvSpPr>
          <p:cNvPr id="5" name="Content Placeholder 2">
            <a:extLst>
              <a:ext uri="{FF2B5EF4-FFF2-40B4-BE49-F238E27FC236}">
                <a16:creationId xmlns:a16="http://schemas.microsoft.com/office/drawing/2014/main" id="{79008461-43CB-41EF-BC5C-7DEECBC6965E}"/>
              </a:ext>
            </a:extLst>
          </p:cNvPr>
          <p:cNvSpPr txBox="1">
            <a:spLocks/>
          </p:cNvSpPr>
          <p:nvPr/>
        </p:nvSpPr>
        <p:spPr>
          <a:xfrm>
            <a:off x="8431982" y="1566876"/>
            <a:ext cx="2743200" cy="762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None/>
            </a:pPr>
            <a:r>
              <a:rPr lang="en-PH" sz="36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STUNTING</a:t>
            </a:r>
          </a:p>
        </p:txBody>
      </p:sp>
      <p:pic>
        <p:nvPicPr>
          <p:cNvPr id="6" name="Picture 3" descr="D:\AL GORE PRESENTATION\SLIDE 5\3.png">
            <a:extLst>
              <a:ext uri="{FF2B5EF4-FFF2-40B4-BE49-F238E27FC236}">
                <a16:creationId xmlns:a16="http://schemas.microsoft.com/office/drawing/2014/main" id="{1D1D15FA-6187-4AD1-99FF-A34A705AD7F7}"/>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41603" y="2844612"/>
            <a:ext cx="5222098" cy="2047649"/>
          </a:xfrm>
          <a:prstGeom prst="rect">
            <a:avLst/>
          </a:prstGeom>
          <a:noFill/>
        </p:spPr>
      </p:pic>
      <p:sp>
        <p:nvSpPr>
          <p:cNvPr id="7" name="Content Placeholder 2">
            <a:extLst>
              <a:ext uri="{FF2B5EF4-FFF2-40B4-BE49-F238E27FC236}">
                <a16:creationId xmlns:a16="http://schemas.microsoft.com/office/drawing/2014/main" id="{38E8479D-DDE1-4F2C-B771-ECF6285DA521}"/>
              </a:ext>
            </a:extLst>
          </p:cNvPr>
          <p:cNvSpPr txBox="1">
            <a:spLocks/>
          </p:cNvSpPr>
          <p:nvPr/>
        </p:nvSpPr>
        <p:spPr>
          <a:xfrm>
            <a:off x="3320144" y="3176431"/>
            <a:ext cx="2419350" cy="739775"/>
          </a:xfrm>
          <a:prstGeom prst="rect">
            <a:avLst/>
          </a:prstGeom>
        </p:spPr>
        <p:txBody>
          <a:bodyPr vert="horz" lIns="91440" tIns="45720" rIns="91440" bIns="45720" rtlCol="0">
            <a:normAutofit fontScale="62500" lnSpcReduction="20000"/>
          </a:bodyPr>
          <a:lstStyle/>
          <a:p>
            <a:pPr marL="342900" indent="-342900">
              <a:spcBef>
                <a:spcPct val="20000"/>
              </a:spcBef>
              <a:defRPr/>
            </a:pPr>
            <a:r>
              <a:rPr lang="en-PH" sz="60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OBESITY</a:t>
            </a:r>
          </a:p>
        </p:txBody>
      </p:sp>
      <p:grpSp>
        <p:nvGrpSpPr>
          <p:cNvPr id="3" name="Group 2">
            <a:extLst>
              <a:ext uri="{FF2B5EF4-FFF2-40B4-BE49-F238E27FC236}">
                <a16:creationId xmlns:a16="http://schemas.microsoft.com/office/drawing/2014/main" id="{10DB6745-39BA-49E3-B15D-8C65A290BD51}"/>
              </a:ext>
            </a:extLst>
          </p:cNvPr>
          <p:cNvGrpSpPr/>
          <p:nvPr/>
        </p:nvGrpSpPr>
        <p:grpSpPr>
          <a:xfrm>
            <a:off x="890908" y="1105023"/>
            <a:ext cx="5246862" cy="1902767"/>
            <a:chOff x="1493875" y="1105456"/>
            <a:chExt cx="4645025" cy="1902767"/>
          </a:xfrm>
        </p:grpSpPr>
        <p:grpSp>
          <p:nvGrpSpPr>
            <p:cNvPr id="9" name="Group 8">
              <a:extLst>
                <a:ext uri="{FF2B5EF4-FFF2-40B4-BE49-F238E27FC236}">
                  <a16:creationId xmlns:a16="http://schemas.microsoft.com/office/drawing/2014/main" id="{129627E4-F061-43BC-B888-80864527E033}"/>
                </a:ext>
              </a:extLst>
            </p:cNvPr>
            <p:cNvGrpSpPr/>
            <p:nvPr/>
          </p:nvGrpSpPr>
          <p:grpSpPr>
            <a:xfrm>
              <a:off x="1493875" y="1105456"/>
              <a:ext cx="4645025" cy="1902767"/>
              <a:chOff x="-5862" y="3877944"/>
              <a:chExt cx="4645025" cy="2362200"/>
            </a:xfrm>
          </p:grpSpPr>
          <p:grpSp>
            <p:nvGrpSpPr>
              <p:cNvPr id="11" name="Group 10">
                <a:extLst>
                  <a:ext uri="{FF2B5EF4-FFF2-40B4-BE49-F238E27FC236}">
                    <a16:creationId xmlns:a16="http://schemas.microsoft.com/office/drawing/2014/main" id="{E9CFACFC-EA6B-4884-8BC1-C89427B37938}"/>
                  </a:ext>
                </a:extLst>
              </p:cNvPr>
              <p:cNvGrpSpPr/>
              <p:nvPr/>
            </p:nvGrpSpPr>
            <p:grpSpPr>
              <a:xfrm>
                <a:off x="-5862" y="3877944"/>
                <a:ext cx="4645025" cy="2362200"/>
                <a:chOff x="-5862" y="3877944"/>
                <a:chExt cx="4645025" cy="2362200"/>
              </a:xfrm>
            </p:grpSpPr>
            <p:pic>
              <p:nvPicPr>
                <p:cNvPr id="13" name="Picture 4" descr="D:\AL GORE PRESENTATION\SLIDE 5\4.png">
                  <a:extLst>
                    <a:ext uri="{FF2B5EF4-FFF2-40B4-BE49-F238E27FC236}">
                      <a16:creationId xmlns:a16="http://schemas.microsoft.com/office/drawing/2014/main" id="{9712662D-BE00-4DDF-9E3E-797B5E498BE2}"/>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5862" y="3877944"/>
                  <a:ext cx="4645025" cy="2362200"/>
                </a:xfrm>
                <a:prstGeom prst="rect">
                  <a:avLst/>
                </a:prstGeom>
                <a:noFill/>
              </p:spPr>
            </p:pic>
            <p:sp>
              <p:nvSpPr>
                <p:cNvPr id="14" name="Rectangle 13">
                  <a:extLst>
                    <a:ext uri="{FF2B5EF4-FFF2-40B4-BE49-F238E27FC236}">
                      <a16:creationId xmlns:a16="http://schemas.microsoft.com/office/drawing/2014/main" id="{34114A4E-9160-4B9B-9486-DFD9F3A23D6C}"/>
                    </a:ext>
                  </a:extLst>
                </p:cNvPr>
                <p:cNvSpPr/>
                <p:nvPr/>
              </p:nvSpPr>
              <p:spPr>
                <a:xfrm>
                  <a:off x="1386840" y="4311651"/>
                  <a:ext cx="514985" cy="1211261"/>
                </a:xfrm>
                <a:prstGeom prst="rect">
                  <a:avLst/>
                </a:prstGeom>
                <a:solidFill>
                  <a:srgbClr val="8CC4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a:extLst>
                  <a:ext uri="{FF2B5EF4-FFF2-40B4-BE49-F238E27FC236}">
                    <a16:creationId xmlns:a16="http://schemas.microsoft.com/office/drawing/2014/main" id="{C1C87B46-45A5-4085-A21B-92CD79B40775}"/>
                  </a:ext>
                </a:extLst>
              </p:cNvPr>
              <p:cNvPicPr>
                <a:picLocks noChangeAspect="1"/>
              </p:cNvPicPr>
              <p:nvPr/>
            </p:nvPicPr>
            <p:blipFill>
              <a:blip r:embed="rId8"/>
              <a:stretch>
                <a:fillRect/>
              </a:stretch>
            </p:blipFill>
            <p:spPr>
              <a:xfrm>
                <a:off x="1370965" y="4503356"/>
                <a:ext cx="326391" cy="990600"/>
              </a:xfrm>
              <a:prstGeom prst="rect">
                <a:avLst/>
              </a:prstGeom>
            </p:spPr>
          </p:pic>
        </p:grpSp>
        <p:sp>
          <p:nvSpPr>
            <p:cNvPr id="10" name="Content Placeholder 2">
              <a:extLst>
                <a:ext uri="{FF2B5EF4-FFF2-40B4-BE49-F238E27FC236}">
                  <a16:creationId xmlns:a16="http://schemas.microsoft.com/office/drawing/2014/main" id="{B224F162-DBF7-417D-869E-13A9C7F1DA06}"/>
                </a:ext>
              </a:extLst>
            </p:cNvPr>
            <p:cNvSpPr txBox="1">
              <a:spLocks/>
            </p:cNvSpPr>
            <p:nvPr/>
          </p:nvSpPr>
          <p:spPr>
            <a:xfrm>
              <a:off x="3235051" y="1512566"/>
              <a:ext cx="2563812" cy="491036"/>
            </a:xfrm>
            <a:prstGeom prst="rect">
              <a:avLst/>
            </a:prstGeom>
          </p:spPr>
          <p:txBody>
            <a:bodyPr vert="horz" lIns="91440" tIns="45720" rIns="91440" bIns="45720" rtlCol="0">
              <a:noAutofit/>
            </a:bodyPr>
            <a:lstStyle/>
            <a:p>
              <a:pPr marL="342900" indent="-342900">
                <a:spcBef>
                  <a:spcPct val="20000"/>
                </a:spcBef>
                <a:defRPr/>
              </a:pPr>
              <a:r>
                <a:rPr lang="en-PH" sz="36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WASTING</a:t>
              </a:r>
            </a:p>
          </p:txBody>
        </p:sp>
      </p:grpSp>
      <p:pic>
        <p:nvPicPr>
          <p:cNvPr id="15" name="Picture 5" descr="D:\AL GORE PRESENTATION\SLIDE 5\5.png">
            <a:extLst>
              <a:ext uri="{FF2B5EF4-FFF2-40B4-BE49-F238E27FC236}">
                <a16:creationId xmlns:a16="http://schemas.microsoft.com/office/drawing/2014/main" id="{99BE875C-25DD-44A6-ABFD-8E2381F861A3}"/>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6063751" y="2856313"/>
            <a:ext cx="5111431" cy="2071584"/>
          </a:xfrm>
          <a:prstGeom prst="rect">
            <a:avLst/>
          </a:prstGeom>
          <a:noFill/>
        </p:spPr>
      </p:pic>
      <p:sp>
        <p:nvSpPr>
          <p:cNvPr id="16" name="Content Placeholder 2">
            <a:extLst>
              <a:ext uri="{FF2B5EF4-FFF2-40B4-BE49-F238E27FC236}">
                <a16:creationId xmlns:a16="http://schemas.microsoft.com/office/drawing/2014/main" id="{4360D178-B8A8-4F50-AC67-F9ECC88EFF98}"/>
              </a:ext>
            </a:extLst>
          </p:cNvPr>
          <p:cNvSpPr txBox="1">
            <a:spLocks/>
          </p:cNvSpPr>
          <p:nvPr/>
        </p:nvSpPr>
        <p:spPr>
          <a:xfrm>
            <a:off x="7833483" y="3175508"/>
            <a:ext cx="2940050" cy="990600"/>
          </a:xfrm>
          <a:prstGeom prst="rect">
            <a:avLst/>
          </a:prstGeom>
        </p:spPr>
        <p:txBody>
          <a:bodyPr vert="horz" lIns="91440" tIns="45720" rIns="91440" bIns="45720" rtlCol="0">
            <a:noAutofit/>
          </a:bodyPr>
          <a:lstStyle/>
          <a:p>
            <a:pPr marL="342900" indent="-342900" algn="ctr">
              <a:lnSpc>
                <a:spcPts val="3100"/>
              </a:lnSpc>
              <a:spcBef>
                <a:spcPct val="20000"/>
              </a:spcBef>
              <a:defRPr/>
            </a:pPr>
            <a:r>
              <a:rPr lang="en-PH" sz="24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MICRONUTRIENT</a:t>
            </a:r>
          </a:p>
          <a:p>
            <a:pPr marL="342900" indent="-342900" algn="ctr">
              <a:lnSpc>
                <a:spcPts val="3100"/>
              </a:lnSpc>
              <a:spcBef>
                <a:spcPct val="20000"/>
              </a:spcBef>
              <a:defRPr/>
            </a:pPr>
            <a:r>
              <a:rPr lang="en-PH" sz="24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DEFICIENCIES</a:t>
            </a:r>
          </a:p>
          <a:p>
            <a:pPr marL="342900" indent="-342900" algn="ctr">
              <a:lnSpc>
                <a:spcPts val="3100"/>
              </a:lnSpc>
              <a:spcBef>
                <a:spcPct val="20000"/>
              </a:spcBef>
              <a:defRPr/>
            </a:pPr>
            <a:r>
              <a:rPr lang="en-PH" sz="24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(Hidden hunger)</a:t>
            </a:r>
          </a:p>
        </p:txBody>
      </p:sp>
      <p:sp>
        <p:nvSpPr>
          <p:cNvPr id="17" name="TextBox 16">
            <a:extLst>
              <a:ext uri="{FF2B5EF4-FFF2-40B4-BE49-F238E27FC236}">
                <a16:creationId xmlns:a16="http://schemas.microsoft.com/office/drawing/2014/main" id="{2CDDFA59-0FF8-40ED-90DC-93BF8BE0DC28}"/>
              </a:ext>
            </a:extLst>
          </p:cNvPr>
          <p:cNvSpPr txBox="1"/>
          <p:nvPr/>
        </p:nvSpPr>
        <p:spPr>
          <a:xfrm>
            <a:off x="7749422" y="2176510"/>
            <a:ext cx="3954780" cy="707886"/>
          </a:xfrm>
          <a:prstGeom prst="rect">
            <a:avLst/>
          </a:prstGeom>
          <a:noFill/>
        </p:spPr>
        <p:txBody>
          <a:bodyPr wrap="square" rtlCol="0">
            <a:spAutoFit/>
          </a:bodyPr>
          <a:lstStyle/>
          <a:p>
            <a:pPr algn="ctr"/>
            <a:r>
              <a:rPr lang="en-US" sz="2000" b="1" dirty="0">
                <a:solidFill>
                  <a:schemeClr val="bg1"/>
                </a:solidFill>
              </a:rPr>
              <a:t>30.3% of children under-5</a:t>
            </a:r>
          </a:p>
          <a:p>
            <a:pPr algn="ctr"/>
            <a:r>
              <a:rPr lang="en-US" sz="2000" b="1" dirty="0">
                <a:solidFill>
                  <a:schemeClr val="bg1"/>
                </a:solidFill>
              </a:rPr>
              <a:t>(3.4 Million) </a:t>
            </a:r>
          </a:p>
        </p:txBody>
      </p:sp>
      <p:sp>
        <p:nvSpPr>
          <p:cNvPr id="18" name="TextBox 17">
            <a:extLst>
              <a:ext uri="{FF2B5EF4-FFF2-40B4-BE49-F238E27FC236}">
                <a16:creationId xmlns:a16="http://schemas.microsoft.com/office/drawing/2014/main" id="{57F95F02-F46D-441D-8DC0-68D9F718E6DF}"/>
              </a:ext>
            </a:extLst>
          </p:cNvPr>
          <p:cNvSpPr txBox="1"/>
          <p:nvPr/>
        </p:nvSpPr>
        <p:spPr>
          <a:xfrm>
            <a:off x="2611385" y="3796826"/>
            <a:ext cx="3954780" cy="1015663"/>
          </a:xfrm>
          <a:prstGeom prst="rect">
            <a:avLst/>
          </a:prstGeom>
          <a:noFill/>
        </p:spPr>
        <p:txBody>
          <a:bodyPr wrap="square" rtlCol="0">
            <a:spAutoFit/>
          </a:bodyPr>
          <a:lstStyle/>
          <a:p>
            <a:pPr algn="ctr"/>
            <a:r>
              <a:rPr lang="en-US" sz="2000" b="1" dirty="0">
                <a:solidFill>
                  <a:schemeClr val="bg1"/>
                </a:solidFill>
              </a:rPr>
              <a:t>4.0% of children under-5</a:t>
            </a:r>
          </a:p>
          <a:p>
            <a:pPr algn="ctr"/>
            <a:r>
              <a:rPr lang="en-US" sz="2000" b="1" dirty="0">
                <a:solidFill>
                  <a:schemeClr val="bg1"/>
                </a:solidFill>
              </a:rPr>
              <a:t>37.2% among adults </a:t>
            </a:r>
          </a:p>
          <a:p>
            <a:pPr algn="ctr"/>
            <a:r>
              <a:rPr lang="en-US" sz="2000" b="1" dirty="0">
                <a:solidFill>
                  <a:schemeClr val="bg1"/>
                </a:solidFill>
              </a:rPr>
              <a:t> </a:t>
            </a:r>
          </a:p>
        </p:txBody>
      </p:sp>
      <p:sp>
        <p:nvSpPr>
          <p:cNvPr id="19" name="TextBox 18">
            <a:extLst>
              <a:ext uri="{FF2B5EF4-FFF2-40B4-BE49-F238E27FC236}">
                <a16:creationId xmlns:a16="http://schemas.microsoft.com/office/drawing/2014/main" id="{19ACCA6E-D533-4A90-AA36-67268CE59041}"/>
              </a:ext>
            </a:extLst>
          </p:cNvPr>
          <p:cNvSpPr txBox="1"/>
          <p:nvPr/>
        </p:nvSpPr>
        <p:spPr>
          <a:xfrm>
            <a:off x="1932171" y="2126883"/>
            <a:ext cx="4554635" cy="707886"/>
          </a:xfrm>
          <a:prstGeom prst="rect">
            <a:avLst/>
          </a:prstGeom>
          <a:noFill/>
        </p:spPr>
        <p:txBody>
          <a:bodyPr wrap="square" rtlCol="0">
            <a:spAutoFit/>
          </a:bodyPr>
          <a:lstStyle/>
          <a:p>
            <a:pPr algn="ctr"/>
            <a:r>
              <a:rPr lang="en-US" sz="2000" b="1" dirty="0">
                <a:solidFill>
                  <a:schemeClr val="bg1"/>
                </a:solidFill>
              </a:rPr>
              <a:t>5.6% of children under-5</a:t>
            </a:r>
          </a:p>
          <a:p>
            <a:pPr algn="ctr"/>
            <a:r>
              <a:rPr lang="en-US" sz="2000" b="1" dirty="0">
                <a:solidFill>
                  <a:schemeClr val="bg1"/>
                </a:solidFill>
              </a:rPr>
              <a:t>(800,000) </a:t>
            </a:r>
          </a:p>
        </p:txBody>
      </p:sp>
      <p:sp>
        <p:nvSpPr>
          <p:cNvPr id="27" name="Rectangle 26">
            <a:extLst>
              <a:ext uri="{FF2B5EF4-FFF2-40B4-BE49-F238E27FC236}">
                <a16:creationId xmlns:a16="http://schemas.microsoft.com/office/drawing/2014/main" id="{3D0253AA-68BE-48E9-97FA-C06943D8B8E4}"/>
              </a:ext>
            </a:extLst>
          </p:cNvPr>
          <p:cNvSpPr/>
          <p:nvPr/>
        </p:nvSpPr>
        <p:spPr>
          <a:xfrm>
            <a:off x="967638" y="4808138"/>
            <a:ext cx="4996062" cy="13327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3">
              <a:lnSpc>
                <a:spcPct val="70000"/>
              </a:lnSpc>
              <a:tabLst>
                <a:tab pos="1550988" algn="l"/>
              </a:tabLst>
            </a:pPr>
            <a:r>
              <a:rPr lang="en-US" sz="3200" b="1" dirty="0"/>
              <a:t>Chronic Energy Deficiency</a:t>
            </a:r>
            <a:r>
              <a:rPr lang="en-US" sz="3600" b="1" dirty="0"/>
              <a:t> </a:t>
            </a:r>
            <a:endParaRPr lang="en-PH" b="1" dirty="0"/>
          </a:p>
        </p:txBody>
      </p:sp>
      <p:pic>
        <p:nvPicPr>
          <p:cNvPr id="32" name="Picture 31">
            <a:extLst>
              <a:ext uri="{FF2B5EF4-FFF2-40B4-BE49-F238E27FC236}">
                <a16:creationId xmlns:a16="http://schemas.microsoft.com/office/drawing/2014/main" id="{01334FCB-DB39-45C3-AAA1-488DC857AC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5681" y="3163700"/>
            <a:ext cx="20638" cy="17256"/>
          </a:xfrm>
          <a:prstGeom prst="rect">
            <a:avLst/>
          </a:prstGeom>
        </p:spPr>
      </p:pic>
      <p:pic>
        <p:nvPicPr>
          <p:cNvPr id="34" name="Picture 33">
            <a:extLst>
              <a:ext uri="{FF2B5EF4-FFF2-40B4-BE49-F238E27FC236}">
                <a16:creationId xmlns:a16="http://schemas.microsoft.com/office/drawing/2014/main" id="{074C308D-8779-44E1-A361-009FB96E68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5681" y="3163700"/>
            <a:ext cx="20638" cy="17256"/>
          </a:xfrm>
          <a:prstGeom prst="rect">
            <a:avLst/>
          </a:prstGeom>
        </p:spPr>
      </p:pic>
      <p:pic>
        <p:nvPicPr>
          <p:cNvPr id="1028" name="Picture 4" descr="Vector Art - Thin, normal, fat overweight body stick figures ...">
            <a:extLst>
              <a:ext uri="{FF2B5EF4-FFF2-40B4-BE49-F238E27FC236}">
                <a16:creationId xmlns:a16="http://schemas.microsoft.com/office/drawing/2014/main" id="{42742B2F-9565-4B4A-BB30-7E62541F3D1D}"/>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r="63982" b="51666"/>
          <a:stretch/>
        </p:blipFill>
        <p:spPr bwMode="auto">
          <a:xfrm flipH="1">
            <a:off x="1161086" y="5017627"/>
            <a:ext cx="845022" cy="776788"/>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FD319157-C492-4390-92B3-1A88554C8404}"/>
              </a:ext>
            </a:extLst>
          </p:cNvPr>
          <p:cNvSpPr txBox="1"/>
          <p:nvPr/>
        </p:nvSpPr>
        <p:spPr>
          <a:xfrm>
            <a:off x="4263128" y="5476642"/>
            <a:ext cx="1718740" cy="461665"/>
          </a:xfrm>
          <a:prstGeom prst="rect">
            <a:avLst/>
          </a:prstGeom>
          <a:noFill/>
        </p:spPr>
        <p:txBody>
          <a:bodyPr wrap="none" rtlCol="0">
            <a:spAutoFit/>
          </a:bodyPr>
          <a:lstStyle/>
          <a:p>
            <a:r>
              <a:rPr lang="en-US" sz="2400" dirty="0">
                <a:solidFill>
                  <a:schemeClr val="bg1"/>
                </a:solidFill>
              </a:rPr>
              <a:t>8% of adults</a:t>
            </a:r>
            <a:endParaRPr lang="en-PH" sz="2400" dirty="0">
              <a:solidFill>
                <a:schemeClr val="bg1"/>
              </a:solidFill>
            </a:endParaRPr>
          </a:p>
        </p:txBody>
      </p:sp>
      <p:sp>
        <p:nvSpPr>
          <p:cNvPr id="45" name="Rectangle 44">
            <a:extLst>
              <a:ext uri="{FF2B5EF4-FFF2-40B4-BE49-F238E27FC236}">
                <a16:creationId xmlns:a16="http://schemas.microsoft.com/office/drawing/2014/main" id="{B75539B4-702E-404D-9A3A-11F0E78DF6EA}"/>
              </a:ext>
            </a:extLst>
          </p:cNvPr>
          <p:cNvSpPr/>
          <p:nvPr/>
        </p:nvSpPr>
        <p:spPr>
          <a:xfrm>
            <a:off x="6138898" y="4840022"/>
            <a:ext cx="4996061" cy="12717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2" algn="ctr">
              <a:lnSpc>
                <a:spcPct val="70000"/>
              </a:lnSpc>
              <a:tabLst>
                <a:tab pos="1550988" algn="l"/>
              </a:tabLst>
            </a:pPr>
            <a:r>
              <a:rPr lang="en-US" sz="3600" b="1" dirty="0">
                <a:solidFill>
                  <a:schemeClr val="tx1"/>
                </a:solidFill>
              </a:rPr>
              <a:t>HUNGER </a:t>
            </a:r>
            <a:r>
              <a:rPr lang="en-US" sz="2400" b="1" dirty="0">
                <a:solidFill>
                  <a:schemeClr val="tx1"/>
                </a:solidFill>
              </a:rPr>
              <a:t>21%</a:t>
            </a:r>
          </a:p>
          <a:p>
            <a:pPr lvl="2" algn="ctr">
              <a:lnSpc>
                <a:spcPct val="70000"/>
              </a:lnSpc>
              <a:tabLst>
                <a:tab pos="1550988" algn="l"/>
              </a:tabLst>
            </a:pPr>
            <a:r>
              <a:rPr lang="en-US" sz="2400" b="1" dirty="0">
                <a:solidFill>
                  <a:schemeClr val="tx1"/>
                </a:solidFill>
              </a:rPr>
              <a:t>   FOOD INSECURITY 53.9%</a:t>
            </a:r>
          </a:p>
          <a:p>
            <a:pPr lvl="2" algn="ctr">
              <a:lnSpc>
                <a:spcPct val="70000"/>
              </a:lnSpc>
              <a:tabLst>
                <a:tab pos="1550988" algn="l"/>
              </a:tabLst>
            </a:pPr>
            <a:endParaRPr lang="en-PH" b="1" dirty="0">
              <a:solidFill>
                <a:schemeClr val="tx1"/>
              </a:solidFill>
            </a:endParaRPr>
          </a:p>
        </p:txBody>
      </p:sp>
      <p:pic>
        <p:nvPicPr>
          <p:cNvPr id="1030" name="Picture 6" descr="Famine Clipart Hunger - Poor Icon , Transparent Cartoon, Free ...">
            <a:extLst>
              <a:ext uri="{FF2B5EF4-FFF2-40B4-BE49-F238E27FC236}">
                <a16:creationId xmlns:a16="http://schemas.microsoft.com/office/drawing/2014/main" id="{C3CC1494-801B-42FC-82A6-DA6D3E0BDA1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9356" t="1" r="-6217"/>
          <a:stretch/>
        </p:blipFill>
        <p:spPr bwMode="auto">
          <a:xfrm>
            <a:off x="6235868" y="4990580"/>
            <a:ext cx="1187437" cy="9536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0474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65E17C35-FE5C-42AE-83E2-08CF7F4D3289}"/>
              </a:ext>
            </a:extLst>
          </p:cNvPr>
          <p:cNvPicPr>
            <a:picLocks noGrp="1" noChangeAspect="1"/>
          </p:cNvPicPr>
          <p:nvPr>
            <p:ph idx="1"/>
          </p:nvPr>
        </p:nvPicPr>
        <p:blipFill>
          <a:blip r:embed="rId3"/>
          <a:stretch>
            <a:fillRect/>
          </a:stretch>
        </p:blipFill>
        <p:spPr>
          <a:xfrm>
            <a:off x="0" y="-9389"/>
            <a:ext cx="12191999" cy="6876779"/>
          </a:xfrm>
          <a:prstGeom prst="rect">
            <a:avLst/>
          </a:prstGeom>
        </p:spPr>
      </p:pic>
      <p:sp>
        <p:nvSpPr>
          <p:cNvPr id="4" name="Slide Number Placeholder 3">
            <a:extLst>
              <a:ext uri="{FF2B5EF4-FFF2-40B4-BE49-F238E27FC236}">
                <a16:creationId xmlns:a16="http://schemas.microsoft.com/office/drawing/2014/main" id="{06DAC7C8-C72D-420E-8D28-E33F95D4AFDE}"/>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4963F721-A9FF-41F8-B218-62D30FAFCB00}" type="slidenum">
              <a:rPr lang="en-US" smtClean="0"/>
              <a:pPr>
                <a:spcAft>
                  <a:spcPts val="600"/>
                </a:spcAft>
              </a:pPr>
              <a:t>9</a:t>
            </a:fld>
            <a:endParaRPr lang="en-US"/>
          </a:p>
        </p:txBody>
      </p:sp>
    </p:spTree>
    <p:extLst>
      <p:ext uri="{BB962C8B-B14F-4D97-AF65-F5344CB8AC3E}">
        <p14:creationId xmlns:p14="http://schemas.microsoft.com/office/powerpoint/2010/main" val="21036085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3157</TotalTime>
  <Words>4977</Words>
  <Application>Microsoft Office PowerPoint</Application>
  <PresentationFormat>Widescreen</PresentationFormat>
  <Paragraphs>332</Paragraphs>
  <Slides>36</Slides>
  <Notes>35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36</vt:i4>
      </vt:variant>
    </vt:vector>
  </HeadingPairs>
  <TitlesOfParts>
    <vt:vector size="48" baseType="lpstr">
      <vt:lpstr>Aharoni</vt:lpstr>
      <vt:lpstr>arial</vt:lpstr>
      <vt:lpstr>arial</vt:lpstr>
      <vt:lpstr>Bebas Neue Cyrillic</vt:lpstr>
      <vt:lpstr>Calibri</vt:lpstr>
      <vt:lpstr>Calibri Light</vt:lpstr>
      <vt:lpstr>Franklin Gothic Demi</vt:lpstr>
      <vt:lpstr>HK Grotesk Medium</vt:lpstr>
      <vt:lpstr>Open Sans</vt:lpstr>
      <vt:lpstr>Tahoma</vt:lpstr>
      <vt:lpstr>Wingdings</vt:lpstr>
      <vt:lpstr>Office Theme</vt:lpstr>
      <vt:lpstr>PowerPoint Presentation</vt:lpstr>
      <vt:lpstr>Presentation outline</vt:lpstr>
      <vt:lpstr>2021 Nutrition Month Campaign Objectives</vt:lpstr>
      <vt:lpstr>POSITIONING STATEMENT</vt:lpstr>
      <vt:lpstr>Target Audience and Key Messages </vt:lpstr>
      <vt:lpstr>KEY MESSAGES: Pag-asa sa ABAKADA</vt:lpstr>
      <vt:lpstr>Kanutrisyon Mo, Jessica Lanuzo</vt:lpstr>
      <vt:lpstr>Our nutrition situation</vt:lpstr>
      <vt:lpstr>PowerPoint Presentation</vt:lpstr>
      <vt:lpstr>PowerPoint Presentation</vt:lpstr>
      <vt:lpstr>PowerPoint Presentation</vt:lpstr>
      <vt:lpstr>PowerPoint Presentation</vt:lpstr>
      <vt:lpstr>What is the impact of the pandemic on NUTRITION? </vt:lpstr>
      <vt:lpstr>PowerPoint Presentation</vt:lpstr>
      <vt:lpstr>PowerPoint Presentation</vt:lpstr>
      <vt:lpstr>PowerPoint Presentation</vt:lpstr>
      <vt:lpstr>“Evidence suggests that specific multisectoral, nutrition-specific evidence-based interventions could reduce child stunting by 20%, if scaled to 90% coverage” –  World Health Organization (WHO) and Lancet Journal</vt:lpstr>
      <vt:lpstr>Malnutrition can be prevented particularly during the first 1,000 days of life</vt:lpstr>
      <vt:lpstr>Malnutrition can be prevented particularly during the first 1,000 days of life</vt:lpstr>
      <vt:lpstr>Basis for LGU Funding for nutrition</vt:lpstr>
      <vt:lpstr>Policies and programs that support nutrition</vt:lpstr>
      <vt:lpstr>Platforms for collaboration</vt:lpstr>
      <vt:lpstr>Platform for collaboration</vt:lpstr>
      <vt:lpstr>Current support for nutrition?</vt:lpstr>
      <vt:lpstr>How can stakeholders support nutrition? </vt:lpstr>
      <vt:lpstr>Opportunities to support nutrition: National Government</vt:lpstr>
      <vt:lpstr>Opportunities to support nutrition: Local Government</vt:lpstr>
      <vt:lpstr>Opportunities to support nutrition: Local Government</vt:lpstr>
      <vt:lpstr>Opportunities to support nutrition: Private sector </vt:lpstr>
      <vt:lpstr>Opportunities to support nutrition: Media</vt:lpstr>
      <vt:lpstr>Opportunities to support nutrition: Civil society</vt:lpstr>
      <vt:lpstr>Opportunities to support nutrition: Academe </vt:lpstr>
      <vt:lpstr>Opportunities to support nutrition: Families/Individuals</vt:lpstr>
      <vt:lpstr>ACTIVITIES TO SUPPORT NUTRITION MONTH CAMPAIGN </vt:lpstr>
      <vt:lpstr>Call to action for nutrition!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Genrev Esguerra</dc:creator>
  <cp:lastModifiedBy>Jomarie L. Tongol</cp:lastModifiedBy>
  <cp:revision>123</cp:revision>
  <dcterms:created xsi:type="dcterms:W3CDTF">2021-06-09T08:16:11Z</dcterms:created>
  <dcterms:modified xsi:type="dcterms:W3CDTF">2021-06-17T11:01:56Z</dcterms:modified>
</cp:coreProperties>
</file>