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46"/>
  </p:notesMasterIdLst>
  <p:sldIdLst>
    <p:sldId id="256" r:id="rId2"/>
    <p:sldId id="257" r:id="rId3"/>
    <p:sldId id="258" r:id="rId4"/>
    <p:sldId id="259" r:id="rId5"/>
    <p:sldId id="316" r:id="rId6"/>
    <p:sldId id="261" r:id="rId7"/>
    <p:sldId id="262" r:id="rId8"/>
    <p:sldId id="315" r:id="rId9"/>
    <p:sldId id="263" r:id="rId10"/>
    <p:sldId id="264" r:id="rId11"/>
    <p:sldId id="298" r:id="rId12"/>
    <p:sldId id="299" r:id="rId13"/>
    <p:sldId id="301" r:id="rId14"/>
    <p:sldId id="302" r:id="rId15"/>
    <p:sldId id="266" r:id="rId16"/>
    <p:sldId id="267" r:id="rId17"/>
    <p:sldId id="268" r:id="rId18"/>
    <p:sldId id="269" r:id="rId19"/>
    <p:sldId id="270" r:id="rId20"/>
    <p:sldId id="323" r:id="rId21"/>
    <p:sldId id="318" r:id="rId22"/>
    <p:sldId id="272" r:id="rId23"/>
    <p:sldId id="324" r:id="rId24"/>
    <p:sldId id="273" r:id="rId25"/>
    <p:sldId id="275" r:id="rId26"/>
    <p:sldId id="280" r:id="rId27"/>
    <p:sldId id="281" r:id="rId28"/>
    <p:sldId id="282" r:id="rId29"/>
    <p:sldId id="283" r:id="rId30"/>
    <p:sldId id="286" r:id="rId31"/>
    <p:sldId id="285" r:id="rId32"/>
    <p:sldId id="287" r:id="rId33"/>
    <p:sldId id="288" r:id="rId34"/>
    <p:sldId id="289" r:id="rId35"/>
    <p:sldId id="294" r:id="rId36"/>
    <p:sldId id="291" r:id="rId37"/>
    <p:sldId id="292" r:id="rId38"/>
    <p:sldId id="293" r:id="rId39"/>
    <p:sldId id="319" r:id="rId40"/>
    <p:sldId id="320" r:id="rId41"/>
    <p:sldId id="321" r:id="rId42"/>
    <p:sldId id="322" r:id="rId43"/>
    <p:sldId id="314" r:id="rId44"/>
    <p:sldId id="290" r:id="rId45"/>
  </p:sldIdLst>
  <p:sldSz cx="18288000" cy="10287000"/>
  <p:notesSz cx="18288000" cy="10287000"/>
  <p:embeddedFontLst>
    <p:embeddedFont>
      <p:font typeface="Calibri" panose="020F0502020204030204" pitchFamily="34" charset="0"/>
      <p:regular r:id="rId47"/>
      <p:bold r:id="rId48"/>
      <p:italic r:id="rId49"/>
      <p:boldItalic r:id="rId50"/>
    </p:embeddedFont>
    <p:embeddedFont>
      <p:font typeface="Tahoma" panose="020B0604030504040204" pitchFamily="3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926D"/>
    <a:srgbClr val="E97C51"/>
    <a:srgbClr val="F27860"/>
    <a:srgbClr val="418FDE"/>
    <a:srgbClr val="A1D5ED"/>
    <a:srgbClr val="1E564F"/>
    <a:srgbClr val="2FA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116" autoAdjust="0"/>
  </p:normalViewPr>
  <p:slideViewPr>
    <p:cSldViewPr snapToGrid="0">
      <p:cViewPr varScale="1">
        <p:scale>
          <a:sx n="22" d="100"/>
          <a:sy n="22" d="100"/>
        </p:scale>
        <p:origin x="1868" y="3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Courtesies…</a:t>
            </a:r>
          </a:p>
          <a:p>
            <a:pPr marL="0" lvl="0" indent="0" algn="l" rtl="0">
              <a:spcBef>
                <a:spcPts val="0"/>
              </a:spcBef>
              <a:spcAft>
                <a:spcPts val="0"/>
              </a:spcAft>
              <a:buNone/>
            </a:pPr>
            <a:r>
              <a:rPr lang="en-US" dirty="0"/>
              <a:t>Its Nutrition Month once again! This year’s campaign is guided by the theme “New normal sa </a:t>
            </a:r>
            <a:r>
              <a:rPr lang="en-US" dirty="0" err="1"/>
              <a:t>nutrisyon</a:t>
            </a:r>
            <a:r>
              <a:rPr lang="en-US" dirty="0"/>
              <a:t>, </a:t>
            </a:r>
            <a:r>
              <a:rPr lang="en-US" dirty="0" err="1"/>
              <a:t>sama-samang</a:t>
            </a:r>
            <a:r>
              <a:rPr lang="en-US" dirty="0"/>
              <a:t> </a:t>
            </a:r>
            <a:r>
              <a:rPr lang="en-US" dirty="0" err="1"/>
              <a:t>gawan</a:t>
            </a:r>
            <a:r>
              <a:rPr lang="en-US" dirty="0"/>
              <a:t> ng </a:t>
            </a:r>
            <a:r>
              <a:rPr lang="en-US" dirty="0" err="1"/>
              <a:t>solusyon</a:t>
            </a:r>
            <a:r>
              <a:rPr lang="en-US" dirty="0"/>
              <a:t>!”  The theme was approved by the NNC Technical Committee through ad referendum in March.  The theme calls for solidarity to address malnutrition in the new normal.  It also holds the promise that after this once in a lifetime pandemic, we can recover and build back better through improved nutrition and resilience.  </a:t>
            </a:r>
            <a:endParaRPr dirty="0"/>
          </a:p>
        </p:txBody>
      </p:sp>
      <p:sp>
        <p:nvSpPr>
          <p:cNvPr id="47" name="Google Shape;47;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PH" sz="1800" dirty="0">
                <a:effectLst/>
                <a:latin typeface="Calibri" panose="020F0502020204030204" pitchFamily="34" charset="0"/>
                <a:ea typeface="Calibri" panose="020F0502020204030204" pitchFamily="34" charset="0"/>
                <a:cs typeface="Calibri" panose="020F0502020204030204" pitchFamily="34" charset="0"/>
              </a:rPr>
              <a:t>Why are we pushing for these messages and call to action?  To answer this, we need to know how the pandemic has impacted the country’s nutrition situation which we all know is already challenged with stunting, wasting, obesity and micronutrient deficiencies.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PH" sz="1800" i="0" u="none" strike="noStrike" dirty="0">
              <a:solidFill>
                <a:schemeClr val="dk1"/>
              </a:solidFill>
              <a:effectLst/>
              <a:latin typeface="Calibri" panose="020F0502020204030204" pitchFamily="34" charset="0"/>
              <a:ea typeface="Calibri" panose="020F0502020204030204" pitchFamily="34" charset="0"/>
              <a:cs typeface="Mangal" panose="02040503050203030202" pitchFamily="18" charset="0"/>
              <a:sym typeface="Calibri"/>
            </a:endParaRPr>
          </a:p>
        </p:txBody>
      </p:sp>
      <p:sp>
        <p:nvSpPr>
          <p:cNvPr id="179" name="Google Shape;179;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PH" sz="1800" dirty="0">
                <a:effectLst/>
                <a:latin typeface="Calibri" panose="020F0502020204030204" pitchFamily="34" charset="0"/>
                <a:ea typeface="Calibri" panose="020F0502020204030204" pitchFamily="34" charset="0"/>
                <a:cs typeface="Calibri" panose="020F0502020204030204" pitchFamily="34" charset="0"/>
              </a:rPr>
              <a:t>The COVID- 19 pandemic has undermined nutrition across the globe as governments imposed various restrictions. In the Philippines, the lockdowns and restrictions limited movement of people, goods and services which essentially slowed the economy.  These consequences are bound to impact on nutrition.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PH" sz="1800" i="0" u="none" strike="noStrike" dirty="0">
              <a:solidFill>
                <a:schemeClr val="dk1"/>
              </a:solidFill>
              <a:effectLst/>
              <a:latin typeface="Calibri" panose="020F0502020204030204" pitchFamily="34" charset="0"/>
              <a:ea typeface="Calibri" panose="020F0502020204030204" pitchFamily="34" charset="0"/>
              <a:cs typeface="Mangal" panose="02040503050203030202" pitchFamily="18"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PH" sz="1800" b="1" i="0" u="none" strike="noStrike" dirty="0">
                <a:solidFill>
                  <a:schemeClr val="dk1"/>
                </a:solidFill>
                <a:effectLst/>
                <a:latin typeface="Calibri" panose="020F0502020204030204" pitchFamily="34" charset="0"/>
                <a:ea typeface="Calibri"/>
                <a:cs typeface="Mangal" panose="02040503050203030202" pitchFamily="18" charset="0"/>
                <a:sym typeface="Calibri"/>
              </a:rPr>
              <a:t>First, </a:t>
            </a:r>
            <a:r>
              <a:rPr lang="en-US" sz="1200" i="0" u="none" strike="noStrike" dirty="0">
                <a:solidFill>
                  <a:srgbClr val="000000"/>
                </a:solidFill>
                <a:effectLst/>
                <a:latin typeface="Calibri"/>
                <a:ea typeface="Calibri"/>
                <a:cs typeface="Calibri"/>
                <a:sym typeface="Calibri"/>
              </a:rPr>
              <a:t>there is l</a:t>
            </a:r>
            <a:r>
              <a:rPr lang="en-US" sz="1200" i="0" u="none" strike="noStrike" dirty="0">
                <a:solidFill>
                  <a:srgbClr val="000000"/>
                </a:solidFill>
                <a:latin typeface="Calibri"/>
                <a:ea typeface="Calibri"/>
                <a:cs typeface="Calibri"/>
                <a:sym typeface="Calibri"/>
              </a:rPr>
              <a:t>ikely increase in malnutrition due to the pandemic. </a:t>
            </a:r>
            <a:r>
              <a:rPr lang="en-PH" sz="1800" dirty="0">
                <a:effectLst/>
                <a:latin typeface="Calibri" panose="020F0502020204030204" pitchFamily="34" charset="0"/>
                <a:ea typeface="Calibri" panose="020F0502020204030204" pitchFamily="34" charset="0"/>
              </a:rPr>
              <a:t>The Rapid Nutrition Assessment Survey (RNAS) conducted by the Department of Science and Technology – Food and Nutrition Research Institute in 2020 reported that loss of weight among children was observed with 2 in every ten children, with a higher proportion among children from severely food insecure households.  (For your information, the FNRI has not been able to pursue the annual nutrition surveys in the last two years and was able to conduct only a rapid assessment without any anthropometric assessment.)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179" name="Google Shape;179;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73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PH" sz="2800" b="1" i="0" u="none" strike="noStrike" dirty="0">
                <a:solidFill>
                  <a:schemeClr val="dk1"/>
                </a:solidFill>
                <a:effectLst/>
                <a:latin typeface="Calibri" panose="020F0502020204030204" pitchFamily="34" charset="0"/>
                <a:ea typeface="Calibri"/>
                <a:cs typeface="Calibri"/>
                <a:sym typeface="Calibri"/>
              </a:rPr>
              <a:t>Second</a:t>
            </a:r>
            <a:r>
              <a:rPr lang="en-PH" sz="2800" i="0" u="none" strike="noStrike" dirty="0">
                <a:solidFill>
                  <a:schemeClr val="dk1"/>
                </a:solidFill>
                <a:effectLst/>
                <a:latin typeface="Calibri" panose="020F0502020204030204" pitchFamily="34" charset="0"/>
                <a:ea typeface="Calibri"/>
                <a:cs typeface="Calibri"/>
                <a:sym typeface="Calibri"/>
              </a:rPr>
              <a:t>, </a:t>
            </a:r>
            <a:r>
              <a:rPr lang="en-US" sz="1800" i="0" u="none" strike="noStrike" dirty="0">
                <a:solidFill>
                  <a:srgbClr val="000000"/>
                </a:solidFill>
                <a:effectLst/>
                <a:latin typeface="Calibri"/>
                <a:ea typeface="Calibri"/>
                <a:cs typeface="Calibri"/>
                <a:sym typeface="Calibri"/>
              </a:rPr>
              <a:t>the pandemic has caused d</a:t>
            </a:r>
            <a:r>
              <a:rPr lang="en-US" sz="1800" i="0" u="none" strike="noStrike" dirty="0">
                <a:solidFill>
                  <a:srgbClr val="000000"/>
                </a:solidFill>
                <a:latin typeface="Calibri"/>
                <a:ea typeface="Calibri"/>
                <a:cs typeface="Calibri"/>
                <a:sym typeface="Calibri"/>
              </a:rPr>
              <a:t>isruptions in delivery and uptake of nutrition services. </a:t>
            </a:r>
            <a:r>
              <a:rPr lang="en-PH" sz="1800" dirty="0">
                <a:effectLst/>
                <a:latin typeface="Calibri" panose="020F0502020204030204" pitchFamily="34" charset="0"/>
                <a:ea typeface="Calibri" panose="020F0502020204030204" pitchFamily="34" charset="0"/>
                <a:cs typeface="Calibri" panose="020F0502020204030204" pitchFamily="34" charset="0"/>
              </a:rPr>
              <a:t>The 2020 RNAS </a:t>
            </a:r>
            <a:r>
              <a:rPr lang="en-PH" sz="1800" dirty="0">
                <a:effectLst/>
                <a:latin typeface="Calibri" panose="020F0502020204030204" pitchFamily="34" charset="0"/>
                <a:ea typeface="Calibri" panose="020F0502020204030204" pitchFamily="34" charset="0"/>
              </a:rPr>
              <a:t>revealed that at the time of the survey, infants and pre-school children were highly affected by the disruption of nutrition services. Results show the decrease in the percent of children who received nutrition services such as OPT plus, deworming, supplementary feeding, and vitamin A supplements.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179" name="Google Shape;179;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49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0" u="none" strike="noStrike" dirty="0">
                <a:solidFill>
                  <a:srgbClr val="000000"/>
                </a:solidFill>
                <a:latin typeface="Calibri"/>
                <a:ea typeface="Calibri"/>
                <a:cs typeface="Calibri"/>
                <a:sym typeface="Calibri"/>
              </a:rPr>
              <a:t>Third, </a:t>
            </a:r>
            <a:r>
              <a:rPr lang="en-US" sz="1800" b="0" i="0" u="none" strike="noStrike" dirty="0">
                <a:solidFill>
                  <a:srgbClr val="000000"/>
                </a:solidFill>
                <a:latin typeface="Calibri"/>
                <a:ea typeface="Calibri"/>
                <a:cs typeface="Calibri"/>
                <a:sym typeface="Calibri"/>
              </a:rPr>
              <a:t>the pandemic </a:t>
            </a:r>
            <a:r>
              <a:rPr lang="en-US" sz="1800" i="0" u="none" strike="noStrike" dirty="0">
                <a:solidFill>
                  <a:srgbClr val="000000"/>
                </a:solidFill>
                <a:latin typeface="Calibri"/>
                <a:ea typeface="Calibri"/>
                <a:cs typeface="Calibri"/>
                <a:sym typeface="Calibri"/>
              </a:rPr>
              <a:t>has caused i</a:t>
            </a:r>
            <a:r>
              <a:rPr lang="en-US" sz="1800" dirty="0">
                <a:solidFill>
                  <a:srgbClr val="000000"/>
                </a:solidFill>
                <a:latin typeface="Calibri"/>
                <a:ea typeface="Calibri"/>
                <a:cs typeface="Calibri"/>
                <a:sym typeface="Calibri"/>
              </a:rPr>
              <a:t>ncreased rates of h</a:t>
            </a:r>
            <a:r>
              <a:rPr lang="en-US" sz="1800" i="0" u="none" strike="noStrike" dirty="0">
                <a:solidFill>
                  <a:srgbClr val="000000"/>
                </a:solidFill>
                <a:latin typeface="Calibri"/>
                <a:ea typeface="Calibri"/>
                <a:cs typeface="Calibri"/>
                <a:sym typeface="Calibri"/>
              </a:rPr>
              <a:t>unger. When the pandemic started,</a:t>
            </a:r>
            <a:r>
              <a:rPr lang="en-PH" sz="1800" dirty="0">
                <a:effectLst/>
                <a:latin typeface="Calibri" panose="020F0502020204030204" pitchFamily="34" charset="0"/>
                <a:ea typeface="Calibri" panose="020F0502020204030204" pitchFamily="34" charset="0"/>
                <a:cs typeface="Calibri" panose="020F0502020204030204" pitchFamily="34" charset="0"/>
              </a:rPr>
              <a:t> a sharp increase in hunger rates was observed in the SWS surveys on hunger incidence.  In the latest survey in the first quarter, 12.2% of Filipinos or an estimated 3.1 million families experienced hunger during the survey period.. </a:t>
            </a: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0" lvl="0" indent="0" algn="l" rtl="0">
              <a:spcBef>
                <a:spcPts val="0"/>
              </a:spcBef>
              <a:spcAft>
                <a:spcPts val="0"/>
              </a:spcAft>
              <a:buNone/>
            </a:pPr>
            <a:endParaRPr dirty="0"/>
          </a:p>
        </p:txBody>
      </p:sp>
      <p:sp>
        <p:nvSpPr>
          <p:cNvPr id="179" name="Google Shape;179;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166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1" i="0" u="none" strike="noStrike" dirty="0">
                <a:solidFill>
                  <a:schemeClr val="dk1"/>
                </a:solidFill>
                <a:latin typeface="Calibri"/>
                <a:ea typeface="Calibri"/>
                <a:cs typeface="Calibri"/>
                <a:sym typeface="Calibri"/>
              </a:rPr>
              <a:t>Fourth, </a:t>
            </a:r>
            <a:r>
              <a:rPr lang="en-US" sz="1000" b="0" i="0" u="none" strike="noStrike" dirty="0">
                <a:solidFill>
                  <a:schemeClr val="dk1"/>
                </a:solidFill>
                <a:latin typeface="Calibri"/>
                <a:ea typeface="Calibri"/>
                <a:cs typeface="Calibri"/>
                <a:sym typeface="Calibri"/>
              </a:rPr>
              <a:t>the </a:t>
            </a:r>
            <a:r>
              <a:rPr lang="en-US" sz="1000" i="0" u="none" strike="noStrike" dirty="0">
                <a:solidFill>
                  <a:schemeClr val="dk1"/>
                </a:solidFill>
                <a:latin typeface="Calibri"/>
                <a:ea typeface="Calibri"/>
                <a:cs typeface="Calibri"/>
                <a:sym typeface="Calibri"/>
              </a:rPr>
              <a:t>pandemic has affected </a:t>
            </a:r>
            <a:r>
              <a:rPr lang="en-US" sz="1000" i="0" u="none" strike="noStrike" dirty="0">
                <a:solidFill>
                  <a:srgbClr val="000000"/>
                </a:solidFill>
                <a:latin typeface="Calibri"/>
                <a:ea typeface="Calibri"/>
                <a:cs typeface="Calibri"/>
                <a:sym typeface="Calibri"/>
              </a:rPr>
              <a:t>food security.</a:t>
            </a:r>
            <a:r>
              <a:rPr lang="en-PH" sz="1200" dirty="0">
                <a:effectLst/>
                <a:latin typeface="Calibri" panose="020F0502020204030204" pitchFamily="34" charset="0"/>
                <a:ea typeface="Calibri" panose="020F0502020204030204" pitchFamily="34" charset="0"/>
              </a:rPr>
              <a:t> These include disruptions to food supply chains, loss of income and livelihoods, a widening of inequality, disruptions to social protection programs, altered food environments, and uneven food prices</a:t>
            </a:r>
            <a:r>
              <a:rPr lang="en-PH" sz="1200" dirty="0">
                <a:solidFill>
                  <a:srgbClr val="FF0000"/>
                </a:solidFill>
                <a:effectLst/>
                <a:latin typeface="Calibri" panose="020F0502020204030204" pitchFamily="34" charset="0"/>
                <a:ea typeface="Calibri" panose="020F0502020204030204" pitchFamily="34" charset="0"/>
              </a:rPr>
              <a:t>. </a:t>
            </a:r>
            <a:r>
              <a:rPr lang="en-PH" sz="1200" dirty="0">
                <a:effectLst/>
                <a:latin typeface="Calibri" panose="020F0502020204030204" pitchFamily="34" charset="0"/>
                <a:ea typeface="Calibri" panose="020F0502020204030204" pitchFamily="34" charset="0"/>
              </a:rPr>
              <a:t>The disruption to the food supply chains affected </a:t>
            </a:r>
            <a:r>
              <a:rPr lang="en-PH" sz="1200" b="1" dirty="0">
                <a:effectLst/>
                <a:latin typeface="Calibri" panose="020F0502020204030204" pitchFamily="34" charset="0"/>
                <a:ea typeface="Calibri" panose="020F0502020204030204" pitchFamily="34" charset="0"/>
              </a:rPr>
              <a:t>food availability</a:t>
            </a:r>
            <a:r>
              <a:rPr lang="en-PH" sz="1200" dirty="0">
                <a:effectLst/>
                <a:latin typeface="Calibri" panose="020F0502020204030204" pitchFamily="34" charset="0"/>
                <a:ea typeface="Calibri" panose="020F0502020204030204" pitchFamily="34" charset="0"/>
              </a:rPr>
              <a:t> where food commodities could not reach markets, creating low supply and high demand and resulting in a higher price of some basic goods. People also relied on food packs from government or private donors.</a:t>
            </a:r>
            <a:r>
              <a:rPr lang="en-US" sz="1000" b="1" i="0" u="none" strike="noStrike" dirty="0">
                <a:solidFill>
                  <a:srgbClr val="000000"/>
                </a:solidFill>
                <a:latin typeface="Calibri"/>
                <a:ea typeface="Calibri"/>
                <a:cs typeface="Calibri"/>
                <a:sym typeface="Calibri"/>
              </a:rPr>
              <a:t> Accessibility </a:t>
            </a:r>
            <a:r>
              <a:rPr lang="en-US" sz="1000" i="0" u="none" strike="noStrike" dirty="0">
                <a:solidFill>
                  <a:srgbClr val="000000"/>
                </a:solidFill>
                <a:latin typeface="Calibri"/>
                <a:ea typeface="Calibri"/>
                <a:cs typeface="Calibri"/>
                <a:sym typeface="Calibri"/>
              </a:rPr>
              <a:t>was also affected. </a:t>
            </a:r>
            <a:r>
              <a:rPr lang="en-PH" sz="1200" dirty="0">
                <a:effectLst/>
                <a:latin typeface="Calibri" panose="020F0502020204030204" pitchFamily="34" charset="0"/>
                <a:ea typeface="Calibri" panose="020F0502020204030204" pitchFamily="34" charset="0"/>
              </a:rPr>
              <a:t>Based on the 2020 RNAS, there are about 56.3% of Filipinos who had problems accessing food due to limited or no budget (22.1%), limited public transportation (21.6%), loss of job (19.5%), or limited food stores in their respective areas (10.8%), and no other members in the family to buy food (5.1%).  </a:t>
            </a:r>
            <a:r>
              <a:rPr lang="en-US" sz="1000" i="0" u="none" strike="noStrike" dirty="0">
                <a:solidFill>
                  <a:schemeClr val="dk1"/>
                </a:solidFill>
                <a:latin typeface="Calibri"/>
                <a:ea typeface="Calibri"/>
                <a:cs typeface="Calibri"/>
                <a:sym typeface="Calibri"/>
              </a:rPr>
              <a:t>There were also changes in </a:t>
            </a:r>
            <a:r>
              <a:rPr lang="en-US" sz="1000" b="1" i="0" u="none" strike="noStrike" dirty="0">
                <a:solidFill>
                  <a:schemeClr val="dk1"/>
                </a:solidFill>
                <a:latin typeface="Calibri"/>
                <a:ea typeface="Calibri"/>
                <a:cs typeface="Calibri"/>
                <a:sym typeface="Calibri"/>
              </a:rPr>
              <a:t>food mobility </a:t>
            </a:r>
            <a:r>
              <a:rPr lang="en-US" sz="1000" b="0" i="0" u="none" strike="noStrike" dirty="0">
                <a:solidFill>
                  <a:schemeClr val="dk1"/>
                </a:solidFill>
                <a:latin typeface="Calibri"/>
                <a:ea typeface="Calibri"/>
                <a:cs typeface="Calibri"/>
                <a:sym typeface="Calibri"/>
              </a:rPr>
              <a:t>as there was </a:t>
            </a:r>
            <a:r>
              <a:rPr lang="en-US" sz="1000" i="0" u="none" strike="noStrike" dirty="0">
                <a:solidFill>
                  <a:schemeClr val="dk1"/>
                </a:solidFill>
                <a:latin typeface="Calibri"/>
                <a:ea typeface="Calibri"/>
                <a:cs typeface="Calibri"/>
                <a:sym typeface="Calibri"/>
              </a:rPr>
              <a:t>an increase in food delivery services and online shopping.  </a:t>
            </a:r>
            <a:r>
              <a:rPr lang="en-US" sz="1000" b="1" dirty="0">
                <a:solidFill>
                  <a:srgbClr val="000000"/>
                </a:solidFill>
                <a:latin typeface="Calibri"/>
                <a:ea typeface="Calibri"/>
                <a:cs typeface="Calibri"/>
                <a:sym typeface="Calibri"/>
              </a:rPr>
              <a:t>Food utilization </a:t>
            </a:r>
            <a:r>
              <a:rPr lang="en-US" sz="1000" dirty="0">
                <a:solidFill>
                  <a:srgbClr val="000000"/>
                </a:solidFill>
                <a:latin typeface="Calibri"/>
                <a:ea typeface="Calibri"/>
                <a:cs typeface="Calibri"/>
                <a:sym typeface="Calibri"/>
              </a:rPr>
              <a:t>was also affected. People </a:t>
            </a:r>
            <a:r>
              <a:rPr lang="en-PH" sz="1200" dirty="0">
                <a:effectLst/>
                <a:latin typeface="Calibri" panose="020F0502020204030204" pitchFamily="34" charset="0"/>
                <a:ea typeface="Calibri" panose="020F0502020204030204" pitchFamily="34" charset="0"/>
              </a:rPr>
              <a:t>stayed at home, became bored and tended to overeat especially foods that are high in fats, sugars and salt. Some resorted to stockpiling or hoarding food due to grocery shopping restrictions. On the other hand, some preferred to eat fresh foods and cook at home daily. </a:t>
            </a:r>
            <a:endParaRPr lang="en-US" sz="100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179" name="Google Shape;179;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01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PH" sz="1800" dirty="0">
                <a:effectLst/>
                <a:latin typeface="Calibri" panose="020F0502020204030204" pitchFamily="34" charset="0"/>
                <a:ea typeface="Calibri" panose="020F0502020204030204" pitchFamily="34" charset="0"/>
                <a:cs typeface="Calibri" panose="020F0502020204030204" pitchFamily="34" charset="0"/>
              </a:rPr>
              <a:t>The negative impact of COVID-19 on health and nutrition has been pervasive and undeniably challenging to different sectors. However, there are still positive changes that have been made by living with the virus that can be brought as we shift from pandemic to endemic paradigm.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There were innovations in service delivery especially of medical services. Telemedicine and other digital technology were utilized to facilitate </a:t>
            </a:r>
            <a:r>
              <a:rPr lang="en-US" sz="1200" b="0" i="0" u="none" strike="noStrike" dirty="0">
                <a:solidFill>
                  <a:srgbClr val="000000"/>
                </a:solidFill>
                <a:latin typeface="Calibri"/>
                <a:ea typeface="Calibri"/>
                <a:cs typeface="Calibri"/>
                <a:sym typeface="Calibri"/>
              </a:rPr>
              <a:t>greater access to information and knowledge.  We are now used to attending webinars and online trainings. </a:t>
            </a:r>
            <a:endParaRPr lang="en-US" dirty="0"/>
          </a:p>
          <a:p>
            <a:pPr marL="0" lvl="0" indent="0" algn="l" rtl="0">
              <a:spcBef>
                <a:spcPts val="0"/>
              </a:spcBef>
              <a:spcAft>
                <a:spcPts val="0"/>
              </a:spcAft>
              <a:buNone/>
            </a:pPr>
            <a:r>
              <a:rPr lang="en-US" dirty="0"/>
              <a:t> </a:t>
            </a:r>
            <a:endParaRPr dirty="0"/>
          </a:p>
        </p:txBody>
      </p:sp>
      <p:sp>
        <p:nvSpPr>
          <p:cNvPr id="208" name="Google Shape;208;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PH" sz="1800" dirty="0">
                <a:effectLst/>
                <a:latin typeface="Calibri" panose="020F0502020204030204" pitchFamily="34" charset="0"/>
                <a:ea typeface="Calibri" panose="020F0502020204030204" pitchFamily="34" charset="0"/>
                <a:cs typeface="Calibri" panose="020F0502020204030204" pitchFamily="34" charset="0"/>
              </a:rPr>
              <a:t>As society changed, attitudes towards health and nutrition also shifted to boost health and prevent getting the virus. The benefit of proper nutrition was emphasized. Families had more opportunities to spend time together due to lockdown. People also became more health conscious to lessen the risk of getting the virus or the severity of the illness. The importance of </a:t>
            </a:r>
            <a:r>
              <a:rPr lang="en-US" sz="1800" b="0" i="0" u="none" strike="noStrike" dirty="0">
                <a:solidFill>
                  <a:srgbClr val="000000"/>
                </a:solidFill>
                <a:latin typeface="Calibri"/>
                <a:ea typeface="Calibri"/>
                <a:cs typeface="Calibri"/>
                <a:sym typeface="Calibri"/>
              </a:rPr>
              <a:t>physical and mental fitness was brought to the forefront of people's consciousness, giving it time and attention. Many engaged to workouts while in quarantine to stay fit and healthy amidst the pandemic. </a:t>
            </a:r>
            <a:endParaRPr lang="en-US" sz="2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0" lvl="0" indent="0" algn="l" rtl="0">
              <a:spcBef>
                <a:spcPts val="0"/>
              </a:spcBef>
              <a:spcAft>
                <a:spcPts val="0"/>
              </a:spcAft>
              <a:buNone/>
            </a:pPr>
            <a:endParaRPr dirty="0"/>
          </a:p>
        </p:txBody>
      </p:sp>
      <p:sp>
        <p:nvSpPr>
          <p:cNvPr id="223" name="Google Shape;223;p1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In the threat of COVID, </a:t>
            </a:r>
            <a:r>
              <a:rPr lang="en-US" sz="1200" b="0" i="0" u="none" strike="noStrike" dirty="0">
                <a:solidFill>
                  <a:srgbClr val="000000"/>
                </a:solidFill>
                <a:latin typeface="Calibri"/>
                <a:cs typeface="Calibri"/>
                <a:sym typeface="Calibri"/>
              </a:rPr>
              <a:t>f</a:t>
            </a:r>
            <a:r>
              <a:rPr lang="en-US" sz="1200" b="0" i="0" u="none" strike="noStrike" dirty="0">
                <a:solidFill>
                  <a:srgbClr val="000000"/>
                </a:solidFill>
                <a:latin typeface="Calibri"/>
                <a:ea typeface="Calibri"/>
                <a:cs typeface="Calibri"/>
                <a:sym typeface="Calibri"/>
              </a:rPr>
              <a:t>ood security was recognized as a primordial need of the country given the less accessibility and higher prices of food.  Many </a:t>
            </a:r>
            <a:r>
              <a:rPr lang="en-US" sz="1800" dirty="0">
                <a:effectLst/>
                <a:latin typeface="Calibri" panose="020F0502020204030204" pitchFamily="34" charset="0"/>
                <a:ea typeface="Calibri" panose="020F0502020204030204" pitchFamily="34" charset="0"/>
              </a:rPr>
              <a:t>plant lovers and nurturers or what we call </a:t>
            </a:r>
            <a:r>
              <a:rPr lang="en-US" sz="1800" dirty="0" err="1">
                <a:effectLst/>
                <a:latin typeface="Calibri" panose="020F0502020204030204" pitchFamily="34" charset="0"/>
                <a:ea typeface="Calibri" panose="020F0502020204030204" pitchFamily="34" charset="0"/>
              </a:rPr>
              <a:t>plantito</a:t>
            </a:r>
            <a:r>
              <a:rPr lang="en-US" sz="1800" dirty="0">
                <a:effectLst/>
                <a:latin typeface="Calibri" panose="020F0502020204030204" pitchFamily="34" charset="0"/>
                <a:ea typeface="Calibri" panose="020F0502020204030204" pitchFamily="34" charset="0"/>
              </a:rPr>
              <a:t>/</a:t>
            </a:r>
            <a:r>
              <a:rPr lang="en-US" sz="1800" dirty="0" err="1">
                <a:effectLst/>
                <a:latin typeface="Calibri" panose="020F0502020204030204" pitchFamily="34" charset="0"/>
                <a:ea typeface="Calibri" panose="020F0502020204030204" pitchFamily="34" charset="0"/>
              </a:rPr>
              <a:t>plantita</a:t>
            </a:r>
            <a:r>
              <a:rPr lang="en-US" sz="1800" dirty="0">
                <a:effectLst/>
                <a:latin typeface="Calibri" panose="020F0502020204030204" pitchFamily="34" charset="0"/>
                <a:ea typeface="Calibri" panose="020F0502020204030204" pitchFamily="34" charset="0"/>
              </a:rPr>
              <a:t> have also emerged during the pandemic, and lastly, </a:t>
            </a:r>
            <a:r>
              <a:rPr lang="en-US" sz="1200" b="0" i="0" u="none" strike="noStrike" dirty="0">
                <a:solidFill>
                  <a:srgbClr val="000000"/>
                </a:solidFill>
                <a:effectLst/>
                <a:latin typeface="Calibri"/>
                <a:ea typeface="Calibri" panose="020F0502020204030204" pitchFamily="34" charset="0"/>
                <a:cs typeface="Calibri"/>
                <a:sym typeface="Calibri"/>
              </a:rPr>
              <a:t>s</a:t>
            </a:r>
            <a:r>
              <a:rPr lang="en-US" sz="1200" b="0" i="0" u="none" strike="noStrike" dirty="0">
                <a:solidFill>
                  <a:srgbClr val="000000"/>
                </a:solidFill>
                <a:latin typeface="Calibri"/>
                <a:ea typeface="Calibri"/>
                <a:cs typeface="Calibri"/>
                <a:sym typeface="Calibri"/>
              </a:rPr>
              <a:t>olidarity among neighbors was seen as all citizens were asked to act responsibly.  We hear stories of the community pantry being replicated in many parts of the country.  Even before the pandemic, there are many individuals or groups who support victims of disasters and emergencies. </a:t>
            </a:r>
            <a:endParaRPr lang="en-US"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38" name="Google Shape;238;p1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PH" sz="1800" dirty="0">
                <a:effectLst/>
                <a:latin typeface="Calibri" panose="020F0502020204030204" pitchFamily="34" charset="0"/>
                <a:ea typeface="Calibri" panose="020F0502020204030204" pitchFamily="34" charset="0"/>
                <a:cs typeface="Calibri" panose="020F0502020204030204" pitchFamily="34" charset="0"/>
              </a:rPr>
              <a:t>Because the focus was on pandemic response, the delivery of nutrition and related services was affected. In response, national government agencies released various issuances for continued delivery of essential health services with strict observance of infection control measures.  The prohibition on mass gatherings and strict quarantine restrictions did not prevent the implementation of the DSWD and </a:t>
            </a:r>
            <a:r>
              <a:rPr lang="en-PH" sz="1800" dirty="0" err="1">
                <a:effectLst/>
                <a:latin typeface="Calibri" panose="020F0502020204030204" pitchFamily="34" charset="0"/>
                <a:ea typeface="Calibri" panose="020F0502020204030204" pitchFamily="34" charset="0"/>
                <a:cs typeface="Calibri" panose="020F0502020204030204" pitchFamily="34" charset="0"/>
              </a:rPr>
              <a:t>DepED</a:t>
            </a:r>
            <a:r>
              <a:rPr lang="en-PH" sz="1800" dirty="0">
                <a:effectLst/>
                <a:latin typeface="Calibri" panose="020F0502020204030204" pitchFamily="34" charset="0"/>
                <a:ea typeface="Calibri" panose="020F0502020204030204" pitchFamily="34" charset="0"/>
                <a:cs typeface="Calibri" panose="020F0502020204030204" pitchFamily="34" charset="0"/>
              </a:rPr>
              <a:t> supplementary feeding programs.  The designs were tweaked for example, instead of hot meals, healthy food packs were distributed to parents or to the houses of students. Schools served the enhanced </a:t>
            </a:r>
            <a:r>
              <a:rPr lang="en-PH" sz="1800" dirty="0" err="1">
                <a:effectLst/>
                <a:latin typeface="Calibri" panose="020F0502020204030204" pitchFamily="34" charset="0"/>
                <a:ea typeface="Calibri" panose="020F0502020204030204" pitchFamily="34" charset="0"/>
                <a:cs typeface="Calibri" panose="020F0502020204030204" pitchFamily="34" charset="0"/>
              </a:rPr>
              <a:t>nutribun</a:t>
            </a:r>
            <a:r>
              <a:rPr lang="en-PH" sz="1800" dirty="0">
                <a:effectLst/>
                <a:latin typeface="Calibri" panose="020F0502020204030204" pitchFamily="34" charset="0"/>
                <a:ea typeface="Calibri" panose="020F0502020204030204" pitchFamily="34" charset="0"/>
                <a:cs typeface="Calibri" panose="020F0502020204030204" pitchFamily="34" charset="0"/>
              </a:rPr>
              <a:t>, milk, and fruits. Also, responding to calls for milk donations, the DOH issued </a:t>
            </a:r>
            <a:r>
              <a:rPr lang="en-PH" sz="1200" dirty="0">
                <a:effectLst/>
                <a:latin typeface="Calibri" panose="020F0502020204030204" pitchFamily="34" charset="0"/>
                <a:ea typeface="Calibri" panose="020F0502020204030204" pitchFamily="34" charset="0"/>
              </a:rPr>
              <a:t>Memorandum No. 2020-0231 to provide guidelines on the standardized regulation of donations related to Executive Order 51.  The Milk Code does not allow for milk donations as this undermines the practice of breastfeeding.  </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53" name="Google Shape;253;p1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mn-lt"/>
                <a:ea typeface="Calibri" panose="020F0502020204030204" pitchFamily="34" charset="0"/>
              </a:rPr>
              <a:t>The NNC as Chair of the National Nutrition Cluster issued advisories to local government units to provide guidance relative to COVID-19 and local nutrition programs. Some of the guidelines included topics such as following </a:t>
            </a:r>
            <a:r>
              <a:rPr lang="en-US" sz="1200" dirty="0">
                <a:effectLst/>
                <a:latin typeface="Calibri" panose="020F0502020204030204" pitchFamily="34" charset="0"/>
                <a:ea typeface="Calibri" panose="020F0502020204030204" pitchFamily="34" charset="0"/>
              </a:rPr>
              <a:t>healthy diets, continued breastfeeding, following the COVID 19 health protocols and conducting an inventory of prepositioned nutrition commodities.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p>
            <a:pPr algn="l"/>
            <a:endParaRPr lang="en-US" dirty="0"/>
          </a:p>
          <a:p>
            <a:pPr algn="l"/>
            <a:endParaRPr dirty="0"/>
          </a:p>
        </p:txBody>
      </p:sp>
      <p:sp>
        <p:nvSpPr>
          <p:cNvPr id="268" name="Google Shape;268;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I will present the nutrition month campaign particularly its objectives and key messages, how the pandemic affected nutrition, how nutrition and resilience are linked, define new normal and the new normal in nutrition that we want. Lastly, I will share our call for support from among the different sectors so </a:t>
            </a:r>
            <a:r>
              <a:rPr lang="en-US" sz="1100" b="0" i="0" u="none" strike="noStrike" dirty="0">
                <a:solidFill>
                  <a:srgbClr val="000000"/>
                </a:solidFill>
                <a:latin typeface="Calibri"/>
                <a:ea typeface="Calibri"/>
                <a:cs typeface="Calibri"/>
                <a:sym typeface="Calibri"/>
              </a:rPr>
              <a:t>that through our collective effort, we can improve nutrition as we move forward to a better new normal. </a:t>
            </a:r>
            <a:endParaRPr sz="1100" dirty="0"/>
          </a:p>
        </p:txBody>
      </p:sp>
      <p:sp>
        <p:nvSpPr>
          <p:cNvPr id="55" name="Google Shape;55;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PH" dirty="0"/>
              <a:t>Transitioning to the new normal means that we need to improve resilience of the individuals, families, communities and the whole country.  Resilience in general,  means the ability and willingness to adapt over time to a changing and potentially threatening environment.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94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sz="1800" dirty="0">
                <a:effectLst/>
                <a:latin typeface="Calibri" panose="020F0502020204030204" pitchFamily="34" charset="0"/>
                <a:ea typeface="Calibri" panose="020F0502020204030204" pitchFamily="34" charset="0"/>
              </a:rPr>
              <a:t>We can see in this illustration the link between nutrition and resilience. Undernutrition weakens the individual, household and community capacities to adapt to acute shock or stress. Institutions and systems are not yet conditioned to provide support to families and communities to transform their lives to be less vulnerable to shocks and stresses.  At the same time, the factors that cause weak resilience are also signs of the causes of child and maternal undernutrition.  Undernourished families in poor communities have low resilience.  </a:t>
            </a: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rtl="0">
              <a:lnSpc>
                <a:spcPct val="100000"/>
              </a:lnSpc>
              <a:spcBef>
                <a:spcPts val="0"/>
              </a:spcBef>
              <a:spcAft>
                <a:spcPts val="0"/>
              </a:spcAft>
              <a:buClr>
                <a:schemeClr val="dk1"/>
              </a:buClr>
              <a:buSzPts val="1200"/>
              <a:buFont typeface="Calibri"/>
              <a:buNone/>
            </a:pPr>
            <a:endParaRPr lang="en-US" sz="1800" dirty="0"/>
          </a:p>
        </p:txBody>
      </p:sp>
      <p:sp>
        <p:nvSpPr>
          <p:cNvPr id="298" name="Google Shape;298;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402976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Therefore, nutrition and resilience are strongly interlinked where nutrition is both an input as well as an outcome of resilience.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PH" sz="1800" dirty="0">
                <a:effectLst/>
                <a:latin typeface="Calibri" panose="020F0502020204030204" pitchFamily="34" charset="0"/>
                <a:ea typeface="Calibri" panose="020F0502020204030204" pitchFamily="34" charset="0"/>
                <a:cs typeface="Calibri" panose="020F0502020204030204" pitchFamily="34" charset="0"/>
              </a:rPr>
              <a:t>Nutrition and resilience are co-dependent and mutually reinforcing.  Integrating resilience thinking to nutrition programming and vice versa would give greater benefits. On the other hand, improving the resilience of a country can also address factors affecting malnutrition, thus, improved resilience means improved nutrition</a:t>
            </a:r>
            <a:endParaRPr lang="en-US" sz="1800" b="0" i="0" u="none" strike="noStrik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800" dirty="0"/>
          </a:p>
        </p:txBody>
      </p:sp>
      <p:sp>
        <p:nvSpPr>
          <p:cNvPr id="298" name="Google Shape;298;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drive this point, Quezon City serves as an example of food and nutrition-sensitive programming to build resilience.  Quezon City is the most populous and richest city in Metro Manila. Its main nutritional concerns are overnutrition and micronutrient deficiencies among children. Over the course of more than 10 years, the city has gradually moved towards providing a healthier food environment for its population so much so that it was one of 13 cities that was a signatory to the Food Cities Declaration in the world.  It is one of the first cities to issue an ordinance to ban the marketing and trade of unhealthy foods around schools. At the start of the pandemic, it embarked on short term response such as food relief, Community Mart App and mobile markets. Quezon City organized its Food Security Task Force to address food insecurity, promote consumption of nutritious food, complementing and creating livelihoods and building climate resilience. The response focused on urban agriculture complemented with food trade and processing. The city plans to develop a food security and resilience plan for the long-term response. Its goal for the new normal is to have healthy and sustainable foods to be the primary available choice.   </a:t>
            </a:r>
          </a:p>
          <a:p>
            <a:endParaRPr lang="en-US" dirty="0"/>
          </a:p>
          <a:p>
            <a:r>
              <a:rPr lang="en-US" dirty="0"/>
              <a:t>This is just one LGU that has been documented by EAT and UNICEF.   We hope that there will be more LGUs like it. Sana all. </a:t>
            </a:r>
          </a:p>
          <a:p>
            <a:endParaRPr lang="en-P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3873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1800" b="0" dirty="0">
                <a:solidFill>
                  <a:srgbClr val="F27860"/>
                </a:solidFill>
                <a:latin typeface="Calibri"/>
                <a:ea typeface="Calibri"/>
                <a:cs typeface="Calibri"/>
                <a:sym typeface="Calibri"/>
              </a:rPr>
              <a:t>Maximizing the nutritional impact of resilience programming will involve resilience-building programs and policies that will also address and prevent all forms of malnutrition. In this context, we strive for a better nutrition in the new normal.  This can happen when </a:t>
            </a:r>
            <a:r>
              <a:rPr lang="en-PH" sz="1800" b="1" dirty="0">
                <a:solidFill>
                  <a:srgbClr val="F27860"/>
                </a:solidFill>
                <a:latin typeface="Calibri"/>
                <a:ea typeface="Calibri"/>
                <a:cs typeface="Calibri"/>
                <a:sym typeface="Calibri"/>
              </a:rPr>
              <a:t>first</a:t>
            </a:r>
            <a:r>
              <a:rPr lang="en-PH" sz="1800" b="0" dirty="0">
                <a:solidFill>
                  <a:srgbClr val="F27860"/>
                </a:solidFill>
                <a:latin typeface="Calibri"/>
                <a:ea typeface="Calibri"/>
                <a:cs typeface="Calibri"/>
                <a:sym typeface="Calibri"/>
              </a:rPr>
              <a:t> we </a:t>
            </a:r>
            <a:r>
              <a:rPr lang="en-US" sz="1800" b="0" dirty="0">
                <a:solidFill>
                  <a:srgbClr val="F27860"/>
                </a:solidFill>
                <a:latin typeface="Calibri"/>
                <a:ea typeface="Calibri"/>
                <a:cs typeface="Calibri"/>
                <a:sym typeface="Calibri"/>
              </a:rPr>
              <a:t>raise the awareness on the importance of nutrition in resilience building. </a:t>
            </a:r>
            <a:r>
              <a:rPr lang="en-PH" sz="1800" dirty="0">
                <a:effectLst/>
                <a:latin typeface="Calibri" panose="020F0502020204030204" pitchFamily="34" charset="0"/>
                <a:ea typeface="Calibri" panose="020F0502020204030204" pitchFamily="34" charset="0"/>
                <a:cs typeface="Calibri" panose="020F0502020204030204" pitchFamily="34" charset="0"/>
              </a:rPr>
              <a:t>The relationship of nutrition and resilience is unquestionable and a food and nutrition secured population is more resilient in times of disaster and able to adapt to stress without applying negative nutritional coping strategies.  </a:t>
            </a:r>
          </a:p>
          <a:p>
            <a:pPr marL="342900" marR="0" lvl="0" indent="-3429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PH"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PH" sz="1800" b="1" dirty="0">
                <a:effectLst/>
                <a:latin typeface="Calibri" panose="020F0502020204030204" pitchFamily="34" charset="0"/>
                <a:ea typeface="Calibri" panose="020F0502020204030204" pitchFamily="34" charset="0"/>
                <a:cs typeface="Calibri" panose="020F0502020204030204" pitchFamily="34" charset="0"/>
              </a:rPr>
              <a:t>Second, </a:t>
            </a:r>
            <a:r>
              <a:rPr lang="en-PH" sz="1800" b="0" dirty="0">
                <a:effectLst/>
                <a:latin typeface="Calibri" panose="020F0502020204030204" pitchFamily="34" charset="0"/>
                <a:ea typeface="Calibri" panose="020F0502020204030204" pitchFamily="34" charset="0"/>
                <a:cs typeface="Calibri" panose="020F0502020204030204" pitchFamily="34" charset="0"/>
              </a:rPr>
              <a:t>t</a:t>
            </a:r>
            <a:r>
              <a:rPr lang="en-PH" sz="1800" dirty="0">
                <a:effectLst/>
                <a:latin typeface="Calibri" panose="020F0502020204030204" pitchFamily="34" charset="0"/>
                <a:ea typeface="Calibri" panose="020F0502020204030204" pitchFamily="34" charset="0"/>
                <a:cs typeface="Calibri" panose="020F0502020204030204" pitchFamily="34" charset="0"/>
              </a:rPr>
              <a:t>he occurrence of disasters and emergencies are inevitable. It affects all aspects of life including the delivery of health and nutrition services. With this disruption, evaluation and re-planning on how nutrition intervention can be delivered amidst any emergency should be done to continue implementation and ensure that the nutritional needs of the population will be met. We must BUILD BACK BETTER nutrition.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dirty="0">
                <a:effectLst/>
                <a:latin typeface="Calibri"/>
                <a:ea typeface="Calibri" panose="020F0502020204030204" pitchFamily="34" charset="0"/>
                <a:cs typeface="Calibri"/>
              </a:rPr>
              <a:t>Third, </a:t>
            </a:r>
            <a:r>
              <a:rPr lang="en-PH" sz="1800" b="0" dirty="0">
                <a:effectLst/>
                <a:latin typeface="Calibri" panose="020F0502020204030204" pitchFamily="34" charset="0"/>
                <a:ea typeface="Calibri" panose="020F0502020204030204" pitchFamily="34" charset="0"/>
                <a:cs typeface="Calibri" panose="020F0502020204030204" pitchFamily="34" charset="0"/>
              </a:rPr>
              <a:t>As</a:t>
            </a:r>
            <a:r>
              <a:rPr lang="en-PH" sz="1800" dirty="0">
                <a:effectLst/>
                <a:latin typeface="Calibri" panose="020F0502020204030204" pitchFamily="34" charset="0"/>
                <a:ea typeface="Calibri" panose="020F0502020204030204" pitchFamily="34" charset="0"/>
                <a:cs typeface="Calibri" panose="020F0502020204030204" pitchFamily="34" charset="0"/>
              </a:rPr>
              <a:t>ide from standard health protocol, enabling the population to eat a variety of whole foods including fruits and vegetables, meat, poultry, fish, and dairy, reducing sugar and salt intake, cutting back on high fat foods and staying hydrated will help improve resilience. </a:t>
            </a:r>
          </a:p>
          <a:p>
            <a:pPr marL="0" marR="0" lvl="0" indent="0" algn="l" rtl="0">
              <a:lnSpc>
                <a:spcPct val="100000"/>
              </a:lnSpc>
              <a:spcBef>
                <a:spcPts val="0"/>
              </a:spcBef>
              <a:spcAft>
                <a:spcPts val="0"/>
              </a:spcAft>
              <a:buClr>
                <a:schemeClr val="dk1"/>
              </a:buClr>
              <a:buSzPts val="1200"/>
              <a:buFont typeface="Calibri"/>
              <a:buNone/>
            </a:pPr>
            <a:endParaRPr lang="en-PH" dirty="0"/>
          </a:p>
          <a:p>
            <a:pPr marL="0" marR="0" lvl="0" indent="0" algn="l" rtl="0">
              <a:lnSpc>
                <a:spcPct val="100000"/>
              </a:lnSpc>
              <a:spcBef>
                <a:spcPts val="0"/>
              </a:spcBef>
              <a:spcAft>
                <a:spcPts val="0"/>
              </a:spcAft>
              <a:buClr>
                <a:schemeClr val="dk1"/>
              </a:buClr>
              <a:buSzPts val="1200"/>
              <a:buFont typeface="Calibri"/>
              <a:buNone/>
            </a:pPr>
            <a:r>
              <a:rPr lang="en-PH" sz="1800" b="1" dirty="0">
                <a:effectLst/>
                <a:latin typeface="Calibri" panose="020F0502020204030204" pitchFamily="34" charset="0"/>
                <a:ea typeface="Calibri" panose="020F0502020204030204" pitchFamily="34" charset="0"/>
              </a:rPr>
              <a:t>Fourth, </a:t>
            </a:r>
            <a:r>
              <a:rPr lang="en-PH" sz="1800" b="0" dirty="0">
                <a:effectLst/>
                <a:latin typeface="Calibri" panose="020F0502020204030204" pitchFamily="34" charset="0"/>
                <a:ea typeface="Calibri" panose="020F0502020204030204" pitchFamily="34" charset="0"/>
              </a:rPr>
              <a:t>we saw how the food security of families and communities were affected, we must work towards sustainable food systems that improve both availability and access to nutritious foods.   </a:t>
            </a:r>
            <a:endParaRPr lang="en-PH"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PH"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PH" sz="1800" b="1" dirty="0">
                <a:effectLst/>
                <a:latin typeface="Calibri" panose="020F0502020204030204" pitchFamily="34" charset="0"/>
              </a:rPr>
              <a:t>Fifth</a:t>
            </a:r>
            <a:r>
              <a:rPr lang="en-PH" sz="1800" dirty="0">
                <a:effectLst/>
                <a:latin typeface="Calibri" panose="020F0502020204030204" pitchFamily="34" charset="0"/>
              </a:rPr>
              <a:t>,  </a:t>
            </a:r>
            <a:r>
              <a:rPr lang="en-PH" sz="1800" dirty="0">
                <a:effectLst/>
                <a:latin typeface="Calibri" panose="020F0502020204030204" pitchFamily="34" charset="0"/>
                <a:ea typeface="Calibri" panose="020F0502020204030204" pitchFamily="34" charset="0"/>
              </a:rPr>
              <a:t>With or without the presence of the pandemic, it is essential to eradicate hunger and all forms of malnutrition as these are obstacles to a healthy growth and development and may cause irreversible damage to individuals. Eradicating hunger and malnutrition will also lead to improved children and adult nutrition that will further lead to economic benefits such as increased productivity and earnings </a:t>
            </a:r>
          </a:p>
          <a:p>
            <a:pPr marL="0" marR="0" lvl="0" indent="0" algn="l" rtl="0">
              <a:lnSpc>
                <a:spcPct val="100000"/>
              </a:lnSpc>
              <a:spcBef>
                <a:spcPts val="0"/>
              </a:spcBef>
              <a:spcAft>
                <a:spcPts val="0"/>
              </a:spcAft>
              <a:buClr>
                <a:schemeClr val="dk1"/>
              </a:buClr>
              <a:buSzPts val="1200"/>
              <a:buFont typeface="Calibri"/>
              <a:buNone/>
            </a:pPr>
            <a:endParaRPr lang="en-PH"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PH" sz="1800" b="1" dirty="0">
                <a:effectLst/>
                <a:latin typeface="Calibri" panose="020F0502020204030204" pitchFamily="34" charset="0"/>
                <a:ea typeface="Calibri" panose="020F0502020204030204" pitchFamily="34" charset="0"/>
                <a:cs typeface="Calibri" panose="020F0502020204030204" pitchFamily="34" charset="0"/>
              </a:rPr>
              <a:t>Lastly</a:t>
            </a:r>
            <a:r>
              <a:rPr lang="en-PH" sz="1800" dirty="0">
                <a:effectLst/>
                <a:latin typeface="Calibri" panose="020F0502020204030204" pitchFamily="34" charset="0"/>
                <a:ea typeface="Calibri" panose="020F0502020204030204" pitchFamily="34" charset="0"/>
                <a:cs typeface="Calibri" panose="020F0502020204030204" pitchFamily="34" charset="0"/>
              </a:rPr>
              <a:t>, we also aim to prevent and manage non-</a:t>
            </a:r>
            <a:r>
              <a:rPr lang="en-PH" sz="1800" dirty="0">
                <a:latin typeface="Calibri" panose="020F0502020204030204" pitchFamily="34" charset="0"/>
                <a:ea typeface="Calibri" panose="020F0502020204030204" pitchFamily="34" charset="0"/>
                <a:cs typeface="Calibri" panose="020F0502020204030204" pitchFamily="34" charset="0"/>
              </a:rPr>
              <a:t>c</a:t>
            </a:r>
            <a:r>
              <a:rPr lang="en-PH" sz="1800" dirty="0">
                <a:effectLst/>
                <a:latin typeface="Calibri" panose="020F0502020204030204" pitchFamily="34" charset="0"/>
                <a:ea typeface="Calibri" panose="020F0502020204030204" pitchFamily="34" charset="0"/>
                <a:cs typeface="Calibri" panose="020F0502020204030204" pitchFamily="34" charset="0"/>
              </a:rPr>
              <a:t>ommunicable </a:t>
            </a:r>
            <a:r>
              <a:rPr lang="en-PH" sz="1800" dirty="0">
                <a:latin typeface="Calibri" panose="020F0502020204030204" pitchFamily="34" charset="0"/>
                <a:ea typeface="Calibri" panose="020F0502020204030204" pitchFamily="34" charset="0"/>
                <a:cs typeface="Calibri" panose="020F0502020204030204" pitchFamily="34" charset="0"/>
              </a:rPr>
              <a:t>d</a:t>
            </a:r>
            <a:r>
              <a:rPr lang="en-PH" sz="1800" dirty="0">
                <a:effectLst/>
                <a:latin typeface="Calibri" panose="020F0502020204030204" pitchFamily="34" charset="0"/>
                <a:ea typeface="Calibri" panose="020F0502020204030204" pitchFamily="34" charset="0"/>
                <a:cs typeface="Calibri" panose="020F0502020204030204" pitchFamily="34" charset="0"/>
              </a:rPr>
              <a:t>iseases (NCDs) as these pose higher risk to death and can result to poverty which families may not be able to recover from. NCDs can be prevented by avoiding risk factors such as tobacco and alcohol use, unhealthy diet and physical inactivity.</a:t>
            </a: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15" name="Google Shape;315;p1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800" b="1" i="0" u="none" strike="noStrike" dirty="0">
                <a:solidFill>
                  <a:srgbClr val="F27860"/>
                </a:solidFill>
                <a:latin typeface="Calibri"/>
                <a:ea typeface="Calibri"/>
                <a:cs typeface="Calibri"/>
                <a:sym typeface="Calibri"/>
              </a:rPr>
              <a:t>What are the opportunities for nutrition in the new normal? </a:t>
            </a:r>
            <a:endParaRPr lang="en-US" sz="800" dirty="0">
              <a:solidFill>
                <a:srgbClr val="F27860"/>
              </a:solidFill>
            </a:endParaRPr>
          </a:p>
          <a:p>
            <a:pPr marL="0" marR="0" lvl="0" indent="0" algn="l" rtl="0">
              <a:lnSpc>
                <a:spcPct val="100000"/>
              </a:lnSpc>
              <a:spcBef>
                <a:spcPts val="0"/>
              </a:spcBef>
              <a:spcAft>
                <a:spcPts val="0"/>
              </a:spcAft>
              <a:buClr>
                <a:schemeClr val="dk1"/>
              </a:buClr>
              <a:buSzPts val="1200"/>
              <a:buFont typeface="Calibri"/>
              <a:buNone/>
            </a:pPr>
            <a:r>
              <a:rPr lang="en-PH" sz="1800" dirty="0">
                <a:solidFill>
                  <a:srgbClr val="0A0A0A"/>
                </a:solidFill>
                <a:effectLst/>
                <a:latin typeface="Calibri" panose="020F0502020204030204" pitchFamily="34" charset="0"/>
                <a:ea typeface="Calibri" panose="020F0502020204030204" pitchFamily="34" charset="0"/>
              </a:rPr>
              <a:t>First, as the new administration starts in July both in national and local level and with the transition of the country from the pandemic to endemic mode, elected officials are called upon to exercise their powers to ensure building back better for nutrition and to prioritize nutrition as a crucial factor in resilience-building.</a:t>
            </a:r>
          </a:p>
          <a:p>
            <a:pPr marL="0" marR="0" lvl="0" indent="0" algn="l" rtl="0">
              <a:lnSpc>
                <a:spcPct val="100000"/>
              </a:lnSpc>
              <a:spcBef>
                <a:spcPts val="0"/>
              </a:spcBef>
              <a:spcAft>
                <a:spcPts val="0"/>
              </a:spcAft>
              <a:buClr>
                <a:schemeClr val="dk1"/>
              </a:buClr>
              <a:buSzPts val="1200"/>
              <a:buFont typeface="Calibri"/>
              <a:buNone/>
            </a:pPr>
            <a:endParaRPr lang="en-PH" sz="1800" dirty="0">
              <a:solidFill>
                <a:srgbClr val="0A0A0A"/>
              </a:solidFill>
              <a:effectLst/>
              <a:latin typeface="Calibri" panose="020F0502020204030204" pitchFamily="34" charset="0"/>
              <a:ea typeface="Calibri" panose="020F0502020204030204" pitchFamily="34" charset="0"/>
              <a:cs typeface="Calibri"/>
            </a:endParaRPr>
          </a:p>
          <a:p>
            <a:pPr marL="0" marR="0" lvl="0" indent="0" algn="l" rtl="0">
              <a:lnSpc>
                <a:spcPct val="100000"/>
              </a:lnSpc>
              <a:spcBef>
                <a:spcPts val="0"/>
              </a:spcBef>
              <a:spcAft>
                <a:spcPts val="0"/>
              </a:spcAft>
              <a:buClr>
                <a:schemeClr val="dk1"/>
              </a:buClr>
              <a:buSzPts val="1200"/>
              <a:buFont typeface="Calibri"/>
              <a:buNone/>
            </a:pPr>
            <a:r>
              <a:rPr lang="en-PH" sz="1800" dirty="0">
                <a:solidFill>
                  <a:srgbClr val="0A0A0A"/>
                </a:solidFill>
                <a:effectLst/>
                <a:latin typeface="Calibri" panose="020F0502020204030204" pitchFamily="34" charset="0"/>
                <a:ea typeface="Calibri" panose="020F0502020204030204" pitchFamily="34" charset="0"/>
                <a:cs typeface="Calibri"/>
              </a:rPr>
              <a:t>Second, </a:t>
            </a:r>
            <a:r>
              <a:rPr lang="en-PH"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PH"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Mandanas</a:t>
            </a:r>
            <a:r>
              <a:rPr lang="en-PH"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-Garcia Ruling and Executive Order 138 moves for full devolution of services, </a:t>
            </a:r>
            <a:r>
              <a:rPr lang="en-PH" sz="1800" dirty="0">
                <a:effectLst/>
                <a:latin typeface="Calibri" panose="020F0502020204030204" pitchFamily="34" charset="0"/>
                <a:ea typeface="Calibri" panose="020F0502020204030204" pitchFamily="34" charset="0"/>
                <a:cs typeface="Calibri" panose="020F0502020204030204" pitchFamily="34" charset="0"/>
              </a:rPr>
              <a:t>local government units are expected to strengthen the integration of nutrition specific and nutrition sensitive program to its local nutrition action plans and address the gaps and challenges of PPAN implementation. </a:t>
            </a:r>
          </a:p>
          <a:p>
            <a:pPr marL="0" marR="0" lvl="0" indent="0" algn="l" rtl="0">
              <a:lnSpc>
                <a:spcPct val="100000"/>
              </a:lnSpc>
              <a:spcBef>
                <a:spcPts val="0"/>
              </a:spcBef>
              <a:spcAft>
                <a:spcPts val="0"/>
              </a:spcAft>
              <a:buClr>
                <a:schemeClr val="dk1"/>
              </a:buClr>
              <a:buSzPts val="1200"/>
              <a:buFont typeface="Calibri"/>
              <a:buNone/>
            </a:pPr>
            <a:endParaRPr lang="en-PH"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PH" sz="180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Lastly, the National Nutrition Council (NNC) Governing Board s expected to issue the Philippine Plan of Action for Nutrition (PPAN) for 2023-2028 by the latter part of 2022. The PPAN serves as the country's blueprint for achieving nutritional adequacies for all Filipinos and is a component of the Philippine Development Plan.  The formulation of the PPAN shall consider resilience building strategies to improve food and nutrition security and end all forms of malnutrition.  </a:t>
            </a: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l" rtl="0">
              <a:lnSpc>
                <a:spcPct val="100000"/>
              </a:lnSpc>
              <a:spcBef>
                <a:spcPts val="0"/>
              </a:spcBef>
              <a:spcAft>
                <a:spcPts val="0"/>
              </a:spcAft>
              <a:buClr>
                <a:schemeClr val="dk1"/>
              </a:buClr>
              <a:buSzPts val="1200"/>
              <a:buFont typeface="Calibri"/>
              <a:buAutoNum type="arabicPeriod"/>
            </a:pP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630555">
              <a:lnSpc>
                <a:spcPct val="107000"/>
              </a:lnSpc>
              <a:spcAft>
                <a:spcPts val="800"/>
              </a:spcAft>
            </a:pPr>
            <a:r>
              <a:rPr lang="en-PH" sz="1800" dirty="0">
                <a:effectLst/>
                <a:latin typeface="Calibri" panose="020F0502020204030204" pitchFamily="34" charset="0"/>
                <a:ea typeface="Calibri" panose="020F0502020204030204" pitchFamily="34" charset="0"/>
                <a:cs typeface="Calibri" panose="020F0502020204030204" pitchFamily="34" charset="0"/>
              </a:rPr>
              <a:t> </a:t>
            </a: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228600" marR="0" lvl="0" indent="-228600" algn="l" rtl="0">
              <a:lnSpc>
                <a:spcPct val="100000"/>
              </a:lnSpc>
              <a:spcBef>
                <a:spcPts val="0"/>
              </a:spcBef>
              <a:spcAft>
                <a:spcPts val="0"/>
              </a:spcAft>
              <a:buClr>
                <a:schemeClr val="dk1"/>
              </a:buClr>
              <a:buSzPts val="1200"/>
              <a:buFont typeface="Calibri"/>
              <a:buAutoNum type="arabicPeriod"/>
            </a:pPr>
            <a:endParaRPr dirty="0"/>
          </a:p>
        </p:txBody>
      </p:sp>
      <p:sp>
        <p:nvSpPr>
          <p:cNvPr id="344" name="Google Shape;344;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What can be done to make nutrition better in the new normal and who can support this? </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18" name="Google Shape;418;p2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At the national level, national government agencies can support by committing actions toward eliminating malnutrition, integrating nutrition in resilience-building strategies and program and strengthening policies and programs on scaling up nutrition interventions and highlighting importance of nutrition in building resiliency, </a:t>
            </a:r>
            <a:endParaRPr dirty="0"/>
          </a:p>
        </p:txBody>
      </p:sp>
      <p:sp>
        <p:nvSpPr>
          <p:cNvPr id="432" name="Google Shape;432;p2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It is also important for NGAs to invest in nutrition,  have a nutrition lens in resilience-building programs.  For some NGAs, they can continue to tweak their policies and programs to become nutrition-sensitive.  And lastly by prioritizing n</a:t>
            </a:r>
            <a:r>
              <a:rPr lang="en-US" sz="1200" b="0" i="0" u="none" strike="noStrike" dirty="0">
                <a:solidFill>
                  <a:srgbClr val="000000"/>
                </a:solidFill>
                <a:latin typeface="Calibri"/>
                <a:ea typeface="Calibri"/>
                <a:cs typeface="Calibri"/>
                <a:sym typeface="Calibri"/>
              </a:rPr>
              <a:t>utritionally vulnerable groups as beneficiaries of their programs. </a:t>
            </a:r>
            <a:endParaRPr dirty="0"/>
          </a:p>
        </p:txBody>
      </p:sp>
      <p:sp>
        <p:nvSpPr>
          <p:cNvPr id="447" name="Google Shape;447;p2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At the heart of PPAN are the local government units and within them lie the success of the PPAN.  Local chief executives, Nutrition Action Officers, members of the local nutrition committee and volunteer workers such as the Barangay Nutrition Scholars are called upon to ensure that their local nutrition action plan aligns with the new PPAN 2023 – 2028.  We also call on LGUs to reach the far-flung areas, urban poor and resettlement areas which are most at risk to malnutrition.  </a:t>
            </a:r>
            <a:endParaRPr dirty="0"/>
          </a:p>
        </p:txBody>
      </p:sp>
      <p:sp>
        <p:nvSpPr>
          <p:cNvPr id="462" name="Google Shape;462;p2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b="0" i="0" u="none" strike="noStrike" dirty="0">
                <a:solidFill>
                  <a:srgbClr val="000000"/>
                </a:solidFill>
                <a:latin typeface="Calibri"/>
                <a:ea typeface="Calibri"/>
                <a:cs typeface="Calibri"/>
                <a:sym typeface="Calibri"/>
              </a:rPr>
              <a:t>The campaign aims to raise awareness on how supporting nutrition can support recovery from the pandemic as we all build our resistance for future shocks.  Second, like in other nutrition month campaigns, we want different stakeholders to talk about how we can build back better nutrition interventions and lastly, we want to engage various sectors so that they too can support nutrition. </a:t>
            </a:r>
            <a:endParaRPr dirty="0"/>
          </a:p>
          <a:p>
            <a:pPr marL="0" lvl="0" indent="0" algn="l" rtl="0">
              <a:spcBef>
                <a:spcPts val="0"/>
              </a:spcBef>
              <a:spcAft>
                <a:spcPts val="0"/>
              </a:spcAft>
              <a:buNone/>
            </a:pPr>
            <a:endParaRPr dirty="0"/>
          </a:p>
        </p:txBody>
      </p:sp>
      <p:sp>
        <p:nvSpPr>
          <p:cNvPr id="70" name="Google Shape;70;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For the private sector, support nutrition by including nutrition related activities in your budget and plans and by working with the government in filling in the gap in </a:t>
            </a:r>
            <a:r>
              <a:rPr lang="en-US" sz="1200" b="0" i="0" u="none" strike="noStrike" dirty="0">
                <a:solidFill>
                  <a:srgbClr val="000000"/>
                </a:solidFill>
                <a:latin typeface="Calibri"/>
                <a:ea typeface="Calibri"/>
                <a:cs typeface="Calibri"/>
                <a:sym typeface="Calibri"/>
              </a:rPr>
              <a:t>terms of delivery of nutrition services and intervention</a:t>
            </a:r>
            <a:r>
              <a:rPr lang="en-US" dirty="0"/>
              <a:t> </a:t>
            </a:r>
            <a:endParaRPr dirty="0"/>
          </a:p>
        </p:txBody>
      </p:sp>
      <p:sp>
        <p:nvSpPr>
          <p:cNvPr id="507" name="Google Shape;507;p3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Media can play a big role in disseminating nutrition related information and healthy nutrition practices. They can also encourage the public to participate in various local nutrition programs and help in the implementation of Executive Order 51 also known as the Milk Code </a:t>
            </a:r>
            <a:endParaRPr dirty="0"/>
          </a:p>
        </p:txBody>
      </p:sp>
      <p:sp>
        <p:nvSpPr>
          <p:cNvPr id="492" name="Google Shape;492;p3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Civil society groups can help advocate for increased attention to food and nutrition security. They can work with the government and help empower communities especially those with less access to health and nutrition programs. They may also join the </a:t>
            </a:r>
            <a:r>
              <a:rPr lang="en-US" sz="1200" b="0" i="0" u="none" strike="noStrike" dirty="0">
                <a:solidFill>
                  <a:srgbClr val="000000"/>
                </a:solidFill>
                <a:latin typeface="Calibri"/>
                <a:ea typeface="Calibri"/>
                <a:cs typeface="Calibri"/>
                <a:sym typeface="Calibri"/>
              </a:rPr>
              <a:t>Scaling Up Nutrition Civil Society Alliance.</a:t>
            </a:r>
            <a:endParaRPr dirty="0"/>
          </a:p>
        </p:txBody>
      </p:sp>
      <p:sp>
        <p:nvSpPr>
          <p:cNvPr id="522" name="Google Shape;522;p3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For the academe, conducting webinars, online fora and other extension program to promote good nutrition and increase awareness on malnutrition prevention can be done. You may also highlight the importance of nutrition in recovery and resilience building. </a:t>
            </a:r>
            <a:endParaRPr dirty="0"/>
          </a:p>
        </p:txBody>
      </p:sp>
      <p:sp>
        <p:nvSpPr>
          <p:cNvPr id="537" name="Google Shape;537;p3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You can also </a:t>
            </a:r>
            <a:r>
              <a:rPr lang="en-PH" dirty="0" err="1"/>
              <a:t>mo</a:t>
            </a:r>
            <a:r>
              <a:rPr lang="en-US" sz="1200" b="0" i="0" u="none" strike="noStrike" dirty="0" err="1">
                <a:solidFill>
                  <a:srgbClr val="000000"/>
                </a:solidFill>
                <a:latin typeface="Calibri"/>
                <a:ea typeface="Calibri"/>
                <a:cs typeface="Calibri"/>
                <a:sym typeface="Calibri"/>
              </a:rPr>
              <a:t>bilize</a:t>
            </a:r>
            <a:r>
              <a:rPr lang="en-US" sz="1200" b="0" i="0" u="none" strike="noStrike" dirty="0">
                <a:solidFill>
                  <a:srgbClr val="000000"/>
                </a:solidFill>
                <a:latin typeface="Calibri"/>
                <a:ea typeface="Calibri"/>
                <a:cs typeface="Calibri"/>
                <a:sym typeface="Calibri"/>
              </a:rPr>
              <a:t> school-based groups and student organizations in their initiatives on the promotion of good nutrition. </a:t>
            </a:r>
            <a:r>
              <a:rPr lang="en-PH" dirty="0"/>
              <a:t>Aside from the said activities, you can also join the Scaling Up </a:t>
            </a:r>
            <a:r>
              <a:rPr lang="en-US" sz="1200" b="0" i="0" u="none" strike="noStrike" dirty="0">
                <a:solidFill>
                  <a:srgbClr val="000000"/>
                </a:solidFill>
                <a:latin typeface="Calibri"/>
                <a:ea typeface="Calibri"/>
                <a:cs typeface="Calibri"/>
                <a:sym typeface="Calibri"/>
              </a:rPr>
              <a:t>Nutrition Academe Network.</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Lastly, for individuals and families, you can follow these practices to ensure proper nutrition and be part of the campaign toward better nutrition in the new normal.</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3847496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sz="1200" dirty="0">
                <a:effectLst/>
                <a:latin typeface="Calibri" panose="020F0502020204030204" pitchFamily="34" charset="0"/>
                <a:ea typeface="Calibri" panose="020F0502020204030204" pitchFamily="34" charset="0"/>
              </a:rPr>
              <a:t>And before I close, let me share suggested activities by which you or your community or organization can do during Nutrition Month. Help disseminate information about Nutrition Month in whatever channel available to you. Maximize the use of social media to help disseminate nutrition month activities. You can also </a:t>
            </a:r>
            <a:r>
              <a:rPr lang="en-US" sz="1200" b="0" i="0" u="none" strike="noStrike" dirty="0">
                <a:solidFill>
                  <a:srgbClr val="000000"/>
                </a:solidFill>
                <a:effectLst/>
                <a:latin typeface="Calibri"/>
                <a:ea typeface="Calibri" panose="020F0502020204030204" pitchFamily="34" charset="0"/>
                <a:cs typeface="Calibri"/>
                <a:sym typeface="Calibri"/>
              </a:rPr>
              <a:t>p</a:t>
            </a:r>
            <a:r>
              <a:rPr lang="en-US" sz="1200" b="0" i="0" u="none" strike="noStrike" dirty="0">
                <a:solidFill>
                  <a:srgbClr val="000000"/>
                </a:solidFill>
                <a:latin typeface="Calibri"/>
                <a:ea typeface="Calibri"/>
                <a:cs typeface="Calibri"/>
                <a:sym typeface="Calibri"/>
              </a:rPr>
              <a:t>articipate in Nutrition Month activities of the NNC, other agencies, workplace, schools and your local government unit or community. </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2647697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You can also conduct webinars, online for a or even special events such as motorcade, fun run and other physical activities tweaked to highlight nutrition message. You can also c</a:t>
            </a:r>
            <a:r>
              <a:rPr lang="en-US" sz="1200" b="0" i="0" u="none" strike="noStrike" dirty="0">
                <a:solidFill>
                  <a:srgbClr val="000000"/>
                </a:solidFill>
                <a:latin typeface="Calibri"/>
                <a:ea typeface="Calibri"/>
                <a:cs typeface="Calibri"/>
                <a:sym typeface="Calibri"/>
              </a:rPr>
              <a:t>onduct drills to help people become prepared for emergencies as July is also National Disaster Awareness Month. </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110632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You can also support the Nutrition Month by sharpening your knowledge on nutrition by conducting quiz bees on nutrition or even through various contests involving nutrition topics. Feel free to use visuals to exhibit good nutrition practices. And lastly, you can also generate </a:t>
            </a:r>
            <a:r>
              <a:rPr lang="en-US" sz="1200" b="0" i="0" u="none" strike="noStrike" dirty="0">
                <a:solidFill>
                  <a:srgbClr val="000000"/>
                </a:solidFill>
                <a:latin typeface="Calibri"/>
                <a:ea typeface="Calibri"/>
                <a:cs typeface="Calibri"/>
                <a:sym typeface="Calibri"/>
              </a:rPr>
              <a:t>resources for community nutrition programs through fund-raising events. </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3534148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Please also mark your calendars for the following activities as we celebrate the Nutrition Month. We will kickstart the 48</a:t>
            </a:r>
            <a:r>
              <a:rPr lang="en-PH" baseline="30000" dirty="0"/>
              <a:t>th</a:t>
            </a:r>
            <a:r>
              <a:rPr lang="en-PH" dirty="0"/>
              <a:t> Nutrition Month celebration on July 1 with an online event.  Many of the NNC regional offices will have regional launch events on July 4.</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65981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dirty="0">
                <a:solidFill>
                  <a:srgbClr val="000000"/>
                </a:solidFill>
                <a:latin typeface="Calibri"/>
                <a:ea typeface="Calibri"/>
                <a:cs typeface="Calibri"/>
                <a:sym typeface="Calibri"/>
              </a:rPr>
              <a:t>This year’s campaign aims to drive six key messages for our call to action among stakeholders.  The key words in the theme are new normal, </a:t>
            </a:r>
            <a:r>
              <a:rPr lang="en-US" sz="1200" b="0" i="0" u="none" strike="noStrike" dirty="0" err="1">
                <a:solidFill>
                  <a:srgbClr val="000000"/>
                </a:solidFill>
                <a:latin typeface="Calibri"/>
                <a:ea typeface="Calibri"/>
                <a:cs typeface="Calibri"/>
                <a:sym typeface="Calibri"/>
              </a:rPr>
              <a:t>nutrisyon</a:t>
            </a:r>
            <a:r>
              <a:rPr lang="en-US" sz="1200" b="0" i="0" u="none" strike="noStrike" dirty="0">
                <a:solidFill>
                  <a:srgbClr val="000000"/>
                </a:solidFill>
                <a:latin typeface="Calibri"/>
                <a:ea typeface="Calibri"/>
                <a:cs typeface="Calibri"/>
                <a:sym typeface="Calibri"/>
              </a:rPr>
              <a:t> and </a:t>
            </a:r>
            <a:r>
              <a:rPr lang="en-US" sz="1200" b="0" i="0" u="none" strike="noStrike" dirty="0" err="1">
                <a:solidFill>
                  <a:srgbClr val="000000"/>
                </a:solidFill>
                <a:latin typeface="Calibri"/>
                <a:ea typeface="Calibri"/>
                <a:cs typeface="Calibri"/>
                <a:sym typeface="Calibri"/>
              </a:rPr>
              <a:t>sama-sama</a:t>
            </a:r>
            <a:r>
              <a:rPr lang="en-US" sz="1200" b="0" i="0" u="none" strike="noStrike" dirty="0">
                <a:solidFill>
                  <a:srgbClr val="000000"/>
                </a:solidFill>
                <a:latin typeface="Calibri"/>
                <a:ea typeface="Calibri"/>
                <a:cs typeface="Calibri"/>
                <a:sym typeface="Calibri"/>
              </a:rPr>
              <a:t>.  The first three messages pertain to the importance of nutrition to improve an individual’s resistance against disease and at the same time with improved nutrition, the recovery of a family, community and the nation will be supported.  </a:t>
            </a:r>
          </a:p>
          <a:p>
            <a:pPr marL="0" lvl="0" indent="0" algn="l" rtl="0">
              <a:spcBef>
                <a:spcPts val="0"/>
              </a:spcBef>
              <a:spcAft>
                <a:spcPts val="0"/>
              </a:spcAft>
              <a:buNone/>
            </a:pPr>
            <a:endParaRPr dirty="0"/>
          </a:p>
        </p:txBody>
      </p:sp>
      <p:sp>
        <p:nvSpPr>
          <p:cNvPr id="90" name="Google Shape;90;p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The Kick off event will also serve to announce NNC’s online contests. We have the Facebook digital art contest, photo contest and </a:t>
            </a:r>
            <a:r>
              <a:rPr lang="en-PH" dirty="0" err="1"/>
              <a:t>tiktok</a:t>
            </a:r>
            <a:r>
              <a:rPr lang="en-PH" dirty="0"/>
              <a:t> contest. We will also be conducting the first ever Online Nutrition hackathon on July 25-28 so you better watch out for that.  Our regional offices have likewise a line-up of online activities for their constituents. </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349658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We will also have month long activities to disseminate key messages of the nutrition month such as text blast messages and social media posting then the culminating event by July 29. </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948137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PH" dirty="0"/>
              <a:t>Partners have also lined up activities to support nutrition month.  Check the social media pages of these institutions. </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3152110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 hope that with this presentation, you are now super excited to support this year’s Nutrition Month campaign.  Please support new normal </a:t>
            </a:r>
            <a:r>
              <a:rPr lang="en-US" dirty="0" err="1"/>
              <a:t>na</a:t>
            </a:r>
            <a:r>
              <a:rPr lang="en-US" dirty="0"/>
              <a:t> </a:t>
            </a:r>
            <a:r>
              <a:rPr lang="en-US" dirty="0" err="1"/>
              <a:t>nutrisyon</a:t>
            </a:r>
            <a:r>
              <a:rPr lang="en-US" dirty="0"/>
              <a:t> and be part of the </a:t>
            </a:r>
            <a:r>
              <a:rPr lang="en-US" dirty="0" err="1"/>
              <a:t>solusyon</a:t>
            </a:r>
            <a:r>
              <a:rPr lang="en-US" dirty="0"/>
              <a:t>. </a:t>
            </a:r>
            <a:endParaRPr dirty="0"/>
          </a:p>
        </p:txBody>
      </p:sp>
      <p:sp>
        <p:nvSpPr>
          <p:cNvPr id="552" name="Google Shape;552;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443751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 so much.  For more information, please contact us using these information. </a:t>
            </a:r>
            <a:endParaRPr dirty="0"/>
          </a:p>
          <a:p>
            <a:pPr marL="0" lvl="0" indent="0" algn="l" rtl="0">
              <a:spcBef>
                <a:spcPts val="0"/>
              </a:spcBef>
              <a:spcAft>
                <a:spcPts val="0"/>
              </a:spcAft>
              <a:buNone/>
            </a:pPr>
            <a:r>
              <a:rPr lang="en-US" dirty="0"/>
              <a:t>Again, </a:t>
            </a:r>
            <a:r>
              <a:rPr lang="en-US"/>
              <a:t>a meaningful nutrition </a:t>
            </a:r>
            <a:r>
              <a:rPr lang="en-US" dirty="0"/>
              <a:t>month and once more, New normal </a:t>
            </a:r>
            <a:r>
              <a:rPr lang="en-US" dirty="0" err="1"/>
              <a:t>na</a:t>
            </a:r>
            <a:r>
              <a:rPr lang="en-US" dirty="0"/>
              <a:t> </a:t>
            </a:r>
            <a:r>
              <a:rPr lang="en-US" dirty="0" err="1"/>
              <a:t>nutrisyon</a:t>
            </a:r>
            <a:r>
              <a:rPr lang="en-US" dirty="0"/>
              <a:t>, Sama-</a:t>
            </a:r>
            <a:r>
              <a:rPr lang="en-US" dirty="0" err="1"/>
              <a:t>samang</a:t>
            </a:r>
            <a:r>
              <a:rPr lang="en-US" dirty="0"/>
              <a:t> </a:t>
            </a:r>
            <a:r>
              <a:rPr lang="en-US" dirty="0" err="1"/>
              <a:t>gawan</a:t>
            </a:r>
            <a:r>
              <a:rPr lang="en-US" dirty="0"/>
              <a:t> ng </a:t>
            </a:r>
            <a:r>
              <a:rPr lang="en-US" dirty="0" err="1"/>
              <a:t>solusyon</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Have a good day!  </a:t>
            </a:r>
            <a:endParaRPr dirty="0"/>
          </a:p>
        </p:txBody>
      </p:sp>
      <p:sp>
        <p:nvSpPr>
          <p:cNvPr id="567" name="Google Shape;567;p3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rgbClr val="000000"/>
                </a:solidFill>
                <a:latin typeface="Calibri"/>
                <a:ea typeface="Calibri"/>
                <a:cs typeface="Calibri"/>
                <a:sym typeface="Calibri"/>
              </a:rPr>
              <a:t>The next set of messages relate to the </a:t>
            </a:r>
            <a:r>
              <a:rPr lang="en-US" sz="1200" b="0" i="0" u="none" strike="noStrike" dirty="0" err="1">
                <a:solidFill>
                  <a:srgbClr val="000000"/>
                </a:solidFill>
                <a:latin typeface="Calibri"/>
                <a:ea typeface="Calibri"/>
                <a:cs typeface="Calibri"/>
                <a:sym typeface="Calibri"/>
              </a:rPr>
              <a:t>sama-samang</a:t>
            </a:r>
            <a:r>
              <a:rPr lang="en-US" sz="1200" b="0" i="0" u="none" strike="noStrike" dirty="0">
                <a:solidFill>
                  <a:srgbClr val="000000"/>
                </a:solidFill>
                <a:latin typeface="Calibri"/>
                <a:ea typeface="Calibri"/>
                <a:cs typeface="Calibri"/>
                <a:sym typeface="Calibri"/>
              </a:rPr>
              <a:t> </a:t>
            </a:r>
            <a:r>
              <a:rPr lang="en-US" sz="1200" b="0" i="0" u="none" strike="noStrike" dirty="0" err="1">
                <a:solidFill>
                  <a:srgbClr val="000000"/>
                </a:solidFill>
                <a:latin typeface="Calibri"/>
                <a:ea typeface="Calibri"/>
                <a:cs typeface="Calibri"/>
                <a:sym typeface="Calibri"/>
              </a:rPr>
              <a:t>gawan</a:t>
            </a:r>
            <a:r>
              <a:rPr lang="en-US" sz="1200" b="0" i="0" u="none" strike="noStrike" dirty="0">
                <a:solidFill>
                  <a:srgbClr val="000000"/>
                </a:solidFill>
                <a:latin typeface="Calibri"/>
                <a:ea typeface="Calibri"/>
                <a:cs typeface="Calibri"/>
                <a:sym typeface="Calibri"/>
              </a:rPr>
              <a:t> ng </a:t>
            </a:r>
            <a:r>
              <a:rPr lang="en-US" sz="1200" b="0" i="0" u="none" strike="noStrike" dirty="0" err="1">
                <a:solidFill>
                  <a:srgbClr val="000000"/>
                </a:solidFill>
                <a:latin typeface="Calibri"/>
                <a:ea typeface="Calibri"/>
                <a:cs typeface="Calibri"/>
                <a:sym typeface="Calibri"/>
              </a:rPr>
              <a:t>solusyon</a:t>
            </a:r>
            <a:r>
              <a:rPr lang="en-US" sz="1200" b="0" i="0" u="none" strike="noStrike" dirty="0">
                <a:solidFill>
                  <a:srgbClr val="000000"/>
                </a:solidFill>
                <a:latin typeface="Calibri"/>
                <a:ea typeface="Calibri"/>
                <a:cs typeface="Calibri"/>
                <a:sym typeface="Calibri"/>
              </a:rPr>
              <a:t>. It calls for solidarity, multi-sectoral engagements and improved governance to be able to attain nutritional outcomes.   Because of the pandemic, our solutions to end malnutrition need to have a resilience-lens so that when pandemics or similar shocks occur in the future,  Filipinos as able to bounce back and recover quickly. </a:t>
            </a:r>
            <a:endParaRPr lang="en-US" dirty="0"/>
          </a:p>
          <a:p>
            <a:pPr marL="0" lvl="0" indent="0" algn="l" rtl="0">
              <a:spcBef>
                <a:spcPts val="0"/>
              </a:spcBef>
              <a:spcAft>
                <a:spcPts val="0"/>
              </a:spcAft>
              <a:buNone/>
            </a:pPr>
            <a:endParaRPr dirty="0"/>
          </a:p>
        </p:txBody>
      </p:sp>
      <p:sp>
        <p:nvSpPr>
          <p:cNvPr id="90" name="Google Shape;90;p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23099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PH" sz="1800" dirty="0">
                <a:effectLst/>
                <a:latin typeface="Calibri" panose="020F0502020204030204" pitchFamily="34" charset="0"/>
                <a:ea typeface="Calibri" panose="020F0502020204030204" pitchFamily="34" charset="0"/>
                <a:cs typeface="Calibri" panose="020F0502020204030204" pitchFamily="34" charset="0"/>
              </a:rPr>
              <a:t>These key messages are a bit heavy and so we translate these into bitable actions for various audiences.  And we call on you to help NNC spread these to every Filipino. For individuals and families, the call is </a:t>
            </a:r>
            <a:r>
              <a:rPr lang="en-US" sz="1800" b="0" u="none" strike="noStrike" dirty="0">
                <a:solidFill>
                  <a:schemeClr val="lt1"/>
                </a:solidFill>
                <a:latin typeface="Calibri"/>
                <a:ea typeface="Calibri"/>
                <a:cs typeface="Calibri"/>
                <a:sym typeface="Calibri"/>
              </a:rPr>
              <a:t>“</a:t>
            </a:r>
            <a:r>
              <a:rPr lang="en-US" sz="1800" b="0" u="none" strike="noStrike" dirty="0" err="1">
                <a:solidFill>
                  <a:schemeClr val="lt1"/>
                </a:solidFill>
                <a:latin typeface="Calibri"/>
                <a:ea typeface="Calibri"/>
                <a:cs typeface="Calibri"/>
                <a:sym typeface="Calibri"/>
              </a:rPr>
              <a:t>Siguruhin</a:t>
            </a:r>
            <a:r>
              <a:rPr lang="en-US" sz="1800" b="0" u="none" strike="noStrike" dirty="0">
                <a:solidFill>
                  <a:schemeClr val="lt1"/>
                </a:solidFill>
                <a:latin typeface="Calibri"/>
                <a:ea typeface="Calibri"/>
                <a:cs typeface="Calibri"/>
                <a:sym typeface="Calibri"/>
              </a:rPr>
              <a:t> ang </a:t>
            </a:r>
            <a:r>
              <a:rPr lang="en-US" sz="1800" b="0" u="none" strike="noStrike" dirty="0" err="1">
                <a:solidFill>
                  <a:schemeClr val="lt1"/>
                </a:solidFill>
                <a:latin typeface="Calibri"/>
                <a:ea typeface="Calibri"/>
                <a:cs typeface="Calibri"/>
                <a:sym typeface="Calibri"/>
              </a:rPr>
              <a:t>tamang</a:t>
            </a:r>
            <a:r>
              <a:rPr lang="en-US" sz="1800" b="0" u="none" strike="noStrike" dirty="0">
                <a:solidFill>
                  <a:schemeClr val="lt1"/>
                </a:solidFill>
                <a:latin typeface="Calibri"/>
                <a:ea typeface="Calibri"/>
                <a:cs typeface="Calibri"/>
                <a:sym typeface="Calibri"/>
              </a:rPr>
              <a:t> </a:t>
            </a:r>
            <a:r>
              <a:rPr lang="en-US" sz="1800" b="0" u="none" strike="noStrike" dirty="0" err="1">
                <a:solidFill>
                  <a:schemeClr val="lt1"/>
                </a:solidFill>
                <a:latin typeface="Calibri"/>
                <a:ea typeface="Calibri"/>
                <a:cs typeface="Calibri"/>
                <a:sym typeface="Calibri"/>
              </a:rPr>
              <a:t>nutrisyon</a:t>
            </a:r>
            <a:r>
              <a:rPr lang="en-US" sz="1800" b="0" u="none" strike="noStrike" dirty="0">
                <a:solidFill>
                  <a:schemeClr val="lt1"/>
                </a:solidFill>
                <a:latin typeface="Calibri"/>
                <a:ea typeface="Calibri"/>
                <a:cs typeface="Calibri"/>
                <a:sym typeface="Calibri"/>
              </a:rPr>
              <a:t> para </a:t>
            </a:r>
            <a:r>
              <a:rPr lang="en-US" sz="1800" b="0" u="none" strike="noStrike" dirty="0" err="1">
                <a:solidFill>
                  <a:schemeClr val="lt1"/>
                </a:solidFill>
                <a:latin typeface="Calibri"/>
                <a:ea typeface="Calibri"/>
                <a:cs typeface="Calibri"/>
                <a:sym typeface="Calibri"/>
              </a:rPr>
              <a:t>sa</a:t>
            </a:r>
            <a:r>
              <a:rPr lang="en-US" sz="1800" b="0" u="none" strike="noStrike" dirty="0">
                <a:solidFill>
                  <a:schemeClr val="lt1"/>
                </a:solidFill>
                <a:latin typeface="Calibri"/>
                <a:ea typeface="Calibri"/>
                <a:cs typeface="Calibri"/>
                <a:sym typeface="Calibri"/>
              </a:rPr>
              <a:t> </a:t>
            </a:r>
            <a:r>
              <a:rPr lang="en-US" sz="1800" b="0" u="none" strike="noStrike" dirty="0" err="1">
                <a:solidFill>
                  <a:schemeClr val="lt1"/>
                </a:solidFill>
                <a:latin typeface="Calibri"/>
                <a:ea typeface="Calibri"/>
                <a:cs typeface="Calibri"/>
                <a:sym typeface="Calibri"/>
              </a:rPr>
              <a:t>malakas</a:t>
            </a:r>
            <a:r>
              <a:rPr lang="en-US" sz="1800" b="0" u="none" strike="noStrike" dirty="0">
                <a:solidFill>
                  <a:schemeClr val="lt1"/>
                </a:solidFill>
                <a:latin typeface="Calibri"/>
                <a:ea typeface="Calibri"/>
                <a:cs typeface="Calibri"/>
                <a:sym typeface="Calibri"/>
              </a:rPr>
              <a:t> </a:t>
            </a:r>
            <a:r>
              <a:rPr lang="en-US" sz="1800" b="0" u="none" strike="noStrike" dirty="0" err="1">
                <a:solidFill>
                  <a:schemeClr val="lt1"/>
                </a:solidFill>
                <a:latin typeface="Calibri"/>
                <a:ea typeface="Calibri"/>
                <a:cs typeface="Calibri"/>
                <a:sym typeface="Calibri"/>
              </a:rPr>
              <a:t>na</a:t>
            </a:r>
            <a:r>
              <a:rPr lang="en-US" sz="1800" b="0" u="none" strike="noStrike" dirty="0">
                <a:solidFill>
                  <a:schemeClr val="lt1"/>
                </a:solidFill>
                <a:latin typeface="Calibri"/>
                <a:ea typeface="Calibri"/>
                <a:cs typeface="Calibri"/>
                <a:sym typeface="Calibri"/>
              </a:rPr>
              <a:t> </a:t>
            </a:r>
            <a:r>
              <a:rPr lang="en-US" sz="1800" b="0" u="none" strike="noStrike" dirty="0" err="1">
                <a:solidFill>
                  <a:schemeClr val="lt1"/>
                </a:solidFill>
                <a:latin typeface="Calibri"/>
                <a:ea typeface="Calibri"/>
                <a:cs typeface="Calibri"/>
                <a:sym typeface="Calibri"/>
              </a:rPr>
              <a:t>resistensya</a:t>
            </a:r>
            <a:r>
              <a:rPr lang="en-US" sz="1800" b="0" u="none" strike="noStrike" dirty="0">
                <a:solidFill>
                  <a:schemeClr val="lt1"/>
                </a:solidFill>
                <a:latin typeface="Calibri"/>
                <a:ea typeface="Calibri"/>
                <a:cs typeface="Calibri"/>
                <a:sym typeface="Calibri"/>
              </a:rPr>
              <a:t> </a:t>
            </a:r>
            <a:r>
              <a:rPr lang="en-US" sz="1800" b="0" u="none" strike="noStrike" dirty="0" err="1">
                <a:solidFill>
                  <a:schemeClr val="lt1"/>
                </a:solidFill>
                <a:latin typeface="Calibri"/>
                <a:ea typeface="Calibri"/>
                <a:cs typeface="Calibri"/>
                <a:sym typeface="Calibri"/>
              </a:rPr>
              <a:t>laban</a:t>
            </a:r>
            <a:r>
              <a:rPr lang="en-US" sz="1800" b="0" u="none" strike="noStrike" dirty="0">
                <a:solidFill>
                  <a:schemeClr val="lt1"/>
                </a:solidFill>
                <a:latin typeface="Calibri"/>
                <a:ea typeface="Calibri"/>
                <a:cs typeface="Calibri"/>
                <a:sym typeface="Calibri"/>
              </a:rPr>
              <a:t> </a:t>
            </a:r>
            <a:r>
              <a:rPr lang="en-US" sz="1800" b="0" u="none" strike="noStrike" dirty="0" err="1">
                <a:solidFill>
                  <a:schemeClr val="lt1"/>
                </a:solidFill>
                <a:latin typeface="Calibri"/>
                <a:ea typeface="Calibri"/>
                <a:cs typeface="Calibri"/>
                <a:sym typeface="Calibri"/>
              </a:rPr>
              <a:t>sa</a:t>
            </a:r>
            <a:r>
              <a:rPr lang="en-US" sz="1800" b="0" u="none" strike="noStrike" dirty="0">
                <a:solidFill>
                  <a:schemeClr val="lt1"/>
                </a:solidFill>
                <a:latin typeface="Calibri"/>
                <a:ea typeface="Calibri"/>
                <a:cs typeface="Calibri"/>
                <a:sym typeface="Calibri"/>
              </a:rPr>
              <a:t> </a:t>
            </a:r>
            <a:r>
              <a:rPr lang="en-US" sz="1800" b="0" u="none" strike="noStrike" dirty="0" err="1">
                <a:solidFill>
                  <a:schemeClr val="lt1"/>
                </a:solidFill>
                <a:latin typeface="Calibri"/>
                <a:ea typeface="Calibri"/>
                <a:cs typeface="Calibri"/>
                <a:sym typeface="Calibri"/>
              </a:rPr>
              <a:t>sakit</a:t>
            </a:r>
            <a:r>
              <a:rPr lang="en-US" sz="1800" b="0" u="none" strike="noStrike" dirty="0">
                <a:solidFill>
                  <a:schemeClr val="lt1"/>
                </a:solidFill>
                <a:latin typeface="Calibri"/>
                <a:ea typeface="Calibri"/>
                <a:cs typeface="Calibri"/>
                <a:sym typeface="Calibri"/>
              </a:rPr>
              <a:t>”.  We recognize too that individuals can also help their neighbors and so the call is “</a:t>
            </a:r>
            <a:r>
              <a:rPr lang="en-PH" sz="2000" b="0" u="none" strike="noStrike" dirty="0" err="1">
                <a:solidFill>
                  <a:schemeClr val="lt1"/>
                </a:solidFill>
                <a:latin typeface="Calibri"/>
                <a:ea typeface="Calibri"/>
                <a:cs typeface="Calibri"/>
                <a:sym typeface="Calibri"/>
              </a:rPr>
              <a:t>Magtulungan</a:t>
            </a:r>
            <a:r>
              <a:rPr lang="en-PH" sz="2000" b="0" u="none" strike="noStrike" dirty="0">
                <a:solidFill>
                  <a:schemeClr val="lt1"/>
                </a:solidFill>
                <a:latin typeface="Calibri"/>
                <a:ea typeface="Calibri"/>
                <a:cs typeface="Calibri"/>
                <a:sym typeface="Calibri"/>
              </a:rPr>
              <a:t> tayo para </a:t>
            </a:r>
            <a:r>
              <a:rPr lang="en-PH" sz="2000" b="0" u="none" strike="noStrike" dirty="0" err="1">
                <a:solidFill>
                  <a:schemeClr val="lt1"/>
                </a:solidFill>
                <a:latin typeface="Calibri"/>
                <a:ea typeface="Calibri"/>
                <a:cs typeface="Calibri"/>
                <a:sym typeface="Calibri"/>
              </a:rPr>
              <a:t>labanan</a:t>
            </a:r>
            <a:r>
              <a:rPr lang="en-PH" sz="2000" b="0" u="none" strike="noStrike" dirty="0">
                <a:solidFill>
                  <a:schemeClr val="lt1"/>
                </a:solidFill>
                <a:latin typeface="Calibri"/>
                <a:ea typeface="Calibri"/>
                <a:cs typeface="Calibri"/>
                <a:sym typeface="Calibri"/>
              </a:rPr>
              <a:t> ang </a:t>
            </a:r>
            <a:r>
              <a:rPr lang="en-PH" sz="2000" b="0" u="none" strike="noStrike" dirty="0" err="1">
                <a:solidFill>
                  <a:schemeClr val="lt1"/>
                </a:solidFill>
                <a:latin typeface="Calibri"/>
                <a:ea typeface="Calibri"/>
                <a:cs typeface="Calibri"/>
                <a:sym typeface="Calibri"/>
              </a:rPr>
              <a:t>kagutuman</a:t>
            </a:r>
            <a:r>
              <a:rPr lang="en-PH" sz="2000" b="0" u="none" strike="noStrike" dirty="0">
                <a:solidFill>
                  <a:schemeClr val="lt1"/>
                </a:solidFill>
                <a:latin typeface="Calibri"/>
                <a:ea typeface="Calibri"/>
                <a:cs typeface="Calibri"/>
                <a:sym typeface="Calibri"/>
              </a:rPr>
              <a:t> at </a:t>
            </a:r>
            <a:r>
              <a:rPr lang="en-PH" sz="2000" b="0" u="none" strike="noStrike" dirty="0" err="1">
                <a:solidFill>
                  <a:schemeClr val="lt1"/>
                </a:solidFill>
                <a:latin typeface="Calibri"/>
                <a:ea typeface="Calibri"/>
                <a:cs typeface="Calibri"/>
                <a:sym typeface="Calibri"/>
              </a:rPr>
              <a:t>makamit</a:t>
            </a:r>
            <a:r>
              <a:rPr lang="en-PH" sz="2000" b="0" u="none" strike="noStrike" dirty="0">
                <a:solidFill>
                  <a:schemeClr val="lt1"/>
                </a:solidFill>
                <a:latin typeface="Calibri"/>
                <a:ea typeface="Calibri"/>
                <a:cs typeface="Calibri"/>
                <a:sym typeface="Calibri"/>
              </a:rPr>
              <a:t> ng </a:t>
            </a:r>
            <a:r>
              <a:rPr lang="en-PH" sz="2000" b="0" u="none" strike="noStrike" dirty="0" err="1">
                <a:solidFill>
                  <a:schemeClr val="lt1"/>
                </a:solidFill>
                <a:latin typeface="Calibri"/>
                <a:ea typeface="Calibri"/>
                <a:cs typeface="Calibri"/>
                <a:sym typeface="Calibri"/>
              </a:rPr>
              <a:t>bawat</a:t>
            </a:r>
            <a:r>
              <a:rPr lang="en-PH" sz="2000" b="0" u="none" strike="noStrike" dirty="0">
                <a:solidFill>
                  <a:schemeClr val="lt1"/>
                </a:solidFill>
                <a:latin typeface="Calibri"/>
                <a:ea typeface="Calibri"/>
                <a:cs typeface="Calibri"/>
                <a:sym typeface="Calibri"/>
              </a:rPr>
              <a:t> </a:t>
            </a:r>
            <a:r>
              <a:rPr lang="en-PH" sz="2000" b="0" u="none" strike="noStrike" dirty="0" err="1">
                <a:solidFill>
                  <a:schemeClr val="lt1"/>
                </a:solidFill>
                <a:latin typeface="Calibri"/>
                <a:ea typeface="Calibri"/>
                <a:cs typeface="Calibri"/>
                <a:sym typeface="Calibri"/>
              </a:rPr>
              <a:t>pamilya</a:t>
            </a:r>
            <a:r>
              <a:rPr lang="en-PH" sz="2000" b="0" u="none" strike="noStrike" dirty="0">
                <a:solidFill>
                  <a:schemeClr val="lt1"/>
                </a:solidFill>
                <a:latin typeface="Calibri"/>
                <a:ea typeface="Calibri"/>
                <a:cs typeface="Calibri"/>
                <a:sym typeface="Calibri"/>
              </a:rPr>
              <a:t> ang </a:t>
            </a:r>
            <a:r>
              <a:rPr lang="en-PH" sz="2000" b="0" u="none" strike="noStrike" dirty="0" err="1">
                <a:solidFill>
                  <a:schemeClr val="lt1"/>
                </a:solidFill>
                <a:latin typeface="Calibri"/>
                <a:ea typeface="Calibri"/>
                <a:cs typeface="Calibri"/>
                <a:sym typeface="Calibri"/>
              </a:rPr>
              <a:t>sapat</a:t>
            </a:r>
            <a:r>
              <a:rPr lang="en-PH" sz="2000" b="0" u="none" strike="noStrike" dirty="0">
                <a:solidFill>
                  <a:schemeClr val="lt1"/>
                </a:solidFill>
                <a:latin typeface="Calibri"/>
                <a:ea typeface="Calibri"/>
                <a:cs typeface="Calibri"/>
                <a:sym typeface="Calibri"/>
              </a:rPr>
              <a:t> </a:t>
            </a:r>
            <a:r>
              <a:rPr lang="en-PH" sz="2000" b="0" u="none" strike="noStrike" dirty="0" err="1">
                <a:solidFill>
                  <a:schemeClr val="lt1"/>
                </a:solidFill>
                <a:latin typeface="Calibri"/>
                <a:ea typeface="Calibri"/>
                <a:cs typeface="Calibri"/>
                <a:sym typeface="Calibri"/>
              </a:rPr>
              <a:t>na</a:t>
            </a:r>
            <a:r>
              <a:rPr lang="en-PH" sz="2000" b="0" u="none" strike="noStrike" dirty="0">
                <a:solidFill>
                  <a:schemeClr val="lt1"/>
                </a:solidFill>
                <a:latin typeface="Calibri"/>
                <a:ea typeface="Calibri"/>
                <a:cs typeface="Calibri"/>
                <a:sym typeface="Calibri"/>
              </a:rPr>
              <a:t> </a:t>
            </a:r>
            <a:r>
              <a:rPr lang="en-PH" sz="2000" b="0" u="none" strike="noStrike" dirty="0" err="1">
                <a:solidFill>
                  <a:schemeClr val="lt1"/>
                </a:solidFill>
                <a:latin typeface="Calibri"/>
                <a:ea typeface="Calibri"/>
                <a:cs typeface="Calibri"/>
                <a:sym typeface="Calibri"/>
              </a:rPr>
              <a:t>pagkain</a:t>
            </a:r>
            <a:r>
              <a:rPr lang="en-PH" sz="2000" b="0" u="none" strike="noStrike" dirty="0">
                <a:solidFill>
                  <a:schemeClr val="lt1"/>
                </a:solidFill>
                <a:latin typeface="Calibri"/>
                <a:ea typeface="Calibri"/>
                <a:cs typeface="Calibri"/>
                <a:sym typeface="Calibri"/>
              </a:rPr>
              <a:t> at </a:t>
            </a:r>
            <a:r>
              <a:rPr lang="en-PH" sz="2000" b="0" u="none" strike="noStrike" dirty="0" err="1">
                <a:solidFill>
                  <a:schemeClr val="lt1"/>
                </a:solidFill>
                <a:latin typeface="Calibri"/>
                <a:ea typeface="Calibri"/>
                <a:cs typeface="Calibri"/>
                <a:sym typeface="Calibri"/>
              </a:rPr>
              <a:t>nutrisyon</a:t>
            </a:r>
            <a:r>
              <a:rPr lang="en-PH" sz="2000" b="0" u="none" strike="noStrike" dirty="0">
                <a:solidFill>
                  <a:schemeClr val="lt1"/>
                </a:solidFill>
                <a:latin typeface="Calibri"/>
                <a:ea typeface="Calibri"/>
                <a:cs typeface="Calibri"/>
                <a:sym typeface="Calibri"/>
              </a:rPr>
              <a:t>.”  During the lockdowns, we saw how people were willing to share what they have to those who were affected by the pandemic.  We hope that this can continue because the nutrition problem and its impact is similar to a pandemic.  Third, we also promote the call for continued observance of health protocols as prescribed by the authorities. For example, frequent handwashing will not only prevent covid but other diseases that if frequent can result to malnutrition. </a:t>
            </a:r>
            <a:endParaRPr lang="en-US" sz="2000" dirty="0"/>
          </a:p>
          <a:p>
            <a:pPr>
              <a:lnSpc>
                <a:spcPct val="107000"/>
              </a:lnSpc>
              <a:spcAft>
                <a:spcPts val="800"/>
              </a:spcAft>
            </a:pPr>
            <a:endParaRPr lang="en-PH" sz="1800" dirty="0">
              <a:effectLst/>
              <a:latin typeface="Calibri" panose="020F0502020204030204" pitchFamily="34" charset="0"/>
              <a:ea typeface="Calibri" panose="020F0502020204030204" pitchFamily="34" charset="0"/>
              <a:cs typeface="Mangal" panose="02040503050203030202" pitchFamily="18" charset="0"/>
            </a:endParaRPr>
          </a:p>
          <a:p>
            <a:pPr marL="0" lvl="0" indent="0" algn="l" rtl="0">
              <a:spcBef>
                <a:spcPts val="0"/>
              </a:spcBef>
              <a:spcAft>
                <a:spcPts val="0"/>
              </a:spcAft>
              <a:buNone/>
            </a:pPr>
            <a:endParaRPr dirty="0"/>
          </a:p>
        </p:txBody>
      </p:sp>
      <p:sp>
        <p:nvSpPr>
          <p:cNvPr id="120" name="Google Shape;120;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r>
              <a:rPr lang="en-PH" sz="1200" dirty="0">
                <a:effectLst/>
                <a:latin typeface="Calibri" panose="020F0502020204030204" pitchFamily="34" charset="0"/>
                <a:ea typeface="Calibri" panose="020F0502020204030204" pitchFamily="34" charset="0"/>
                <a:cs typeface="Calibri" panose="020F0502020204030204" pitchFamily="34" charset="0"/>
              </a:rPr>
              <a:t>We also target </a:t>
            </a:r>
            <a:r>
              <a:rPr lang="en-US" sz="1200" b="1" i="0" u="none" strike="noStrike" dirty="0">
                <a:solidFill>
                  <a:srgbClr val="000000"/>
                </a:solidFill>
                <a:effectLst/>
                <a:latin typeface="Calibri"/>
                <a:ea typeface="Calibri" panose="020F0502020204030204" pitchFamily="34" charset="0"/>
                <a:cs typeface="Calibri"/>
                <a:sym typeface="Calibri"/>
              </a:rPr>
              <a:t>l</a:t>
            </a:r>
            <a:r>
              <a:rPr lang="en-US" sz="1200" b="1" i="0" u="none" strike="noStrike" dirty="0">
                <a:solidFill>
                  <a:srgbClr val="000000"/>
                </a:solidFill>
                <a:latin typeface="Calibri"/>
                <a:ea typeface="Calibri"/>
                <a:cs typeface="Calibri"/>
                <a:sym typeface="Calibri"/>
              </a:rPr>
              <a:t>ocal chief executives, councilors and members of local nutrition committees.  </a:t>
            </a:r>
            <a:r>
              <a:rPr lang="en-US" sz="1200" b="0" i="0" u="none" strike="noStrike" dirty="0">
                <a:solidFill>
                  <a:srgbClr val="000000"/>
                </a:solidFill>
                <a:latin typeface="Calibri"/>
                <a:ea typeface="Calibri"/>
                <a:cs typeface="Calibri"/>
                <a:sym typeface="Calibri"/>
              </a:rPr>
              <a:t>We recognize their key role to </a:t>
            </a:r>
            <a:r>
              <a:rPr lang="en-PH" sz="1200" b="0" i="0" u="none" strike="noStrike" dirty="0">
                <a:solidFill>
                  <a:srgbClr val="000000"/>
                </a:solidFill>
                <a:effectLst/>
                <a:latin typeface="Calibri" panose="020F0502020204030204" pitchFamily="34" charset="0"/>
                <a:ea typeface="Calibri"/>
                <a:cs typeface="Calibri" panose="020F0502020204030204" pitchFamily="34" charset="0"/>
                <a:sym typeface="Calibri"/>
              </a:rPr>
              <a:t>e</a:t>
            </a:r>
            <a:r>
              <a:rPr lang="en-PH" sz="1200" b="0" dirty="0">
                <a:effectLst/>
                <a:latin typeface="Calibri" panose="020F0502020204030204" pitchFamily="34" charset="0"/>
                <a:ea typeface="Calibri" panose="020F0502020204030204" pitchFamily="34" charset="0"/>
                <a:cs typeface="Calibri" panose="020F0502020204030204" pitchFamily="34" charset="0"/>
              </a:rPr>
              <a:t>nsure </a:t>
            </a:r>
            <a:r>
              <a:rPr lang="en-PH" sz="1200" dirty="0">
                <a:effectLst/>
                <a:latin typeface="Calibri" panose="020F0502020204030204" pitchFamily="34" charset="0"/>
                <a:ea typeface="Calibri" panose="020F0502020204030204" pitchFamily="34" charset="0"/>
                <a:cs typeface="Calibri" panose="020F0502020204030204" pitchFamily="34" charset="0"/>
              </a:rPr>
              <a:t>the continued and scaled-up delivery of nutrition services by</a:t>
            </a:r>
          </a:p>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endParaRPr lang="en-PH" sz="1100" dirty="0">
              <a:effectLst/>
              <a:latin typeface="Calibri" panose="020F0502020204030204" pitchFamily="34" charset="0"/>
              <a:ea typeface="Calibri" panose="020F0502020204030204" pitchFamily="34" charset="0"/>
              <a:cs typeface="Mangal" panose="02040503050203030202" pitchFamily="18" charset="0"/>
            </a:endParaRPr>
          </a:p>
          <a:p>
            <a:pPr marL="742950" lvl="1" indent="-285750">
              <a:lnSpc>
                <a:spcPct val="107000"/>
              </a:lnSpc>
              <a:buFont typeface="Courier New" panose="02070309020205020404" pitchFamily="49" charset="0"/>
              <a:buChar char="o"/>
            </a:pPr>
            <a:r>
              <a:rPr lang="en-PH" sz="1200" dirty="0">
                <a:effectLst/>
                <a:latin typeface="Calibri" panose="020F0502020204030204" pitchFamily="34" charset="0"/>
                <a:ea typeface="Calibri" panose="020F0502020204030204" pitchFamily="34" charset="0"/>
                <a:cs typeface="Calibri" panose="020F0502020204030204" pitchFamily="34" charset="0"/>
              </a:rPr>
              <a:t>Establishing a nutrition office with staff complement including a permanent full-time nutrition action officer </a:t>
            </a:r>
          </a:p>
          <a:p>
            <a:pPr marL="742950" lvl="1" indent="-285750">
              <a:lnSpc>
                <a:spcPct val="107000"/>
              </a:lnSpc>
              <a:buFont typeface="Courier New" panose="02070309020205020404" pitchFamily="49" charset="0"/>
              <a:buChar char="o"/>
            </a:pPr>
            <a:r>
              <a:rPr lang="en-PH" sz="1200" dirty="0">
                <a:effectLst/>
                <a:latin typeface="Calibri" panose="020F0502020204030204" pitchFamily="34" charset="0"/>
                <a:ea typeface="Calibri" panose="020F0502020204030204" pitchFamily="34" charset="0"/>
                <a:cs typeface="Calibri" panose="020F0502020204030204" pitchFamily="34" charset="0"/>
              </a:rPr>
              <a:t>Preparing the three-year local nutrition action plan and including it in the local development plan and annual investment plans</a:t>
            </a:r>
            <a:endParaRPr lang="en-PH" sz="1100" dirty="0">
              <a:effectLst/>
              <a:latin typeface="Calibri" panose="020F0502020204030204" pitchFamily="34" charset="0"/>
              <a:ea typeface="Calibri" panose="020F0502020204030204" pitchFamily="34" charset="0"/>
              <a:cs typeface="Mangal" panose="02040503050203030202" pitchFamily="18" charset="0"/>
            </a:endParaRPr>
          </a:p>
          <a:p>
            <a:pPr marL="742950" lvl="1" indent="-285750">
              <a:lnSpc>
                <a:spcPct val="107000"/>
              </a:lnSpc>
              <a:spcAft>
                <a:spcPts val="800"/>
              </a:spcAft>
              <a:buFont typeface="Courier New" panose="02070309020205020404" pitchFamily="49" charset="0"/>
              <a:buChar char="o"/>
            </a:pPr>
            <a:r>
              <a:rPr lang="en-PH" sz="1200" dirty="0">
                <a:effectLst/>
                <a:latin typeface="Calibri" panose="020F0502020204030204" pitchFamily="34" charset="0"/>
                <a:ea typeface="Calibri" panose="020F0502020204030204" pitchFamily="34" charset="0"/>
                <a:cs typeface="Calibri" panose="020F0502020204030204" pitchFamily="34" charset="0"/>
              </a:rPr>
              <a:t>Including dietary supplementation program for pregnant women and children 6-23 months old</a:t>
            </a:r>
          </a:p>
          <a:p>
            <a:pPr marL="742950" lvl="1" indent="-285750">
              <a:lnSpc>
                <a:spcPct val="107000"/>
              </a:lnSpc>
              <a:spcAft>
                <a:spcPts val="800"/>
              </a:spcAft>
              <a:buFont typeface="Courier New" panose="02070309020205020404" pitchFamily="49" charset="0"/>
              <a:buChar char="o"/>
            </a:pPr>
            <a:r>
              <a:rPr lang="en-PH" sz="1200" dirty="0">
                <a:effectLst/>
                <a:latin typeface="Calibri" panose="020F0502020204030204" pitchFamily="34" charset="0"/>
                <a:ea typeface="Calibri" panose="020F0502020204030204" pitchFamily="34" charset="0"/>
                <a:cs typeface="Calibri" panose="020F0502020204030204" pitchFamily="34" charset="0"/>
              </a:rPr>
              <a:t>Providing support to Barangay Nutrition Scholars including basic and continuing trainings and incentives; Add more BNS in barangays that are geographically isolated and have higher population, and  </a:t>
            </a:r>
            <a:endParaRPr lang="en-PH" sz="1100" dirty="0">
              <a:effectLst/>
              <a:latin typeface="Calibri" panose="020F0502020204030204" pitchFamily="34" charset="0"/>
              <a:ea typeface="Calibri" panose="020F0502020204030204" pitchFamily="34" charset="0"/>
              <a:cs typeface="Mangal" panose="02040503050203030202" pitchFamily="18" charset="0"/>
            </a:endParaRPr>
          </a:p>
          <a:p>
            <a:pPr marL="742950" lvl="1" indent="-285750">
              <a:lnSpc>
                <a:spcPct val="107000"/>
              </a:lnSpc>
              <a:spcAft>
                <a:spcPts val="800"/>
              </a:spcAft>
              <a:buFont typeface="Courier New" panose="02070309020205020404" pitchFamily="49" charset="0"/>
              <a:buChar char="o"/>
            </a:pPr>
            <a:r>
              <a:rPr lang="en-PH" sz="1200" dirty="0">
                <a:effectLst/>
                <a:latin typeface="Calibri" panose="020F0502020204030204" pitchFamily="34" charset="0"/>
                <a:ea typeface="Calibri" panose="020F0502020204030204" pitchFamily="34" charset="0"/>
              </a:rPr>
              <a:t>Approving ordinances that support nutrition.</a:t>
            </a:r>
          </a:p>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endParaRPr lang="en-PH"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endParaRPr lang="en-US" sz="1100" b="1" dirty="0">
              <a:solidFill>
                <a:schemeClr val="dk1"/>
              </a:solidFill>
              <a:latin typeface="Calibri"/>
              <a:ea typeface="Calibri"/>
              <a:cs typeface="Calibri"/>
              <a:sym typeface="Calibri"/>
            </a:endParaRPr>
          </a:p>
        </p:txBody>
      </p:sp>
      <p:sp>
        <p:nvSpPr>
          <p:cNvPr id="139" name="Google Shape;139;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r>
              <a:rPr lang="en-PH" sz="1200" dirty="0">
                <a:effectLst/>
                <a:latin typeface="Calibri" panose="020F0502020204030204" pitchFamily="34" charset="0"/>
                <a:ea typeface="Calibri" panose="020F0502020204030204" pitchFamily="34" charset="0"/>
                <a:cs typeface="Calibri" panose="020F0502020204030204" pitchFamily="34" charset="0"/>
              </a:rPr>
              <a:t>For n</a:t>
            </a:r>
            <a:r>
              <a:rPr lang="en-US" sz="1100" b="1" i="0" u="none" strike="noStrike" dirty="0">
                <a:solidFill>
                  <a:schemeClr val="dk1"/>
                </a:solidFill>
                <a:latin typeface="Calibri"/>
                <a:ea typeface="Calibri"/>
                <a:cs typeface="Calibri"/>
                <a:sym typeface="Calibri"/>
              </a:rPr>
              <a:t>on-government organizations, private sector and academe, </a:t>
            </a:r>
            <a:r>
              <a:rPr lang="en-US" sz="1100" b="0" i="0" u="none" strike="noStrike" dirty="0">
                <a:solidFill>
                  <a:schemeClr val="dk1"/>
                </a:solidFill>
                <a:latin typeface="Calibri"/>
                <a:ea typeface="Calibri"/>
                <a:cs typeface="Calibri"/>
                <a:sym typeface="Calibri"/>
              </a:rPr>
              <a:t>we invite them to</a:t>
            </a:r>
            <a:r>
              <a:rPr lang="en-US" sz="1100" b="1" i="0" u="none" strike="noStrike" dirty="0">
                <a:solidFill>
                  <a:schemeClr val="dk1"/>
                </a:solidFill>
                <a:latin typeface="Calibri"/>
                <a:ea typeface="Calibri"/>
                <a:cs typeface="Calibri"/>
                <a:sym typeface="Calibri"/>
              </a:rPr>
              <a:t> </a:t>
            </a:r>
            <a:r>
              <a:rPr lang="en-US" sz="1100" b="0" i="0" u="none" strike="noStrike" dirty="0">
                <a:solidFill>
                  <a:schemeClr val="dk1"/>
                </a:solidFill>
                <a:latin typeface="Calibri"/>
                <a:ea typeface="Calibri"/>
                <a:cs typeface="Calibri"/>
                <a:sym typeface="Calibri"/>
              </a:rPr>
              <a:t> join </a:t>
            </a:r>
            <a:r>
              <a:rPr lang="en-US" sz="1200" b="0" i="0" u="none" strike="noStrike" dirty="0">
                <a:solidFill>
                  <a:schemeClr val="dk1"/>
                </a:solidFill>
                <a:latin typeface="Calibri"/>
                <a:ea typeface="Calibri"/>
                <a:cs typeface="Calibri"/>
                <a:sym typeface="Calibri"/>
              </a:rPr>
              <a:t>the</a:t>
            </a:r>
            <a:r>
              <a:rPr lang="en-US" sz="1100" b="0" i="0" u="none" strike="noStrike" dirty="0">
                <a:solidFill>
                  <a:schemeClr val="dk1"/>
                </a:solidFill>
                <a:latin typeface="Calibri"/>
                <a:ea typeface="Calibri"/>
                <a:cs typeface="Calibri"/>
                <a:sym typeface="Calibri"/>
              </a:rPr>
              <a:t> Scaling Up Nutrition Movement Philippines as the platform for engagement to scale up nutrition actions in the country.  The Scaling-up Nutrition is an international movement to call upon stakeholders to invest, inspire and engage actions that increase the reach of nutrition interventions to end all forms of malnutrition.  </a:t>
            </a:r>
          </a:p>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endParaRPr lang="en-US" sz="1100" b="0" i="0" u="none" strike="noStrike" dirty="0">
              <a:solidFill>
                <a:schemeClr val="dk1"/>
              </a:solidFill>
              <a:latin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r>
              <a:rPr lang="en-US" sz="1200" b="0" u="none" strike="noStrike" dirty="0">
                <a:solidFill>
                  <a:srgbClr val="000000"/>
                </a:solidFill>
              </a:rPr>
              <a:t>We also target </a:t>
            </a:r>
            <a:r>
              <a:rPr lang="en-US" sz="1200" b="1" i="0" u="none" strike="noStrike" dirty="0">
                <a:solidFill>
                  <a:schemeClr val="dk1"/>
                </a:solidFill>
                <a:latin typeface="Calibri"/>
                <a:ea typeface="Calibri"/>
                <a:cs typeface="Calibri"/>
                <a:sym typeface="Calibri"/>
              </a:rPr>
              <a:t>National government agencies </a:t>
            </a:r>
            <a:r>
              <a:rPr lang="en-US" sz="1200" b="0" i="0" u="none" strike="noStrike" dirty="0">
                <a:solidFill>
                  <a:schemeClr val="dk1"/>
                </a:solidFill>
                <a:latin typeface="Calibri"/>
                <a:ea typeface="Calibri"/>
                <a:cs typeface="Calibri"/>
                <a:sym typeface="Calibri"/>
              </a:rPr>
              <a:t>to ensure that nutrition is integrated in sectoral policies and programs </a:t>
            </a:r>
            <a:r>
              <a:rPr lang="en-US" sz="1400" b="0" i="0" u="none" strike="noStrike" dirty="0">
                <a:solidFill>
                  <a:schemeClr val="dk1"/>
                </a:solidFill>
                <a:latin typeface="Calibri"/>
                <a:ea typeface="Calibri"/>
                <a:cs typeface="Calibri"/>
                <a:sym typeface="Calibri"/>
              </a:rPr>
              <a:t>and at the same time they must also help p</a:t>
            </a:r>
            <a:r>
              <a:rPr lang="en-US" sz="1200" b="0" i="0" u="none" strike="noStrike" dirty="0">
                <a:solidFill>
                  <a:schemeClr val="dk1"/>
                </a:solidFill>
                <a:latin typeface="Calibri"/>
                <a:ea typeface="Calibri"/>
                <a:cs typeface="Calibri"/>
                <a:sym typeface="Calibri"/>
              </a:rPr>
              <a:t>romote nutrition among their workforce and clientele.</a:t>
            </a:r>
            <a:endParaRPr lang="en-US" sz="1400" dirty="0"/>
          </a:p>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endParaRPr lang="en-US" sz="1200" dirty="0"/>
          </a:p>
          <a:p>
            <a:pPr marL="0" marR="0" lvl="0" indent="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None/>
              <a:tabLst/>
              <a:defRPr/>
            </a:pPr>
            <a:endParaRPr lang="en-US" sz="1100" b="1" dirty="0">
              <a:solidFill>
                <a:schemeClr val="dk1"/>
              </a:solidFill>
              <a:latin typeface="Calibri"/>
              <a:ea typeface="Calibri"/>
              <a:cs typeface="Calibri"/>
              <a:sym typeface="Calibri"/>
            </a:endParaRPr>
          </a:p>
        </p:txBody>
      </p:sp>
      <p:sp>
        <p:nvSpPr>
          <p:cNvPr id="139" name="Google Shape;139;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83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b="0" u="none" strike="noStrike" dirty="0">
                <a:solidFill>
                  <a:srgbClr val="000000"/>
                </a:solidFill>
              </a:rPr>
              <a:t>Lastly, to </a:t>
            </a:r>
            <a:r>
              <a:rPr lang="en-US" sz="1100" b="1" u="none" strike="noStrike" dirty="0">
                <a:solidFill>
                  <a:srgbClr val="000000"/>
                </a:solidFill>
              </a:rPr>
              <a:t>Congress and the new President, </a:t>
            </a:r>
            <a:r>
              <a:rPr lang="en-US" sz="1100" b="0" u="none" strike="noStrike" dirty="0">
                <a:solidFill>
                  <a:srgbClr val="000000"/>
                </a:solidFill>
              </a:rPr>
              <a:t>the call is for the</a:t>
            </a:r>
            <a:r>
              <a:rPr lang="en-US" sz="1100" b="1" u="none" strike="noStrike" dirty="0">
                <a:solidFill>
                  <a:srgbClr val="000000"/>
                </a:solidFill>
              </a:rPr>
              <a:t> </a:t>
            </a:r>
            <a:r>
              <a:rPr lang="en-US" sz="1100" b="0" u="none" strike="noStrike" dirty="0">
                <a:solidFill>
                  <a:srgbClr val="000000"/>
                </a:solidFill>
              </a:rPr>
              <a:t>enactment of legislation towards elimination of all forms of malnutrition including these priority legislation: </a:t>
            </a:r>
            <a:endParaRPr sz="1100" b="0" i="0" u="none" strike="noStrike" dirty="0">
              <a:latin typeface="Courier New"/>
              <a:ea typeface="Courier New"/>
              <a:cs typeface="Courier New"/>
              <a:sym typeface="Courier New"/>
            </a:endParaRPr>
          </a:p>
          <a:p>
            <a:pPr marL="0" lvl="0" indent="0" algn="l" rtl="0">
              <a:spcBef>
                <a:spcPts val="0"/>
              </a:spcBef>
              <a:spcAft>
                <a:spcPts val="0"/>
              </a:spcAft>
              <a:buNone/>
            </a:pPr>
            <a:r>
              <a:rPr lang="en-US" sz="1100" b="0" i="0" u="none" strike="noStrike" dirty="0">
                <a:solidFill>
                  <a:srgbClr val="000000"/>
                </a:solidFill>
                <a:latin typeface="Courier New"/>
                <a:ea typeface="Courier New"/>
                <a:cs typeface="Courier New"/>
                <a:sym typeface="Courier New"/>
              </a:rPr>
              <a:t>     o </a:t>
            </a:r>
            <a:r>
              <a:rPr lang="en-US" sz="1100" b="0" i="0" u="none" strike="noStrike" dirty="0">
                <a:solidFill>
                  <a:srgbClr val="000000"/>
                </a:solidFill>
                <a:latin typeface="Calibri"/>
                <a:ea typeface="Calibri"/>
                <a:cs typeface="Calibri"/>
                <a:sym typeface="Calibri"/>
              </a:rPr>
              <a:t>Strengthening the nutrition program by amending PD 491 (Nutrition Act of the Philippines) </a:t>
            </a:r>
            <a:endParaRPr sz="1100" b="0" i="0" u="none" strike="noStrike"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US" sz="1100" b="0" i="0" u="none" strike="noStrike" dirty="0">
                <a:solidFill>
                  <a:srgbClr val="000000"/>
                </a:solidFill>
                <a:latin typeface="Courier New"/>
                <a:ea typeface="Courier New"/>
                <a:cs typeface="Courier New"/>
                <a:sym typeface="Courier New"/>
              </a:rPr>
              <a:t>     o </a:t>
            </a:r>
            <a:r>
              <a:rPr lang="en-US" sz="1100" b="0" i="0" u="none" strike="noStrike" dirty="0">
                <a:solidFill>
                  <a:srgbClr val="000000"/>
                </a:solidFill>
                <a:latin typeface="Calibri"/>
                <a:ea typeface="Calibri"/>
                <a:cs typeface="Calibri"/>
                <a:sym typeface="Calibri"/>
              </a:rPr>
              <a:t>Amending PD 1569 or Strengthening the Barangay Nutrition Program and providing for Barangay Nutrition Scholars in every barangay </a:t>
            </a:r>
            <a:endParaRPr sz="1100" b="0" i="0" u="none" strike="noStrike"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US" sz="1100" b="0" i="0" u="none" strike="noStrike" dirty="0">
                <a:solidFill>
                  <a:srgbClr val="000000"/>
                </a:solidFill>
                <a:latin typeface="Courier New"/>
                <a:ea typeface="Courier New"/>
                <a:cs typeface="Courier New"/>
                <a:sym typeface="Courier New"/>
              </a:rPr>
              <a:t>     o </a:t>
            </a:r>
            <a:r>
              <a:rPr lang="en-US" sz="1100" b="0" i="0" u="none" strike="noStrike" dirty="0">
                <a:solidFill>
                  <a:srgbClr val="000000"/>
                </a:solidFill>
                <a:latin typeface="Calibri"/>
                <a:ea typeface="Calibri"/>
                <a:cs typeface="Calibri"/>
                <a:sym typeface="Calibri"/>
              </a:rPr>
              <a:t>Providing for a Nutrition Office and Nutrition Action Officer in every Province, City and Municipality and</a:t>
            </a:r>
            <a:endParaRPr sz="1100" b="0" i="0" u="none" strike="noStrike"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US" sz="1100" b="0" i="0" u="none" strike="noStrike" dirty="0">
                <a:solidFill>
                  <a:srgbClr val="000000"/>
                </a:solidFill>
                <a:latin typeface="Courier New"/>
                <a:ea typeface="Courier New"/>
                <a:cs typeface="Courier New"/>
                <a:sym typeface="Courier New"/>
              </a:rPr>
              <a:t>     o </a:t>
            </a:r>
            <a:r>
              <a:rPr lang="en-US" sz="1100" b="0" i="0" u="none" strike="noStrike" dirty="0">
                <a:solidFill>
                  <a:srgbClr val="000000"/>
                </a:solidFill>
                <a:latin typeface="Calibri"/>
                <a:ea typeface="Calibri"/>
                <a:cs typeface="Calibri"/>
                <a:sym typeface="Calibri"/>
              </a:rPr>
              <a:t>Protecting children from harmful marketing of unhealthy food and beverages.</a:t>
            </a:r>
            <a:endParaRPr sz="1100" b="0" i="0" u="none" strike="noStrike"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PH" sz="1100" b="0" i="0" u="none" strike="noStrike" dirty="0">
                <a:solidFill>
                  <a:srgbClr val="000000"/>
                </a:solidFill>
                <a:latin typeface="Courier New"/>
                <a:ea typeface="Courier New"/>
                <a:cs typeface="Courier New"/>
                <a:sym typeface="Courier New"/>
              </a:rPr>
              <a:t>Also, to the President to </a:t>
            </a:r>
            <a:r>
              <a:rPr lang="en-PH" sz="1100" b="0" i="0" u="none" strike="noStrike" dirty="0" err="1">
                <a:solidFill>
                  <a:srgbClr val="000000"/>
                </a:solidFill>
                <a:latin typeface="Courier New"/>
                <a:ea typeface="Courier New"/>
                <a:cs typeface="Courier New"/>
                <a:sym typeface="Courier New"/>
              </a:rPr>
              <a:t>i</a:t>
            </a:r>
            <a:r>
              <a:rPr lang="en-US" sz="1100" b="0" u="none" strike="noStrike" dirty="0" err="1">
                <a:solidFill>
                  <a:srgbClr val="000000"/>
                </a:solidFill>
                <a:latin typeface="Calibri"/>
                <a:ea typeface="Calibri"/>
                <a:cs typeface="Calibri"/>
                <a:sym typeface="Calibri"/>
              </a:rPr>
              <a:t>ssue</a:t>
            </a:r>
            <a:r>
              <a:rPr lang="en-US" sz="1100" b="0" u="none" strike="noStrike" dirty="0">
                <a:solidFill>
                  <a:srgbClr val="000000"/>
                </a:solidFill>
                <a:latin typeface="Calibri"/>
                <a:ea typeface="Calibri"/>
                <a:cs typeface="Calibri"/>
                <a:sym typeface="Calibri"/>
              </a:rPr>
              <a:t> executive orders to implement the Philippine Plan of Action for Nutrition 2023-2028 and on Addressing Obesity.  </a:t>
            </a:r>
            <a:endParaRPr sz="1100" b="0" i="0" u="none" strike="noStrike" dirty="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US" sz="1100" b="0" i="0" u="none" strike="noStrike" dirty="0">
                <a:solidFill>
                  <a:srgbClr val="000000"/>
                </a:solidFill>
                <a:latin typeface="Courier New"/>
                <a:ea typeface="Courier New"/>
                <a:cs typeface="Courier New"/>
                <a:sym typeface="Courier New"/>
              </a:rPr>
              <a:t>	</a:t>
            </a:r>
            <a:endParaRPr sz="1100" dirty="0"/>
          </a:p>
          <a:p>
            <a:pPr marL="0" lvl="0" indent="0" algn="l" rtl="0">
              <a:spcBef>
                <a:spcPts val="0"/>
              </a:spcBef>
              <a:spcAft>
                <a:spcPts val="0"/>
              </a:spcAft>
              <a:buNone/>
            </a:pPr>
            <a:endParaRPr sz="1100" dirty="0"/>
          </a:p>
        </p:txBody>
      </p:sp>
      <p:sp>
        <p:nvSpPr>
          <p:cNvPr id="160" name="Google Shape;160;p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5057189" y="1419087"/>
            <a:ext cx="8173620"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057189" y="1419087"/>
            <a:ext cx="8173620"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5"/>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p:nvSpPr>
        <p:spPr>
          <a:xfrm>
            <a:off x="0" y="7534388"/>
            <a:ext cx="18293080" cy="2761615"/>
          </a:xfrm>
          <a:custGeom>
            <a:avLst/>
            <a:gdLst/>
            <a:ahLst/>
            <a:cxnLst/>
            <a:rect l="l" t="t" r="r" b="b"/>
            <a:pathLst>
              <a:path w="18293080" h="2761615" extrusionOk="0">
                <a:moveTo>
                  <a:pt x="18292699" y="601027"/>
                </a:moveTo>
                <a:lnTo>
                  <a:pt x="18273599" y="602602"/>
                </a:lnTo>
                <a:lnTo>
                  <a:pt x="18226278" y="615251"/>
                </a:lnTo>
                <a:lnTo>
                  <a:pt x="18112651" y="623633"/>
                </a:lnTo>
                <a:lnTo>
                  <a:pt x="18064684" y="636943"/>
                </a:lnTo>
                <a:lnTo>
                  <a:pt x="18007368" y="641667"/>
                </a:lnTo>
                <a:lnTo>
                  <a:pt x="17959020" y="655383"/>
                </a:lnTo>
                <a:lnTo>
                  <a:pt x="17901323" y="660501"/>
                </a:lnTo>
                <a:lnTo>
                  <a:pt x="17803749" y="688848"/>
                </a:lnTo>
                <a:lnTo>
                  <a:pt x="17745545" y="694486"/>
                </a:lnTo>
                <a:lnTo>
                  <a:pt x="17696371" y="709066"/>
                </a:lnTo>
                <a:lnTo>
                  <a:pt x="17637875" y="715022"/>
                </a:lnTo>
                <a:lnTo>
                  <a:pt x="17538827" y="744905"/>
                </a:lnTo>
                <a:lnTo>
                  <a:pt x="17479937" y="751255"/>
                </a:lnTo>
                <a:lnTo>
                  <a:pt x="17430115" y="766508"/>
                </a:lnTo>
                <a:lnTo>
                  <a:pt x="17371022" y="773087"/>
                </a:lnTo>
                <a:lnTo>
                  <a:pt x="17270870" y="804113"/>
                </a:lnTo>
                <a:lnTo>
                  <a:pt x="17211510" y="810971"/>
                </a:lnTo>
                <a:lnTo>
                  <a:pt x="17060482" y="858354"/>
                </a:lnTo>
                <a:lnTo>
                  <a:pt x="17000855" y="865479"/>
                </a:lnTo>
                <a:lnTo>
                  <a:pt x="16849255" y="913460"/>
                </a:lnTo>
                <a:lnTo>
                  <a:pt x="16789502" y="920724"/>
                </a:lnTo>
                <a:lnTo>
                  <a:pt x="16536518" y="1001026"/>
                </a:lnTo>
                <a:lnTo>
                  <a:pt x="16476790" y="1008253"/>
                </a:lnTo>
                <a:lnTo>
                  <a:pt x="15874848" y="1195539"/>
                </a:lnTo>
                <a:lnTo>
                  <a:pt x="15531135" y="1297051"/>
                </a:lnTo>
                <a:lnTo>
                  <a:pt x="15338463" y="1351165"/>
                </a:lnTo>
                <a:lnTo>
                  <a:pt x="15243353" y="1376946"/>
                </a:lnTo>
                <a:lnTo>
                  <a:pt x="15205291" y="1398270"/>
                </a:lnTo>
                <a:lnTo>
                  <a:pt x="15065045" y="1434426"/>
                </a:lnTo>
                <a:lnTo>
                  <a:pt x="14927085" y="1468183"/>
                </a:lnTo>
                <a:lnTo>
                  <a:pt x="14890801" y="1487665"/>
                </a:lnTo>
                <a:lnTo>
                  <a:pt x="14800783" y="1508137"/>
                </a:lnTo>
                <a:lnTo>
                  <a:pt x="14756219" y="1517904"/>
                </a:lnTo>
                <a:lnTo>
                  <a:pt x="14721129" y="1536141"/>
                </a:lnTo>
                <a:lnTo>
                  <a:pt x="14633575" y="1554035"/>
                </a:lnTo>
                <a:lnTo>
                  <a:pt x="14590294" y="1562481"/>
                </a:lnTo>
                <a:lnTo>
                  <a:pt x="14556512" y="1579346"/>
                </a:lnTo>
                <a:lnTo>
                  <a:pt x="14513916" y="1587068"/>
                </a:lnTo>
                <a:lnTo>
                  <a:pt x="14471663" y="1594421"/>
                </a:lnTo>
                <a:lnTo>
                  <a:pt x="14429791" y="1601393"/>
                </a:lnTo>
                <a:lnTo>
                  <a:pt x="14397444" y="1616773"/>
                </a:lnTo>
                <a:lnTo>
                  <a:pt x="14356296" y="1622971"/>
                </a:lnTo>
                <a:lnTo>
                  <a:pt x="14315554" y="1628775"/>
                </a:lnTo>
                <a:lnTo>
                  <a:pt x="14284363" y="1642948"/>
                </a:lnTo>
                <a:lnTo>
                  <a:pt x="14244396" y="1647913"/>
                </a:lnTo>
                <a:lnTo>
                  <a:pt x="14204849" y="1652460"/>
                </a:lnTo>
                <a:lnTo>
                  <a:pt x="14174877" y="1665363"/>
                </a:lnTo>
                <a:lnTo>
                  <a:pt x="14136167" y="1669034"/>
                </a:lnTo>
                <a:lnTo>
                  <a:pt x="14097889" y="1672247"/>
                </a:lnTo>
                <a:lnTo>
                  <a:pt x="14069213" y="1683804"/>
                </a:lnTo>
                <a:lnTo>
                  <a:pt x="14031811" y="1686102"/>
                </a:lnTo>
                <a:lnTo>
                  <a:pt x="13994867" y="1687918"/>
                </a:lnTo>
                <a:lnTo>
                  <a:pt x="13967549" y="1698053"/>
                </a:lnTo>
                <a:lnTo>
                  <a:pt x="13931545" y="1698904"/>
                </a:lnTo>
                <a:lnTo>
                  <a:pt x="13895997" y="1699260"/>
                </a:lnTo>
                <a:lnTo>
                  <a:pt x="13870115" y="1707908"/>
                </a:lnTo>
                <a:lnTo>
                  <a:pt x="13835558" y="1707248"/>
                </a:lnTo>
                <a:lnTo>
                  <a:pt x="13810666" y="1714855"/>
                </a:lnTo>
                <a:lnTo>
                  <a:pt x="13777113" y="1713141"/>
                </a:lnTo>
                <a:lnTo>
                  <a:pt x="13744080" y="1710893"/>
                </a:lnTo>
                <a:lnTo>
                  <a:pt x="13720725" y="1716887"/>
                </a:lnTo>
                <a:lnTo>
                  <a:pt x="13688746" y="1713534"/>
                </a:lnTo>
                <a:lnTo>
                  <a:pt x="13666470" y="1718424"/>
                </a:lnTo>
                <a:lnTo>
                  <a:pt x="13635571" y="1713941"/>
                </a:lnTo>
                <a:lnTo>
                  <a:pt x="13614387" y="1717687"/>
                </a:lnTo>
                <a:lnTo>
                  <a:pt x="13584606" y="1712036"/>
                </a:lnTo>
                <a:lnTo>
                  <a:pt x="13564553" y="1714601"/>
                </a:lnTo>
                <a:lnTo>
                  <a:pt x="13535914" y="1707769"/>
                </a:lnTo>
                <a:lnTo>
                  <a:pt x="13460057" y="1695119"/>
                </a:lnTo>
                <a:lnTo>
                  <a:pt x="13393750" y="1690865"/>
                </a:lnTo>
                <a:lnTo>
                  <a:pt x="13318655" y="1677428"/>
                </a:lnTo>
                <a:lnTo>
                  <a:pt x="13253085" y="1672399"/>
                </a:lnTo>
                <a:lnTo>
                  <a:pt x="13178714" y="1658200"/>
                </a:lnTo>
                <a:lnTo>
                  <a:pt x="13113880" y="1652422"/>
                </a:lnTo>
                <a:lnTo>
                  <a:pt x="13040233" y="1637474"/>
                </a:lnTo>
                <a:lnTo>
                  <a:pt x="12966941" y="1622158"/>
                </a:lnTo>
                <a:lnTo>
                  <a:pt x="12903162" y="1615262"/>
                </a:lnTo>
                <a:lnTo>
                  <a:pt x="12830556" y="1599222"/>
                </a:lnTo>
                <a:lnTo>
                  <a:pt x="12767463" y="1591614"/>
                </a:lnTo>
                <a:lnTo>
                  <a:pt x="12695542" y="1574876"/>
                </a:lnTo>
                <a:lnTo>
                  <a:pt x="12633109" y="1566570"/>
                </a:lnTo>
                <a:lnTo>
                  <a:pt x="12561849" y="1549146"/>
                </a:lnTo>
                <a:lnTo>
                  <a:pt x="12500077" y="1540154"/>
                </a:lnTo>
                <a:lnTo>
                  <a:pt x="12429452" y="1522056"/>
                </a:lnTo>
                <a:lnTo>
                  <a:pt x="12368314" y="1512417"/>
                </a:lnTo>
                <a:lnTo>
                  <a:pt x="12307481" y="1502448"/>
                </a:lnTo>
                <a:lnTo>
                  <a:pt x="12237796" y="1483372"/>
                </a:lnTo>
                <a:lnTo>
                  <a:pt x="12177586" y="1472768"/>
                </a:lnTo>
                <a:lnTo>
                  <a:pt x="12108498" y="1453057"/>
                </a:lnTo>
                <a:lnTo>
                  <a:pt x="12048871" y="1441843"/>
                </a:lnTo>
                <a:lnTo>
                  <a:pt x="11989537" y="1430312"/>
                </a:lnTo>
                <a:lnTo>
                  <a:pt x="11921325" y="1409700"/>
                </a:lnTo>
                <a:lnTo>
                  <a:pt x="11862549" y="1397584"/>
                </a:lnTo>
                <a:lnTo>
                  <a:pt x="11804066" y="1385176"/>
                </a:lnTo>
                <a:lnTo>
                  <a:pt x="11736692" y="1363687"/>
                </a:lnTo>
                <a:lnTo>
                  <a:pt x="11678742" y="1350721"/>
                </a:lnTo>
                <a:lnTo>
                  <a:pt x="11621059" y="1337475"/>
                </a:lnTo>
                <a:lnTo>
                  <a:pt x="11554473" y="1315161"/>
                </a:lnTo>
                <a:lnTo>
                  <a:pt x="11497323" y="1301369"/>
                </a:lnTo>
                <a:lnTo>
                  <a:pt x="11440414" y="1287310"/>
                </a:lnTo>
                <a:lnTo>
                  <a:pt x="11383747" y="1272997"/>
                </a:lnTo>
                <a:lnTo>
                  <a:pt x="11318164" y="1249641"/>
                </a:lnTo>
                <a:lnTo>
                  <a:pt x="11261992" y="1234821"/>
                </a:lnTo>
                <a:lnTo>
                  <a:pt x="11206048" y="1219758"/>
                </a:lnTo>
                <a:lnTo>
                  <a:pt x="11150346" y="1204442"/>
                </a:lnTo>
                <a:lnTo>
                  <a:pt x="11094872" y="1188897"/>
                </a:lnTo>
                <a:lnTo>
                  <a:pt x="11039615" y="1173124"/>
                </a:lnTo>
                <a:lnTo>
                  <a:pt x="10975416" y="1148321"/>
                </a:lnTo>
                <a:lnTo>
                  <a:pt x="10920590" y="1132090"/>
                </a:lnTo>
                <a:lnTo>
                  <a:pt x="10865980" y="1115644"/>
                </a:lnTo>
                <a:lnTo>
                  <a:pt x="10811586" y="1098969"/>
                </a:lnTo>
                <a:lnTo>
                  <a:pt x="10757383" y="1082090"/>
                </a:lnTo>
                <a:lnTo>
                  <a:pt x="10703382" y="1065009"/>
                </a:lnTo>
                <a:lnTo>
                  <a:pt x="10649572" y="1047724"/>
                </a:lnTo>
                <a:lnTo>
                  <a:pt x="10595966" y="1030236"/>
                </a:lnTo>
                <a:lnTo>
                  <a:pt x="10542537" y="1012545"/>
                </a:lnTo>
                <a:lnTo>
                  <a:pt x="10489286" y="994676"/>
                </a:lnTo>
                <a:lnTo>
                  <a:pt x="10436212" y="976617"/>
                </a:lnTo>
                <a:lnTo>
                  <a:pt x="10383317" y="958380"/>
                </a:lnTo>
                <a:lnTo>
                  <a:pt x="10330599" y="939965"/>
                </a:lnTo>
                <a:lnTo>
                  <a:pt x="10278034" y="921385"/>
                </a:lnTo>
                <a:lnTo>
                  <a:pt x="10234803" y="911415"/>
                </a:lnTo>
                <a:lnTo>
                  <a:pt x="10182555" y="892492"/>
                </a:lnTo>
                <a:lnTo>
                  <a:pt x="10130472" y="873417"/>
                </a:lnTo>
                <a:lnTo>
                  <a:pt x="10078529" y="854189"/>
                </a:lnTo>
                <a:lnTo>
                  <a:pt x="10026726" y="834796"/>
                </a:lnTo>
                <a:lnTo>
                  <a:pt x="9975075" y="815276"/>
                </a:lnTo>
                <a:lnTo>
                  <a:pt x="9932721" y="804392"/>
                </a:lnTo>
                <a:lnTo>
                  <a:pt x="9881337" y="784580"/>
                </a:lnTo>
                <a:lnTo>
                  <a:pt x="9830067" y="764641"/>
                </a:lnTo>
                <a:lnTo>
                  <a:pt x="9788106" y="753351"/>
                </a:lnTo>
                <a:lnTo>
                  <a:pt x="9737077" y="733158"/>
                </a:lnTo>
                <a:lnTo>
                  <a:pt x="9686176" y="712838"/>
                </a:lnTo>
                <a:lnTo>
                  <a:pt x="9644558" y="701205"/>
                </a:lnTo>
                <a:lnTo>
                  <a:pt x="9593872" y="680656"/>
                </a:lnTo>
                <a:lnTo>
                  <a:pt x="9501975" y="648042"/>
                </a:lnTo>
                <a:lnTo>
                  <a:pt x="9269222" y="560463"/>
                </a:lnTo>
                <a:lnTo>
                  <a:pt x="9178506" y="526618"/>
                </a:lnTo>
                <a:lnTo>
                  <a:pt x="9097213" y="501294"/>
                </a:lnTo>
                <a:lnTo>
                  <a:pt x="9047480" y="479755"/>
                </a:lnTo>
                <a:lnTo>
                  <a:pt x="8966517" y="454088"/>
                </a:lnTo>
                <a:lnTo>
                  <a:pt x="8916937" y="432396"/>
                </a:lnTo>
                <a:lnTo>
                  <a:pt x="8795918" y="393446"/>
                </a:lnTo>
                <a:lnTo>
                  <a:pt x="8746477" y="371602"/>
                </a:lnTo>
                <a:lnTo>
                  <a:pt x="8263788" y="214376"/>
                </a:lnTo>
                <a:lnTo>
                  <a:pt x="8183169" y="188353"/>
                </a:lnTo>
                <a:lnTo>
                  <a:pt x="8151965" y="184188"/>
                </a:lnTo>
                <a:lnTo>
                  <a:pt x="8071129" y="158394"/>
                </a:lnTo>
                <a:lnTo>
                  <a:pt x="8030629" y="145567"/>
                </a:lnTo>
                <a:lnTo>
                  <a:pt x="7999260" y="141592"/>
                </a:lnTo>
                <a:lnTo>
                  <a:pt x="7917993" y="116230"/>
                </a:lnTo>
                <a:lnTo>
                  <a:pt x="7886446" y="112433"/>
                </a:lnTo>
                <a:lnTo>
                  <a:pt x="7845653" y="99923"/>
                </a:lnTo>
                <a:lnTo>
                  <a:pt x="7813954" y="96278"/>
                </a:lnTo>
                <a:lnTo>
                  <a:pt x="7773009" y="83921"/>
                </a:lnTo>
                <a:lnTo>
                  <a:pt x="7741158" y="80441"/>
                </a:lnTo>
                <a:lnTo>
                  <a:pt x="7700048" y="68249"/>
                </a:lnTo>
                <a:lnTo>
                  <a:pt x="7668031" y="64960"/>
                </a:lnTo>
                <a:lnTo>
                  <a:pt x="7626744" y="52959"/>
                </a:lnTo>
                <a:lnTo>
                  <a:pt x="7562202" y="46863"/>
                </a:lnTo>
                <a:lnTo>
                  <a:pt x="7520610" y="35191"/>
                </a:lnTo>
                <a:lnTo>
                  <a:pt x="7455421" y="29756"/>
                </a:lnTo>
                <a:lnTo>
                  <a:pt x="7422655" y="27228"/>
                </a:lnTo>
                <a:lnTo>
                  <a:pt x="7389762" y="24828"/>
                </a:lnTo>
                <a:lnTo>
                  <a:pt x="7347585" y="13766"/>
                </a:lnTo>
                <a:lnTo>
                  <a:pt x="7281151" y="9639"/>
                </a:lnTo>
                <a:lnTo>
                  <a:pt x="7214171" y="6096"/>
                </a:lnTo>
                <a:lnTo>
                  <a:pt x="7146595" y="3162"/>
                </a:lnTo>
                <a:lnTo>
                  <a:pt x="7078396" y="889"/>
                </a:lnTo>
                <a:lnTo>
                  <a:pt x="7044055" y="0"/>
                </a:lnTo>
                <a:lnTo>
                  <a:pt x="7018706" y="8077"/>
                </a:lnTo>
                <a:lnTo>
                  <a:pt x="6984022" y="7543"/>
                </a:lnTo>
                <a:lnTo>
                  <a:pt x="6949160" y="7200"/>
                </a:lnTo>
                <a:lnTo>
                  <a:pt x="6914121" y="7035"/>
                </a:lnTo>
                <a:lnTo>
                  <a:pt x="6888061" y="15862"/>
                </a:lnTo>
                <a:lnTo>
                  <a:pt x="6852640" y="16090"/>
                </a:lnTo>
                <a:lnTo>
                  <a:pt x="6817030" y="16522"/>
                </a:lnTo>
                <a:lnTo>
                  <a:pt x="6790398" y="25958"/>
                </a:lnTo>
                <a:lnTo>
                  <a:pt x="6754393" y="26797"/>
                </a:lnTo>
                <a:lnTo>
                  <a:pt x="6727342" y="36652"/>
                </a:lnTo>
                <a:lnTo>
                  <a:pt x="6690919" y="37934"/>
                </a:lnTo>
                <a:lnTo>
                  <a:pt x="6663449" y="48234"/>
                </a:lnTo>
                <a:lnTo>
                  <a:pt x="6626593" y="49961"/>
                </a:lnTo>
                <a:lnTo>
                  <a:pt x="6570535" y="71716"/>
                </a:lnTo>
                <a:lnTo>
                  <a:pt x="6533007" y="74155"/>
                </a:lnTo>
                <a:lnTo>
                  <a:pt x="6446469" y="109334"/>
                </a:lnTo>
                <a:lnTo>
                  <a:pt x="6407975" y="112788"/>
                </a:lnTo>
                <a:lnTo>
                  <a:pt x="6318440" y="151091"/>
                </a:lnTo>
                <a:lnTo>
                  <a:pt x="6226543" y="191871"/>
                </a:lnTo>
                <a:lnTo>
                  <a:pt x="6163894" y="220497"/>
                </a:lnTo>
                <a:lnTo>
                  <a:pt x="6141313" y="244043"/>
                </a:lnTo>
                <a:lnTo>
                  <a:pt x="6044311" y="290131"/>
                </a:lnTo>
                <a:lnTo>
                  <a:pt x="6020549" y="314909"/>
                </a:lnTo>
                <a:lnTo>
                  <a:pt x="5953760" y="347853"/>
                </a:lnTo>
                <a:lnTo>
                  <a:pt x="5929071" y="373595"/>
                </a:lnTo>
                <a:lnTo>
                  <a:pt x="5894895" y="390880"/>
                </a:lnTo>
                <a:lnTo>
                  <a:pt x="5843892" y="444055"/>
                </a:lnTo>
                <a:lnTo>
                  <a:pt x="5808738" y="462368"/>
                </a:lnTo>
                <a:lnTo>
                  <a:pt x="5782411" y="489826"/>
                </a:lnTo>
                <a:lnTo>
                  <a:pt x="5746572" y="508838"/>
                </a:lnTo>
                <a:lnTo>
                  <a:pt x="5608015" y="653313"/>
                </a:lnTo>
                <a:lnTo>
                  <a:pt x="5570055" y="674535"/>
                </a:lnTo>
                <a:lnTo>
                  <a:pt x="5511368" y="735736"/>
                </a:lnTo>
                <a:lnTo>
                  <a:pt x="5490629" y="775703"/>
                </a:lnTo>
                <a:lnTo>
                  <a:pt x="5335295" y="937666"/>
                </a:lnTo>
                <a:lnTo>
                  <a:pt x="5312207" y="980084"/>
                </a:lnTo>
                <a:lnTo>
                  <a:pt x="5279542" y="1014145"/>
                </a:lnTo>
                <a:lnTo>
                  <a:pt x="5255641" y="1057414"/>
                </a:lnTo>
                <a:lnTo>
                  <a:pt x="5188255" y="1127671"/>
                </a:lnTo>
                <a:lnTo>
                  <a:pt x="5137505" y="1217282"/>
                </a:lnTo>
                <a:lnTo>
                  <a:pt x="5102326" y="1253972"/>
                </a:lnTo>
                <a:lnTo>
                  <a:pt x="5048986" y="1346288"/>
                </a:lnTo>
                <a:lnTo>
                  <a:pt x="5012474" y="1384338"/>
                </a:lnTo>
                <a:lnTo>
                  <a:pt x="4984699" y="1431658"/>
                </a:lnTo>
                <a:lnTo>
                  <a:pt x="4939309" y="1497330"/>
                </a:lnTo>
                <a:lnTo>
                  <a:pt x="4903902" y="1570939"/>
                </a:lnTo>
                <a:lnTo>
                  <a:pt x="4860137" y="1634921"/>
                </a:lnTo>
                <a:lnTo>
                  <a:pt x="4793373" y="1777923"/>
                </a:lnTo>
                <a:lnTo>
                  <a:pt x="4752022" y="1839379"/>
                </a:lnTo>
                <a:lnTo>
                  <a:pt x="4690046" y="1977402"/>
                </a:lnTo>
                <a:lnTo>
                  <a:pt x="4689284" y="1979142"/>
                </a:lnTo>
                <a:lnTo>
                  <a:pt x="4672635" y="1969630"/>
                </a:lnTo>
                <a:lnTo>
                  <a:pt x="4610836" y="1934794"/>
                </a:lnTo>
                <a:lnTo>
                  <a:pt x="4548911" y="1900351"/>
                </a:lnTo>
                <a:lnTo>
                  <a:pt x="4486872" y="1866290"/>
                </a:lnTo>
                <a:lnTo>
                  <a:pt x="4424731" y="1832622"/>
                </a:lnTo>
                <a:lnTo>
                  <a:pt x="4362501" y="1799348"/>
                </a:lnTo>
                <a:lnTo>
                  <a:pt x="4300194" y="1766468"/>
                </a:lnTo>
                <a:lnTo>
                  <a:pt x="4237812" y="1733994"/>
                </a:lnTo>
                <a:lnTo>
                  <a:pt x="4175379" y="1701914"/>
                </a:lnTo>
                <a:lnTo>
                  <a:pt x="4112882" y="1670253"/>
                </a:lnTo>
                <a:lnTo>
                  <a:pt x="4050360" y="1638998"/>
                </a:lnTo>
                <a:lnTo>
                  <a:pt x="3987800" y="1608162"/>
                </a:lnTo>
                <a:lnTo>
                  <a:pt x="3925239" y="1577746"/>
                </a:lnTo>
                <a:lnTo>
                  <a:pt x="3862654" y="1547749"/>
                </a:lnTo>
                <a:lnTo>
                  <a:pt x="3800081" y="1518170"/>
                </a:lnTo>
                <a:lnTo>
                  <a:pt x="3737521" y="1489024"/>
                </a:lnTo>
                <a:lnTo>
                  <a:pt x="3674999" y="1460296"/>
                </a:lnTo>
                <a:lnTo>
                  <a:pt x="3612489" y="1432013"/>
                </a:lnTo>
                <a:lnTo>
                  <a:pt x="3550043" y="1404162"/>
                </a:lnTo>
                <a:lnTo>
                  <a:pt x="3487648" y="1376756"/>
                </a:lnTo>
                <a:lnTo>
                  <a:pt x="3425317" y="1349794"/>
                </a:lnTo>
                <a:lnTo>
                  <a:pt x="3363061" y="1323276"/>
                </a:lnTo>
                <a:lnTo>
                  <a:pt x="3300907" y="1297203"/>
                </a:lnTo>
                <a:lnTo>
                  <a:pt x="3238843" y="1271587"/>
                </a:lnTo>
                <a:lnTo>
                  <a:pt x="3176879" y="1246428"/>
                </a:lnTo>
                <a:lnTo>
                  <a:pt x="3115043" y="1221740"/>
                </a:lnTo>
                <a:lnTo>
                  <a:pt x="3053346" y="1197495"/>
                </a:lnTo>
                <a:lnTo>
                  <a:pt x="2991777" y="1173734"/>
                </a:lnTo>
                <a:lnTo>
                  <a:pt x="2930360" y="1150429"/>
                </a:lnTo>
                <a:lnTo>
                  <a:pt x="2869107" y="1127607"/>
                </a:lnTo>
                <a:lnTo>
                  <a:pt x="2808033" y="1105255"/>
                </a:lnTo>
                <a:lnTo>
                  <a:pt x="2747137" y="1083373"/>
                </a:lnTo>
                <a:lnTo>
                  <a:pt x="2686431" y="1061986"/>
                </a:lnTo>
                <a:lnTo>
                  <a:pt x="2625928" y="1041082"/>
                </a:lnTo>
                <a:lnTo>
                  <a:pt x="2565641" y="1020673"/>
                </a:lnTo>
                <a:lnTo>
                  <a:pt x="2505583" y="1000747"/>
                </a:lnTo>
                <a:lnTo>
                  <a:pt x="2445753" y="981316"/>
                </a:lnTo>
                <a:lnTo>
                  <a:pt x="2386177" y="962393"/>
                </a:lnTo>
                <a:lnTo>
                  <a:pt x="2326856" y="943965"/>
                </a:lnTo>
                <a:lnTo>
                  <a:pt x="2267788" y="926045"/>
                </a:lnTo>
                <a:lnTo>
                  <a:pt x="2209012" y="908634"/>
                </a:lnTo>
                <a:lnTo>
                  <a:pt x="2150516" y="891730"/>
                </a:lnTo>
                <a:lnTo>
                  <a:pt x="2092325" y="875334"/>
                </a:lnTo>
                <a:lnTo>
                  <a:pt x="2034438" y="859472"/>
                </a:lnTo>
                <a:lnTo>
                  <a:pt x="1976882" y="844118"/>
                </a:lnTo>
                <a:lnTo>
                  <a:pt x="1919643" y="829297"/>
                </a:lnTo>
                <a:lnTo>
                  <a:pt x="1862747" y="815009"/>
                </a:lnTo>
                <a:lnTo>
                  <a:pt x="1806206" y="801243"/>
                </a:lnTo>
                <a:lnTo>
                  <a:pt x="1750021" y="788009"/>
                </a:lnTo>
                <a:lnTo>
                  <a:pt x="1694218" y="775322"/>
                </a:lnTo>
                <a:lnTo>
                  <a:pt x="1638782" y="763168"/>
                </a:lnTo>
                <a:lnTo>
                  <a:pt x="1583753" y="751573"/>
                </a:lnTo>
                <a:lnTo>
                  <a:pt x="1529118" y="740511"/>
                </a:lnTo>
                <a:lnTo>
                  <a:pt x="1474901" y="730008"/>
                </a:lnTo>
                <a:lnTo>
                  <a:pt x="1421117" y="720051"/>
                </a:lnTo>
                <a:lnTo>
                  <a:pt x="1367751" y="710653"/>
                </a:lnTo>
                <a:lnTo>
                  <a:pt x="1314843" y="701814"/>
                </a:lnTo>
                <a:lnTo>
                  <a:pt x="1262392" y="693547"/>
                </a:lnTo>
                <a:lnTo>
                  <a:pt x="1210398" y="685838"/>
                </a:lnTo>
                <a:lnTo>
                  <a:pt x="1158887" y="678700"/>
                </a:lnTo>
                <a:lnTo>
                  <a:pt x="1107871" y="672147"/>
                </a:lnTo>
                <a:lnTo>
                  <a:pt x="1057338" y="666153"/>
                </a:lnTo>
                <a:lnTo>
                  <a:pt x="1007325" y="660755"/>
                </a:lnTo>
                <a:lnTo>
                  <a:pt x="957821" y="655929"/>
                </a:lnTo>
                <a:lnTo>
                  <a:pt x="908862" y="651700"/>
                </a:lnTo>
                <a:lnTo>
                  <a:pt x="860437" y="648055"/>
                </a:lnTo>
                <a:lnTo>
                  <a:pt x="812558" y="644994"/>
                </a:lnTo>
                <a:lnTo>
                  <a:pt x="765238" y="642543"/>
                </a:lnTo>
                <a:lnTo>
                  <a:pt x="718502" y="640689"/>
                </a:lnTo>
                <a:lnTo>
                  <a:pt x="672338" y="639432"/>
                </a:lnTo>
                <a:lnTo>
                  <a:pt x="626770" y="638784"/>
                </a:lnTo>
                <a:lnTo>
                  <a:pt x="581799" y="638746"/>
                </a:lnTo>
                <a:lnTo>
                  <a:pt x="537451" y="639318"/>
                </a:lnTo>
                <a:lnTo>
                  <a:pt x="493725" y="640511"/>
                </a:lnTo>
                <a:lnTo>
                  <a:pt x="450634" y="642315"/>
                </a:lnTo>
                <a:lnTo>
                  <a:pt x="394728" y="645388"/>
                </a:lnTo>
                <a:lnTo>
                  <a:pt x="338861" y="649020"/>
                </a:lnTo>
                <a:lnTo>
                  <a:pt x="283019" y="653211"/>
                </a:lnTo>
                <a:lnTo>
                  <a:pt x="227228" y="657948"/>
                </a:lnTo>
                <a:lnTo>
                  <a:pt x="171475" y="663232"/>
                </a:lnTo>
                <a:lnTo>
                  <a:pt x="115760" y="669048"/>
                </a:lnTo>
                <a:lnTo>
                  <a:pt x="60096" y="675411"/>
                </a:lnTo>
                <a:lnTo>
                  <a:pt x="4483" y="682294"/>
                </a:lnTo>
                <a:lnTo>
                  <a:pt x="0" y="682904"/>
                </a:lnTo>
                <a:lnTo>
                  <a:pt x="0" y="2752610"/>
                </a:lnTo>
                <a:lnTo>
                  <a:pt x="4448962" y="2752623"/>
                </a:lnTo>
                <a:lnTo>
                  <a:pt x="4448568" y="2761259"/>
                </a:lnTo>
                <a:lnTo>
                  <a:pt x="18287988" y="2752610"/>
                </a:lnTo>
                <a:lnTo>
                  <a:pt x="18292699" y="601027"/>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6"/>
          <p:cNvSpPr/>
          <p:nvPr/>
        </p:nvSpPr>
        <p:spPr>
          <a:xfrm>
            <a:off x="1155" y="7998789"/>
            <a:ext cx="18289905" cy="2296795"/>
          </a:xfrm>
          <a:custGeom>
            <a:avLst/>
            <a:gdLst/>
            <a:ahLst/>
            <a:cxnLst/>
            <a:rect l="l" t="t" r="r" b="b"/>
            <a:pathLst>
              <a:path w="18289905" h="2296795" extrusionOk="0">
                <a:moveTo>
                  <a:pt x="14074953" y="1509293"/>
                </a:moveTo>
                <a:lnTo>
                  <a:pt x="14023277" y="1517230"/>
                </a:lnTo>
                <a:lnTo>
                  <a:pt x="13836663" y="1595628"/>
                </a:lnTo>
                <a:lnTo>
                  <a:pt x="13785215" y="1603463"/>
                </a:lnTo>
                <a:lnTo>
                  <a:pt x="13738759" y="1622983"/>
                </a:lnTo>
                <a:lnTo>
                  <a:pt x="13687438" y="1630768"/>
                </a:lnTo>
                <a:lnTo>
                  <a:pt x="13641108" y="1650238"/>
                </a:lnTo>
                <a:lnTo>
                  <a:pt x="13589940" y="1657959"/>
                </a:lnTo>
                <a:lnTo>
                  <a:pt x="13543775" y="1677352"/>
                </a:lnTo>
                <a:lnTo>
                  <a:pt x="13492785" y="1684997"/>
                </a:lnTo>
                <a:lnTo>
                  <a:pt x="13446811" y="1704314"/>
                </a:lnTo>
                <a:lnTo>
                  <a:pt x="13244271" y="1734299"/>
                </a:lnTo>
                <a:lnTo>
                  <a:pt x="13198856" y="1753387"/>
                </a:lnTo>
                <a:lnTo>
                  <a:pt x="13048628" y="1775167"/>
                </a:lnTo>
                <a:lnTo>
                  <a:pt x="12993916" y="1770608"/>
                </a:lnTo>
                <a:lnTo>
                  <a:pt x="12796317" y="1798523"/>
                </a:lnTo>
                <a:lnTo>
                  <a:pt x="12742418" y="1793608"/>
                </a:lnTo>
                <a:lnTo>
                  <a:pt x="12644996" y="1806994"/>
                </a:lnTo>
                <a:lnTo>
                  <a:pt x="12591644" y="1801850"/>
                </a:lnTo>
                <a:lnTo>
                  <a:pt x="12543422" y="1808340"/>
                </a:lnTo>
                <a:lnTo>
                  <a:pt x="12437720" y="1797646"/>
                </a:lnTo>
                <a:lnTo>
                  <a:pt x="12390107" y="1803869"/>
                </a:lnTo>
                <a:lnTo>
                  <a:pt x="12233847" y="1786864"/>
                </a:lnTo>
                <a:lnTo>
                  <a:pt x="12186666" y="1792922"/>
                </a:lnTo>
                <a:lnTo>
                  <a:pt x="11981599" y="1768868"/>
                </a:lnTo>
                <a:lnTo>
                  <a:pt x="11781409" y="1742770"/>
                </a:lnTo>
                <a:lnTo>
                  <a:pt x="11585499" y="1714868"/>
                </a:lnTo>
                <a:lnTo>
                  <a:pt x="11532197" y="1695945"/>
                </a:lnTo>
                <a:lnTo>
                  <a:pt x="11388331" y="1673733"/>
                </a:lnTo>
                <a:lnTo>
                  <a:pt x="11335855" y="1654454"/>
                </a:lnTo>
                <a:lnTo>
                  <a:pt x="11241265" y="1639087"/>
                </a:lnTo>
                <a:lnTo>
                  <a:pt x="11189297" y="1619592"/>
                </a:lnTo>
                <a:lnTo>
                  <a:pt x="11142396" y="1611744"/>
                </a:lnTo>
                <a:lnTo>
                  <a:pt x="11090732" y="1592122"/>
                </a:lnTo>
                <a:lnTo>
                  <a:pt x="10997616" y="1576146"/>
                </a:lnTo>
                <a:lnTo>
                  <a:pt x="10946321" y="1556372"/>
                </a:lnTo>
                <a:lnTo>
                  <a:pt x="10900054" y="1548257"/>
                </a:lnTo>
                <a:lnTo>
                  <a:pt x="10848950" y="1528406"/>
                </a:lnTo>
                <a:lnTo>
                  <a:pt x="10802861" y="1520215"/>
                </a:lnTo>
                <a:lnTo>
                  <a:pt x="10751922" y="1500289"/>
                </a:lnTo>
                <a:lnTo>
                  <a:pt x="10705973" y="1492046"/>
                </a:lnTo>
                <a:lnTo>
                  <a:pt x="10655160" y="1472069"/>
                </a:lnTo>
                <a:lnTo>
                  <a:pt x="10609313" y="1463776"/>
                </a:lnTo>
                <a:lnTo>
                  <a:pt x="10558590" y="1443761"/>
                </a:lnTo>
                <a:lnTo>
                  <a:pt x="10512819" y="1435442"/>
                </a:lnTo>
                <a:lnTo>
                  <a:pt x="10411473" y="1395361"/>
                </a:lnTo>
                <a:lnTo>
                  <a:pt x="10365461" y="1387144"/>
                </a:lnTo>
                <a:lnTo>
                  <a:pt x="10314559" y="1367205"/>
                </a:lnTo>
                <a:lnTo>
                  <a:pt x="10268623" y="1358950"/>
                </a:lnTo>
                <a:lnTo>
                  <a:pt x="10217798" y="1338973"/>
                </a:lnTo>
                <a:lnTo>
                  <a:pt x="10171925" y="1330706"/>
                </a:lnTo>
                <a:lnTo>
                  <a:pt x="10121151" y="1310703"/>
                </a:lnTo>
                <a:lnTo>
                  <a:pt x="10075316" y="1302410"/>
                </a:lnTo>
                <a:lnTo>
                  <a:pt x="10024593" y="1282395"/>
                </a:lnTo>
                <a:lnTo>
                  <a:pt x="9978796" y="1274076"/>
                </a:lnTo>
                <a:lnTo>
                  <a:pt x="9928111" y="1254061"/>
                </a:lnTo>
                <a:lnTo>
                  <a:pt x="9882340" y="1245730"/>
                </a:lnTo>
                <a:lnTo>
                  <a:pt x="9780994" y="1205661"/>
                </a:lnTo>
                <a:lnTo>
                  <a:pt x="9588132" y="1148930"/>
                </a:lnTo>
                <a:lnTo>
                  <a:pt x="9440926" y="1100569"/>
                </a:lnTo>
                <a:lnTo>
                  <a:pt x="9344342" y="1072273"/>
                </a:lnTo>
                <a:lnTo>
                  <a:pt x="9298470" y="1063993"/>
                </a:lnTo>
                <a:lnTo>
                  <a:pt x="9247657" y="1044016"/>
                </a:lnTo>
                <a:lnTo>
                  <a:pt x="9201721" y="1035761"/>
                </a:lnTo>
                <a:lnTo>
                  <a:pt x="9150845" y="1015809"/>
                </a:lnTo>
                <a:lnTo>
                  <a:pt x="9104846" y="1007592"/>
                </a:lnTo>
                <a:lnTo>
                  <a:pt x="9002890" y="967765"/>
                </a:lnTo>
                <a:lnTo>
                  <a:pt x="8956764" y="959599"/>
                </a:lnTo>
                <a:lnTo>
                  <a:pt x="8905659" y="939736"/>
                </a:lnTo>
                <a:lnTo>
                  <a:pt x="8859431" y="931608"/>
                </a:lnTo>
                <a:lnTo>
                  <a:pt x="8808237" y="911796"/>
                </a:lnTo>
                <a:lnTo>
                  <a:pt x="8761895" y="903719"/>
                </a:lnTo>
                <a:lnTo>
                  <a:pt x="8710562" y="883958"/>
                </a:lnTo>
                <a:lnTo>
                  <a:pt x="8664092" y="875919"/>
                </a:lnTo>
                <a:lnTo>
                  <a:pt x="8612645" y="856208"/>
                </a:lnTo>
                <a:lnTo>
                  <a:pt x="8566036" y="848245"/>
                </a:lnTo>
                <a:lnTo>
                  <a:pt x="8514448" y="828598"/>
                </a:lnTo>
                <a:lnTo>
                  <a:pt x="8467687" y="820686"/>
                </a:lnTo>
                <a:lnTo>
                  <a:pt x="8415934" y="801103"/>
                </a:lnTo>
                <a:lnTo>
                  <a:pt x="8392782" y="797496"/>
                </a:lnTo>
                <a:lnTo>
                  <a:pt x="8369960" y="787412"/>
                </a:lnTo>
                <a:lnTo>
                  <a:pt x="8343913" y="779843"/>
                </a:lnTo>
                <a:lnTo>
                  <a:pt x="8307235" y="765263"/>
                </a:lnTo>
                <a:lnTo>
                  <a:pt x="8270113" y="751293"/>
                </a:lnTo>
                <a:lnTo>
                  <a:pt x="8242719" y="745515"/>
                </a:lnTo>
                <a:lnTo>
                  <a:pt x="8204721" y="732726"/>
                </a:lnTo>
                <a:lnTo>
                  <a:pt x="8176463" y="728103"/>
                </a:lnTo>
                <a:lnTo>
                  <a:pt x="8137601" y="716445"/>
                </a:lnTo>
                <a:lnTo>
                  <a:pt x="8108505" y="712952"/>
                </a:lnTo>
                <a:lnTo>
                  <a:pt x="8068831" y="702398"/>
                </a:lnTo>
                <a:lnTo>
                  <a:pt x="8038922" y="699985"/>
                </a:lnTo>
                <a:lnTo>
                  <a:pt x="7998434" y="690499"/>
                </a:lnTo>
                <a:lnTo>
                  <a:pt x="7967739" y="689140"/>
                </a:lnTo>
                <a:lnTo>
                  <a:pt x="7926489" y="680694"/>
                </a:lnTo>
                <a:lnTo>
                  <a:pt x="7895031" y="680364"/>
                </a:lnTo>
                <a:lnTo>
                  <a:pt x="7853019" y="672922"/>
                </a:lnTo>
                <a:lnTo>
                  <a:pt x="7820825" y="673569"/>
                </a:lnTo>
                <a:lnTo>
                  <a:pt x="7778102" y="667092"/>
                </a:lnTo>
                <a:lnTo>
                  <a:pt x="7745196" y="668693"/>
                </a:lnTo>
                <a:lnTo>
                  <a:pt x="7732433" y="669493"/>
                </a:lnTo>
                <a:lnTo>
                  <a:pt x="7717625" y="667448"/>
                </a:lnTo>
                <a:lnTo>
                  <a:pt x="7700416" y="669417"/>
                </a:lnTo>
                <a:lnTo>
                  <a:pt x="7668184" y="665657"/>
                </a:lnTo>
                <a:lnTo>
                  <a:pt x="7638745" y="668235"/>
                </a:lnTo>
                <a:lnTo>
                  <a:pt x="7521918" y="653237"/>
                </a:lnTo>
                <a:lnTo>
                  <a:pt x="7476312" y="658622"/>
                </a:lnTo>
                <a:lnTo>
                  <a:pt x="7425664" y="652348"/>
                </a:lnTo>
                <a:lnTo>
                  <a:pt x="7379779" y="657847"/>
                </a:lnTo>
                <a:lnTo>
                  <a:pt x="7328852" y="651700"/>
                </a:lnTo>
                <a:lnTo>
                  <a:pt x="7282688" y="657313"/>
                </a:lnTo>
                <a:lnTo>
                  <a:pt x="7231481" y="651281"/>
                </a:lnTo>
                <a:lnTo>
                  <a:pt x="7091781" y="668642"/>
                </a:lnTo>
                <a:lnTo>
                  <a:pt x="7040029" y="662838"/>
                </a:lnTo>
                <a:lnTo>
                  <a:pt x="6708521" y="705688"/>
                </a:lnTo>
                <a:lnTo>
                  <a:pt x="6665557" y="723734"/>
                </a:lnTo>
                <a:lnTo>
                  <a:pt x="6521183" y="743064"/>
                </a:lnTo>
                <a:lnTo>
                  <a:pt x="5963437" y="977392"/>
                </a:lnTo>
                <a:lnTo>
                  <a:pt x="6477724" y="761314"/>
                </a:lnTo>
                <a:lnTo>
                  <a:pt x="6429235" y="767918"/>
                </a:lnTo>
                <a:lnTo>
                  <a:pt x="6385534" y="786282"/>
                </a:lnTo>
                <a:lnTo>
                  <a:pt x="6336792" y="792975"/>
                </a:lnTo>
                <a:lnTo>
                  <a:pt x="6292850" y="811441"/>
                </a:lnTo>
                <a:lnTo>
                  <a:pt x="6243866" y="818235"/>
                </a:lnTo>
                <a:lnTo>
                  <a:pt x="6155398" y="855408"/>
                </a:lnTo>
                <a:lnTo>
                  <a:pt x="6106058" y="862355"/>
                </a:lnTo>
                <a:lnTo>
                  <a:pt x="5564314" y="1089964"/>
                </a:lnTo>
                <a:lnTo>
                  <a:pt x="5523382" y="1120927"/>
                </a:lnTo>
                <a:lnTo>
                  <a:pt x="5431371" y="1159586"/>
                </a:lnTo>
                <a:lnTo>
                  <a:pt x="5390146" y="1190688"/>
                </a:lnTo>
                <a:lnTo>
                  <a:pt x="5297500" y="1229601"/>
                </a:lnTo>
                <a:lnTo>
                  <a:pt x="5214340" y="1292085"/>
                </a:lnTo>
                <a:lnTo>
                  <a:pt x="5167642" y="1311706"/>
                </a:lnTo>
                <a:lnTo>
                  <a:pt x="5125809" y="1343063"/>
                </a:lnTo>
                <a:lnTo>
                  <a:pt x="5078946" y="1362748"/>
                </a:lnTo>
                <a:lnTo>
                  <a:pt x="4913211" y="1487474"/>
                </a:lnTo>
                <a:lnTo>
                  <a:pt x="4867300" y="1506766"/>
                </a:lnTo>
                <a:lnTo>
                  <a:pt x="4822114" y="1541119"/>
                </a:lnTo>
                <a:lnTo>
                  <a:pt x="4802670" y="1550733"/>
                </a:lnTo>
                <a:lnTo>
                  <a:pt x="4731093" y="1582851"/>
                </a:lnTo>
                <a:lnTo>
                  <a:pt x="4690440" y="1594827"/>
                </a:lnTo>
                <a:lnTo>
                  <a:pt x="4660100" y="1614195"/>
                </a:lnTo>
                <a:lnTo>
                  <a:pt x="4619764" y="1625739"/>
                </a:lnTo>
                <a:lnTo>
                  <a:pt x="4589754" y="1644675"/>
                </a:lnTo>
                <a:lnTo>
                  <a:pt x="4549749" y="1655762"/>
                </a:lnTo>
                <a:lnTo>
                  <a:pt x="4520095" y="1674228"/>
                </a:lnTo>
                <a:lnTo>
                  <a:pt x="4480458" y="1684832"/>
                </a:lnTo>
                <a:lnTo>
                  <a:pt x="4451172" y="1702790"/>
                </a:lnTo>
                <a:lnTo>
                  <a:pt x="4411929" y="1712874"/>
                </a:lnTo>
                <a:lnTo>
                  <a:pt x="4383049" y="1730298"/>
                </a:lnTo>
                <a:lnTo>
                  <a:pt x="4344213" y="1739823"/>
                </a:lnTo>
                <a:lnTo>
                  <a:pt x="4287545" y="1773212"/>
                </a:lnTo>
                <a:lnTo>
                  <a:pt x="4249382" y="1781848"/>
                </a:lnTo>
                <a:lnTo>
                  <a:pt x="4221632" y="1797761"/>
                </a:lnTo>
                <a:lnTo>
                  <a:pt x="4183951" y="1805749"/>
                </a:lnTo>
                <a:lnTo>
                  <a:pt x="4129671" y="1835937"/>
                </a:lnTo>
                <a:lnTo>
                  <a:pt x="4092765" y="1842897"/>
                </a:lnTo>
                <a:lnTo>
                  <a:pt x="4066286" y="1857108"/>
                </a:lnTo>
                <a:lnTo>
                  <a:pt x="4029913" y="1863344"/>
                </a:lnTo>
                <a:lnTo>
                  <a:pt x="3978364" y="1889874"/>
                </a:lnTo>
                <a:lnTo>
                  <a:pt x="3942854" y="1894967"/>
                </a:lnTo>
                <a:lnTo>
                  <a:pt x="3917823" y="1907247"/>
                </a:lnTo>
                <a:lnTo>
                  <a:pt x="3893083" y="1919109"/>
                </a:lnTo>
                <a:lnTo>
                  <a:pt x="3858501" y="1922957"/>
                </a:lnTo>
                <a:lnTo>
                  <a:pt x="3834409" y="1933981"/>
                </a:lnTo>
                <a:lnTo>
                  <a:pt x="3810635" y="1944573"/>
                </a:lnTo>
                <a:lnTo>
                  <a:pt x="3787203" y="1954720"/>
                </a:lnTo>
                <a:lnTo>
                  <a:pt x="3753929" y="1956803"/>
                </a:lnTo>
                <a:lnTo>
                  <a:pt x="3731171" y="1966023"/>
                </a:lnTo>
                <a:lnTo>
                  <a:pt x="3708781" y="1974786"/>
                </a:lnTo>
                <a:lnTo>
                  <a:pt x="3676561" y="1975459"/>
                </a:lnTo>
                <a:lnTo>
                  <a:pt x="3654882" y="1983244"/>
                </a:lnTo>
                <a:lnTo>
                  <a:pt x="3633571" y="1990534"/>
                </a:lnTo>
                <a:lnTo>
                  <a:pt x="3612654" y="1997329"/>
                </a:lnTo>
                <a:lnTo>
                  <a:pt x="3581933" y="1995995"/>
                </a:lnTo>
                <a:lnTo>
                  <a:pt x="3561778" y="2001748"/>
                </a:lnTo>
                <a:lnTo>
                  <a:pt x="3542017" y="2006968"/>
                </a:lnTo>
                <a:lnTo>
                  <a:pt x="3522662" y="2011654"/>
                </a:lnTo>
                <a:lnTo>
                  <a:pt x="3493541" y="2008174"/>
                </a:lnTo>
                <a:lnTo>
                  <a:pt x="3475012" y="2011756"/>
                </a:lnTo>
                <a:lnTo>
                  <a:pt x="3456902" y="2014766"/>
                </a:lnTo>
                <a:lnTo>
                  <a:pt x="3439223" y="2017204"/>
                </a:lnTo>
                <a:lnTo>
                  <a:pt x="3421989" y="2019058"/>
                </a:lnTo>
                <a:lnTo>
                  <a:pt x="3358934" y="2018563"/>
                </a:lnTo>
                <a:lnTo>
                  <a:pt x="3296221" y="2017623"/>
                </a:lnTo>
                <a:lnTo>
                  <a:pt x="3233839" y="2016226"/>
                </a:lnTo>
                <a:lnTo>
                  <a:pt x="3171787" y="2014385"/>
                </a:lnTo>
                <a:lnTo>
                  <a:pt x="3110065" y="2012111"/>
                </a:lnTo>
                <a:lnTo>
                  <a:pt x="3048660" y="2009406"/>
                </a:lnTo>
                <a:lnTo>
                  <a:pt x="2987573" y="2006282"/>
                </a:lnTo>
                <a:lnTo>
                  <a:pt x="2926804" y="2002739"/>
                </a:lnTo>
                <a:lnTo>
                  <a:pt x="2866339" y="1998789"/>
                </a:lnTo>
                <a:lnTo>
                  <a:pt x="2806166" y="1994433"/>
                </a:lnTo>
                <a:lnTo>
                  <a:pt x="2746298" y="1989670"/>
                </a:lnTo>
                <a:lnTo>
                  <a:pt x="2686735" y="1984514"/>
                </a:lnTo>
                <a:lnTo>
                  <a:pt x="2637625" y="1986584"/>
                </a:lnTo>
                <a:lnTo>
                  <a:pt x="2578620" y="1980666"/>
                </a:lnTo>
                <a:lnTo>
                  <a:pt x="2519908" y="1974380"/>
                </a:lnTo>
                <a:lnTo>
                  <a:pt x="2461463" y="1967712"/>
                </a:lnTo>
                <a:lnTo>
                  <a:pt x="2403284" y="1960689"/>
                </a:lnTo>
                <a:lnTo>
                  <a:pt x="2355558" y="1960905"/>
                </a:lnTo>
                <a:lnTo>
                  <a:pt x="2297912" y="1953171"/>
                </a:lnTo>
                <a:lnTo>
                  <a:pt x="2240521" y="1945093"/>
                </a:lnTo>
                <a:lnTo>
                  <a:pt x="2183396" y="1936686"/>
                </a:lnTo>
                <a:lnTo>
                  <a:pt x="2136686" y="1935543"/>
                </a:lnTo>
                <a:lnTo>
                  <a:pt x="2080044" y="1926463"/>
                </a:lnTo>
                <a:lnTo>
                  <a:pt x="2023643" y="1917065"/>
                </a:lnTo>
                <a:lnTo>
                  <a:pt x="1967471" y="1907362"/>
                </a:lnTo>
                <a:lnTo>
                  <a:pt x="1921713" y="1904949"/>
                </a:lnTo>
                <a:lnTo>
                  <a:pt x="1866011" y="1894624"/>
                </a:lnTo>
                <a:lnTo>
                  <a:pt x="1810512" y="1884006"/>
                </a:lnTo>
                <a:lnTo>
                  <a:pt x="1765414" y="1880704"/>
                </a:lnTo>
                <a:lnTo>
                  <a:pt x="1710359" y="1869516"/>
                </a:lnTo>
                <a:lnTo>
                  <a:pt x="1665681" y="1865642"/>
                </a:lnTo>
                <a:lnTo>
                  <a:pt x="1611033" y="1853907"/>
                </a:lnTo>
                <a:lnTo>
                  <a:pt x="1556588" y="1841893"/>
                </a:lnTo>
                <a:lnTo>
                  <a:pt x="1512506" y="1837232"/>
                </a:lnTo>
                <a:lnTo>
                  <a:pt x="1458442" y="1824710"/>
                </a:lnTo>
                <a:lnTo>
                  <a:pt x="1414741" y="1819541"/>
                </a:lnTo>
                <a:lnTo>
                  <a:pt x="1361046" y="1806524"/>
                </a:lnTo>
                <a:lnTo>
                  <a:pt x="1317701" y="1800885"/>
                </a:lnTo>
                <a:lnTo>
                  <a:pt x="1264348" y="1787410"/>
                </a:lnTo>
                <a:lnTo>
                  <a:pt x="1221346" y="1781314"/>
                </a:lnTo>
                <a:lnTo>
                  <a:pt x="1178496" y="1774990"/>
                </a:lnTo>
                <a:lnTo>
                  <a:pt x="1125639" y="1760855"/>
                </a:lnTo>
                <a:lnTo>
                  <a:pt x="1083106" y="1754124"/>
                </a:lnTo>
                <a:lnTo>
                  <a:pt x="1030541" y="1739595"/>
                </a:lnTo>
                <a:lnTo>
                  <a:pt x="988301" y="1732457"/>
                </a:lnTo>
                <a:lnTo>
                  <a:pt x="946200" y="1725142"/>
                </a:lnTo>
                <a:lnTo>
                  <a:pt x="894067" y="1710042"/>
                </a:lnTo>
                <a:lnTo>
                  <a:pt x="852233" y="1702371"/>
                </a:lnTo>
                <a:lnTo>
                  <a:pt x="810526" y="1694535"/>
                </a:lnTo>
                <a:lnTo>
                  <a:pt x="768946" y="1686534"/>
                </a:lnTo>
                <a:lnTo>
                  <a:pt x="717308" y="1670761"/>
                </a:lnTo>
                <a:lnTo>
                  <a:pt x="675957" y="1662455"/>
                </a:lnTo>
                <a:lnTo>
                  <a:pt x="634707" y="1653984"/>
                </a:lnTo>
                <a:lnTo>
                  <a:pt x="593572" y="1645386"/>
                </a:lnTo>
                <a:lnTo>
                  <a:pt x="552526" y="1636661"/>
                </a:lnTo>
                <a:lnTo>
                  <a:pt x="511581" y="1627797"/>
                </a:lnTo>
                <a:lnTo>
                  <a:pt x="470738" y="1618818"/>
                </a:lnTo>
                <a:lnTo>
                  <a:pt x="297954" y="1574203"/>
                </a:lnTo>
                <a:lnTo>
                  <a:pt x="217081" y="1555127"/>
                </a:lnTo>
                <a:lnTo>
                  <a:pt x="146621" y="1543342"/>
                </a:lnTo>
                <a:lnTo>
                  <a:pt x="106375" y="1533537"/>
                </a:lnTo>
                <a:lnTo>
                  <a:pt x="66179" y="1523682"/>
                </a:lnTo>
                <a:lnTo>
                  <a:pt x="26022" y="1513763"/>
                </a:lnTo>
                <a:lnTo>
                  <a:pt x="0" y="1506156"/>
                </a:lnTo>
                <a:lnTo>
                  <a:pt x="927" y="2289772"/>
                </a:lnTo>
                <a:lnTo>
                  <a:pt x="4009682" y="2289111"/>
                </a:lnTo>
                <a:lnTo>
                  <a:pt x="4003560" y="2296668"/>
                </a:lnTo>
                <a:lnTo>
                  <a:pt x="12212345" y="2291816"/>
                </a:lnTo>
                <a:lnTo>
                  <a:pt x="14074953" y="1509293"/>
                </a:lnTo>
                <a:close/>
              </a:path>
              <a:path w="18289905" h="2296795" extrusionOk="0">
                <a:moveTo>
                  <a:pt x="18289397" y="28003"/>
                </a:moveTo>
                <a:lnTo>
                  <a:pt x="18255336" y="28536"/>
                </a:lnTo>
                <a:lnTo>
                  <a:pt x="18158625" y="14058"/>
                </a:lnTo>
                <a:lnTo>
                  <a:pt x="18059400" y="647"/>
                </a:lnTo>
                <a:lnTo>
                  <a:pt x="18013769" y="6045"/>
                </a:lnTo>
                <a:lnTo>
                  <a:pt x="17962563" y="0"/>
                </a:lnTo>
                <a:lnTo>
                  <a:pt x="17915649" y="5943"/>
                </a:lnTo>
                <a:lnTo>
                  <a:pt x="17863173" y="431"/>
                </a:lnTo>
                <a:lnTo>
                  <a:pt x="17766132" y="13652"/>
                </a:lnTo>
                <a:lnTo>
                  <a:pt x="17711725" y="8966"/>
                </a:lnTo>
                <a:lnTo>
                  <a:pt x="17454461" y="48171"/>
                </a:lnTo>
                <a:lnTo>
                  <a:pt x="17401032" y="56832"/>
                </a:lnTo>
                <a:lnTo>
                  <a:pt x="17247121" y="80175"/>
                </a:lnTo>
                <a:lnTo>
                  <a:pt x="17200690" y="99682"/>
                </a:lnTo>
                <a:lnTo>
                  <a:pt x="17097909" y="115316"/>
                </a:lnTo>
                <a:lnTo>
                  <a:pt x="16169412" y="505396"/>
                </a:lnTo>
                <a:lnTo>
                  <a:pt x="17051389" y="134848"/>
                </a:lnTo>
                <a:lnTo>
                  <a:pt x="16999941" y="142697"/>
                </a:lnTo>
                <a:lnTo>
                  <a:pt x="16953395" y="162255"/>
                </a:lnTo>
                <a:lnTo>
                  <a:pt x="16901897" y="170103"/>
                </a:lnTo>
                <a:lnTo>
                  <a:pt x="16808692" y="209270"/>
                </a:lnTo>
                <a:lnTo>
                  <a:pt x="16757142" y="217144"/>
                </a:lnTo>
                <a:lnTo>
                  <a:pt x="16617137" y="275971"/>
                </a:lnTo>
                <a:lnTo>
                  <a:pt x="16565525" y="283870"/>
                </a:lnTo>
                <a:lnTo>
                  <a:pt x="16051073" y="500011"/>
                </a:lnTo>
                <a:lnTo>
                  <a:pt x="16009163" y="531380"/>
                </a:lnTo>
                <a:lnTo>
                  <a:pt x="16323590" y="399288"/>
                </a:lnTo>
                <a:lnTo>
                  <a:pt x="15821851" y="610082"/>
                </a:lnTo>
                <a:lnTo>
                  <a:pt x="15779941" y="641464"/>
                </a:lnTo>
                <a:lnTo>
                  <a:pt x="15687256" y="680402"/>
                </a:lnTo>
                <a:lnTo>
                  <a:pt x="15646286" y="711390"/>
                </a:lnTo>
                <a:lnTo>
                  <a:pt x="15554427" y="749985"/>
                </a:lnTo>
                <a:lnTo>
                  <a:pt x="15513380" y="780999"/>
                </a:lnTo>
                <a:lnTo>
                  <a:pt x="15467368" y="800328"/>
                </a:lnTo>
                <a:lnTo>
                  <a:pt x="15380196" y="850734"/>
                </a:lnTo>
                <a:lnTo>
                  <a:pt x="15154466" y="959332"/>
                </a:lnTo>
                <a:lnTo>
                  <a:pt x="15066988" y="1009865"/>
                </a:lnTo>
                <a:lnTo>
                  <a:pt x="15020760" y="1029296"/>
                </a:lnTo>
                <a:lnTo>
                  <a:pt x="14979422" y="1060424"/>
                </a:lnTo>
                <a:lnTo>
                  <a:pt x="14933168" y="1079868"/>
                </a:lnTo>
                <a:lnTo>
                  <a:pt x="14891804" y="1111021"/>
                </a:lnTo>
                <a:lnTo>
                  <a:pt x="14752892" y="1169377"/>
                </a:lnTo>
                <a:lnTo>
                  <a:pt x="14711490" y="1200543"/>
                </a:lnTo>
                <a:lnTo>
                  <a:pt x="14618805" y="1239481"/>
                </a:lnTo>
                <a:lnTo>
                  <a:pt x="14577378" y="1270660"/>
                </a:lnTo>
                <a:lnTo>
                  <a:pt x="14484655" y="1309624"/>
                </a:lnTo>
                <a:lnTo>
                  <a:pt x="14443215" y="1340802"/>
                </a:lnTo>
                <a:lnTo>
                  <a:pt x="14257261" y="1418932"/>
                </a:lnTo>
                <a:lnTo>
                  <a:pt x="14215351" y="1450314"/>
                </a:lnTo>
                <a:lnTo>
                  <a:pt x="12212345" y="2291816"/>
                </a:lnTo>
                <a:lnTo>
                  <a:pt x="18286832" y="2288222"/>
                </a:lnTo>
                <a:lnTo>
                  <a:pt x="18289397" y="28003"/>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6"/>
          <p:cNvSpPr txBox="1">
            <a:spLocks noGrp="1"/>
          </p:cNvSpPr>
          <p:nvPr>
            <p:ph type="title"/>
          </p:nvPr>
        </p:nvSpPr>
        <p:spPr>
          <a:xfrm>
            <a:off x="5057189" y="1419087"/>
            <a:ext cx="8173620"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057189" y="1419087"/>
            <a:ext cx="8173620" cy="635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000"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sv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sv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sv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7"/>
          <p:cNvSpPr/>
          <p:nvPr/>
        </p:nvSpPr>
        <p:spPr>
          <a:xfrm>
            <a:off x="0" y="0"/>
            <a:ext cx="18288000" cy="10287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7"/>
          <p:cNvSpPr/>
          <p:nvPr/>
        </p:nvSpPr>
        <p:spPr>
          <a:xfrm>
            <a:off x="715518" y="720090"/>
            <a:ext cx="16856964" cy="884682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51;p7" descr="Logo, company name&#10;&#10;Description automatically generated"/>
          <p:cNvPicPr preferRelativeResize="0"/>
          <p:nvPr/>
        </p:nvPicPr>
        <p:blipFill rotWithShape="1">
          <a:blip r:embed="rId3">
            <a:alphaModFix/>
          </a:blip>
          <a:srcRect t="12222" r="4329" b="16666"/>
          <a:stretch/>
        </p:blipFill>
        <p:spPr>
          <a:xfrm>
            <a:off x="4195322" y="1716914"/>
            <a:ext cx="9633625" cy="6459728"/>
          </a:xfrm>
          <a:prstGeom prst="rect">
            <a:avLst/>
          </a:prstGeom>
          <a:noFill/>
          <a:ln>
            <a:noFill/>
          </a:ln>
        </p:spPr>
      </p:pic>
      <p:pic>
        <p:nvPicPr>
          <p:cNvPr id="5" name="Google Shape;63;p8">
            <a:extLst>
              <a:ext uri="{FF2B5EF4-FFF2-40B4-BE49-F238E27FC236}">
                <a16:creationId xmlns:a16="http://schemas.microsoft.com/office/drawing/2014/main" id="{D3482A41-F70C-B552-1FBE-EC626A3208C1}"/>
              </a:ext>
            </a:extLst>
          </p:cNvPr>
          <p:cNvPicPr preferRelativeResize="0"/>
          <p:nvPr/>
        </p:nvPicPr>
        <p:blipFill rotWithShape="1">
          <a:blip r:embed="rId4">
            <a:alphaModFix/>
          </a:blip>
          <a:srcRect/>
          <a:stretch/>
        </p:blipFill>
        <p:spPr>
          <a:xfrm>
            <a:off x="16046626" y="8176642"/>
            <a:ext cx="1326973" cy="1390268"/>
          </a:xfrm>
          <a:prstGeom prst="rect">
            <a:avLst/>
          </a:prstGeom>
          <a:noFill/>
          <a:ln>
            <a:noFill/>
          </a:ln>
        </p:spPr>
      </p:pic>
      <p:pic>
        <p:nvPicPr>
          <p:cNvPr id="6" name="Google Shape;64;p8">
            <a:extLst>
              <a:ext uri="{FF2B5EF4-FFF2-40B4-BE49-F238E27FC236}">
                <a16:creationId xmlns:a16="http://schemas.microsoft.com/office/drawing/2014/main" id="{9CABBA29-8889-D061-2B7B-22686721AB59}"/>
              </a:ext>
            </a:extLst>
          </p:cNvPr>
          <p:cNvPicPr preferRelativeResize="0"/>
          <p:nvPr/>
        </p:nvPicPr>
        <p:blipFill rotWithShape="1">
          <a:blip r:embed="rId5">
            <a:alphaModFix/>
          </a:blip>
          <a:srcRect/>
          <a:stretch/>
        </p:blipFill>
        <p:spPr>
          <a:xfrm>
            <a:off x="14659169" y="8233163"/>
            <a:ext cx="1326973" cy="1301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15"/>
          <p:cNvGrpSpPr/>
          <p:nvPr/>
        </p:nvGrpSpPr>
        <p:grpSpPr>
          <a:xfrm>
            <a:off x="0" y="8882743"/>
            <a:ext cx="18292848" cy="1413250"/>
            <a:chOff x="0" y="7534378"/>
            <a:chExt cx="18292848" cy="2761615"/>
          </a:xfrm>
        </p:grpSpPr>
        <p:sp>
          <p:nvSpPr>
            <p:cNvPr id="182" name="Google Shape;182;p15"/>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5"/>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5"/>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86" name="Google Shape;186;p15"/>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187" name="Google Shape;187;p15"/>
          <p:cNvPicPr preferRelativeResize="0"/>
          <p:nvPr/>
        </p:nvPicPr>
        <p:blipFill rotWithShape="1">
          <a:blip r:embed="rId4">
            <a:alphaModFix/>
          </a:blip>
          <a:srcRect/>
          <a:stretch/>
        </p:blipFill>
        <p:spPr>
          <a:xfrm>
            <a:off x="14343552" y="390338"/>
            <a:ext cx="1326973" cy="1390268"/>
          </a:xfrm>
          <a:prstGeom prst="rect">
            <a:avLst/>
          </a:prstGeom>
          <a:noFill/>
          <a:ln>
            <a:noFill/>
          </a:ln>
        </p:spPr>
      </p:pic>
      <p:pic>
        <p:nvPicPr>
          <p:cNvPr id="188" name="Google Shape;188;p15"/>
          <p:cNvPicPr preferRelativeResize="0"/>
          <p:nvPr/>
        </p:nvPicPr>
        <p:blipFill rotWithShape="1">
          <a:blip r:embed="rId5">
            <a:alphaModFix/>
          </a:blip>
          <a:srcRect/>
          <a:stretch/>
        </p:blipFill>
        <p:spPr>
          <a:xfrm>
            <a:off x="13010606" y="496326"/>
            <a:ext cx="1234065" cy="1301636"/>
          </a:xfrm>
          <a:prstGeom prst="rect">
            <a:avLst/>
          </a:prstGeom>
          <a:noFill/>
          <a:ln>
            <a:noFill/>
          </a:ln>
        </p:spPr>
      </p:pic>
      <p:sp>
        <p:nvSpPr>
          <p:cNvPr id="189" name="Google Shape;189;p15"/>
          <p:cNvSpPr txBox="1"/>
          <p:nvPr/>
        </p:nvSpPr>
        <p:spPr>
          <a:xfrm>
            <a:off x="2940685" y="3605497"/>
            <a:ext cx="126156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dirty="0">
                <a:solidFill>
                  <a:srgbClr val="F27860"/>
                </a:solidFill>
                <a:latin typeface="Calibri"/>
                <a:ea typeface="Calibri"/>
                <a:cs typeface="Calibri"/>
                <a:sym typeface="Calibri"/>
              </a:rPr>
              <a:t>How has the COVID-19 pandemic </a:t>
            </a:r>
            <a:endParaRPr dirty="0">
              <a:solidFill>
                <a:srgbClr val="F27860"/>
              </a:solidFill>
            </a:endParaRPr>
          </a:p>
          <a:p>
            <a:pPr marL="0" marR="0" lvl="0" indent="0" algn="ctr" rtl="0">
              <a:spcBef>
                <a:spcPts val="0"/>
              </a:spcBef>
              <a:spcAft>
                <a:spcPts val="0"/>
              </a:spcAft>
              <a:buNone/>
            </a:pPr>
            <a:r>
              <a:rPr lang="en-US" sz="6600" b="1" i="0" u="none" strike="noStrike" dirty="0">
                <a:solidFill>
                  <a:srgbClr val="F27860"/>
                </a:solidFill>
                <a:latin typeface="Calibri"/>
                <a:ea typeface="Calibri"/>
                <a:cs typeface="Calibri"/>
                <a:sym typeface="Calibri"/>
              </a:rPr>
              <a:t>affected nutrition?</a:t>
            </a:r>
            <a:endParaRPr sz="6600" b="1" dirty="0">
              <a:solidFill>
                <a:srgbClr val="F2786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15"/>
          <p:cNvGrpSpPr/>
          <p:nvPr/>
        </p:nvGrpSpPr>
        <p:grpSpPr>
          <a:xfrm>
            <a:off x="0" y="8882743"/>
            <a:ext cx="18292848" cy="1413250"/>
            <a:chOff x="0" y="7534378"/>
            <a:chExt cx="18292848" cy="2761615"/>
          </a:xfrm>
        </p:grpSpPr>
        <p:sp>
          <p:nvSpPr>
            <p:cNvPr id="182" name="Google Shape;182;p15"/>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5"/>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5"/>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 name="Picture 2" descr="Graphical user interface, application&#10;&#10;Description automatically generated">
            <a:extLst>
              <a:ext uri="{FF2B5EF4-FFF2-40B4-BE49-F238E27FC236}">
                <a16:creationId xmlns:a16="http://schemas.microsoft.com/office/drawing/2014/main" id="{96F50538-526F-1BBC-127C-C72FCB652A64}"/>
              </a:ext>
            </a:extLst>
          </p:cNvPr>
          <p:cNvPicPr>
            <a:picLocks noChangeAspect="1"/>
          </p:cNvPicPr>
          <p:nvPr/>
        </p:nvPicPr>
        <p:blipFill rotWithShape="1">
          <a:blip r:embed="rId3"/>
          <a:srcRect l="26506" t="18973" r="4821" b="12455"/>
          <a:stretch/>
        </p:blipFill>
        <p:spPr>
          <a:xfrm>
            <a:off x="783773" y="325424"/>
            <a:ext cx="17057640" cy="9576220"/>
          </a:xfrm>
          <a:prstGeom prst="rect">
            <a:avLst/>
          </a:prstGeom>
        </p:spPr>
      </p:pic>
    </p:spTree>
    <p:extLst>
      <p:ext uri="{BB962C8B-B14F-4D97-AF65-F5344CB8AC3E}">
        <p14:creationId xmlns:p14="http://schemas.microsoft.com/office/powerpoint/2010/main" val="294630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15"/>
          <p:cNvGrpSpPr/>
          <p:nvPr/>
        </p:nvGrpSpPr>
        <p:grpSpPr>
          <a:xfrm>
            <a:off x="0" y="8882743"/>
            <a:ext cx="18292848" cy="1413250"/>
            <a:chOff x="0" y="7534378"/>
            <a:chExt cx="18292848" cy="2761615"/>
          </a:xfrm>
        </p:grpSpPr>
        <p:sp>
          <p:nvSpPr>
            <p:cNvPr id="182" name="Google Shape;182;p15"/>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5"/>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5"/>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 name="Picture 3" descr="A picture containing chart&#10;&#10;Description automatically generated">
            <a:extLst>
              <a:ext uri="{FF2B5EF4-FFF2-40B4-BE49-F238E27FC236}">
                <a16:creationId xmlns:a16="http://schemas.microsoft.com/office/drawing/2014/main" id="{88C17288-9866-D03A-ABAE-DEEC6E0D284B}"/>
              </a:ext>
            </a:extLst>
          </p:cNvPr>
          <p:cNvPicPr>
            <a:picLocks noChangeAspect="1"/>
          </p:cNvPicPr>
          <p:nvPr/>
        </p:nvPicPr>
        <p:blipFill rotWithShape="1">
          <a:blip r:embed="rId3"/>
          <a:srcRect l="26507" t="21474" r="4420" b="9241"/>
          <a:stretch/>
        </p:blipFill>
        <p:spPr>
          <a:xfrm>
            <a:off x="967458" y="0"/>
            <a:ext cx="16162302" cy="10073640"/>
          </a:xfrm>
          <a:prstGeom prst="rect">
            <a:avLst/>
          </a:prstGeom>
        </p:spPr>
      </p:pic>
    </p:spTree>
    <p:extLst>
      <p:ext uri="{BB962C8B-B14F-4D97-AF65-F5344CB8AC3E}">
        <p14:creationId xmlns:p14="http://schemas.microsoft.com/office/powerpoint/2010/main" val="168997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15"/>
          <p:cNvGrpSpPr/>
          <p:nvPr/>
        </p:nvGrpSpPr>
        <p:grpSpPr>
          <a:xfrm>
            <a:off x="0" y="8882743"/>
            <a:ext cx="18292848" cy="1413250"/>
            <a:chOff x="0" y="7534378"/>
            <a:chExt cx="18292848" cy="2761615"/>
          </a:xfrm>
        </p:grpSpPr>
        <p:sp>
          <p:nvSpPr>
            <p:cNvPr id="182" name="Google Shape;182;p15"/>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5"/>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5"/>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 name="Picture 3" descr="Graphical user interface, chart&#10;&#10;Description automatically generated">
            <a:extLst>
              <a:ext uri="{FF2B5EF4-FFF2-40B4-BE49-F238E27FC236}">
                <a16:creationId xmlns:a16="http://schemas.microsoft.com/office/drawing/2014/main" id="{F7378F8F-CA87-D8D3-C7EC-675C35EFB5EF}"/>
              </a:ext>
            </a:extLst>
          </p:cNvPr>
          <p:cNvPicPr>
            <a:picLocks noChangeAspect="1"/>
          </p:cNvPicPr>
          <p:nvPr/>
        </p:nvPicPr>
        <p:blipFill>
          <a:blip r:embed="rId3"/>
          <a:stretch>
            <a:fillRect/>
          </a:stretch>
        </p:blipFill>
        <p:spPr>
          <a:xfrm>
            <a:off x="2557986" y="60960"/>
            <a:ext cx="13430897" cy="10073173"/>
          </a:xfrm>
          <a:prstGeom prst="rect">
            <a:avLst/>
          </a:prstGeom>
        </p:spPr>
      </p:pic>
    </p:spTree>
    <p:extLst>
      <p:ext uri="{BB962C8B-B14F-4D97-AF65-F5344CB8AC3E}">
        <p14:creationId xmlns:p14="http://schemas.microsoft.com/office/powerpoint/2010/main" val="322571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9" name="Google Shape;201;p16">
            <a:extLst>
              <a:ext uri="{FF2B5EF4-FFF2-40B4-BE49-F238E27FC236}">
                <a16:creationId xmlns:a16="http://schemas.microsoft.com/office/drawing/2014/main" id="{7DCA21EB-505B-FC36-2589-5D1A4013FFCD}"/>
              </a:ext>
            </a:extLst>
          </p:cNvPr>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10" name="Google Shape;202;p16">
            <a:extLst>
              <a:ext uri="{FF2B5EF4-FFF2-40B4-BE49-F238E27FC236}">
                <a16:creationId xmlns:a16="http://schemas.microsoft.com/office/drawing/2014/main" id="{CABAF582-7574-8364-9545-6E26495F7CCC}"/>
              </a:ext>
            </a:extLst>
          </p:cNvPr>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11" name="Google Shape;203;p16">
            <a:extLst>
              <a:ext uri="{FF2B5EF4-FFF2-40B4-BE49-F238E27FC236}">
                <a16:creationId xmlns:a16="http://schemas.microsoft.com/office/drawing/2014/main" id="{CA09C4D9-E864-0EB5-C285-03A8531270F5}"/>
              </a:ext>
            </a:extLst>
          </p:cNvPr>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3" name="Title 2">
            <a:extLst>
              <a:ext uri="{FF2B5EF4-FFF2-40B4-BE49-F238E27FC236}">
                <a16:creationId xmlns:a16="http://schemas.microsoft.com/office/drawing/2014/main" id="{58032522-67E0-4E72-4ABC-4FB9F466591C}"/>
              </a:ext>
            </a:extLst>
          </p:cNvPr>
          <p:cNvSpPr>
            <a:spLocks noGrp="1"/>
          </p:cNvSpPr>
          <p:nvPr>
            <p:ph type="title"/>
          </p:nvPr>
        </p:nvSpPr>
        <p:spPr>
          <a:xfrm>
            <a:off x="805230" y="553430"/>
            <a:ext cx="8173620" cy="635000"/>
          </a:xfrm>
        </p:spPr>
        <p:txBody>
          <a:bodyPr/>
          <a:lstStyle/>
          <a:p>
            <a:r>
              <a:rPr lang="en-PH" dirty="0"/>
              <a:t>Food security</a:t>
            </a:r>
          </a:p>
        </p:txBody>
      </p:sp>
      <p:sp>
        <p:nvSpPr>
          <p:cNvPr id="6" name="Text Placeholder 5">
            <a:extLst>
              <a:ext uri="{FF2B5EF4-FFF2-40B4-BE49-F238E27FC236}">
                <a16:creationId xmlns:a16="http://schemas.microsoft.com/office/drawing/2014/main" id="{47F0FB51-90BA-417E-E4C5-295289687D9C}"/>
              </a:ext>
            </a:extLst>
          </p:cNvPr>
          <p:cNvSpPr>
            <a:spLocks noGrp="1"/>
          </p:cNvSpPr>
          <p:nvPr>
            <p:ph type="body" idx="1"/>
          </p:nvPr>
        </p:nvSpPr>
        <p:spPr>
          <a:xfrm>
            <a:off x="173018" y="2263692"/>
            <a:ext cx="4188542" cy="6093976"/>
          </a:xfrm>
        </p:spPr>
        <p:txBody>
          <a:bodyPr/>
          <a:lstStyle/>
          <a:p>
            <a:pPr marL="914400" indent="-685800">
              <a:buSzPct val="100000"/>
              <a:buFont typeface="Arial" panose="020B0604020202020204" pitchFamily="34" charset="0"/>
              <a:buChar char="•"/>
            </a:pPr>
            <a:r>
              <a:rPr lang="en-PH" sz="3600" dirty="0"/>
              <a:t>Food supply chain disruption</a:t>
            </a:r>
          </a:p>
          <a:p>
            <a:pPr marL="914400" indent="-685800">
              <a:buSzPct val="100000"/>
              <a:buFont typeface="Arial" panose="020B0604020202020204" pitchFamily="34" charset="0"/>
              <a:buChar char="•"/>
            </a:pPr>
            <a:r>
              <a:rPr lang="en-PH" sz="3600" dirty="0"/>
              <a:t>Low supply, high demand for food</a:t>
            </a:r>
          </a:p>
          <a:p>
            <a:pPr marL="914400" indent="-685800">
              <a:buSzPct val="100000"/>
              <a:buFont typeface="Arial" panose="020B0604020202020204" pitchFamily="34" charset="0"/>
              <a:buChar char="•"/>
            </a:pPr>
            <a:r>
              <a:rPr lang="en-PH" sz="3600" dirty="0"/>
              <a:t>Higher prices </a:t>
            </a:r>
          </a:p>
          <a:p>
            <a:pPr marL="914400" indent="-685800">
              <a:buSzPct val="100000"/>
              <a:buFont typeface="Arial" panose="020B0604020202020204" pitchFamily="34" charset="0"/>
              <a:buChar char="•"/>
            </a:pPr>
            <a:r>
              <a:rPr lang="en-PH" sz="3600" dirty="0"/>
              <a:t>Reliance on food packs</a:t>
            </a:r>
          </a:p>
          <a:p>
            <a:pPr marL="914400" indent="-685800">
              <a:buSzPct val="100000"/>
              <a:buFont typeface="Arial" panose="020B0604020202020204" pitchFamily="34" charset="0"/>
              <a:buChar char="•"/>
            </a:pPr>
            <a:r>
              <a:rPr lang="en-PH" sz="3600" dirty="0"/>
              <a:t>Limited to no budget to buy food</a:t>
            </a:r>
          </a:p>
          <a:p>
            <a:pPr marL="914400" indent="-685800">
              <a:buSzPct val="100000"/>
              <a:buFont typeface="Arial" panose="020B0604020202020204" pitchFamily="34" charset="0"/>
              <a:buChar char="•"/>
            </a:pPr>
            <a:endParaRPr lang="en-PH" sz="3600" dirty="0"/>
          </a:p>
        </p:txBody>
      </p:sp>
      <p:grpSp>
        <p:nvGrpSpPr>
          <p:cNvPr id="5" name="Group 4">
            <a:extLst>
              <a:ext uri="{FF2B5EF4-FFF2-40B4-BE49-F238E27FC236}">
                <a16:creationId xmlns:a16="http://schemas.microsoft.com/office/drawing/2014/main" id="{7C3E9687-888F-BCFE-AB61-51B5CAFDB445}"/>
              </a:ext>
            </a:extLst>
          </p:cNvPr>
          <p:cNvGrpSpPr/>
          <p:nvPr/>
        </p:nvGrpSpPr>
        <p:grpSpPr>
          <a:xfrm>
            <a:off x="4438682" y="272287"/>
            <a:ext cx="9695946" cy="8961287"/>
            <a:chOff x="9439166" y="362704"/>
            <a:chExt cx="10135761" cy="9600064"/>
          </a:xfrm>
          <a:solidFill>
            <a:srgbClr val="FFFFFF"/>
          </a:solidFill>
        </p:grpSpPr>
        <p:pic>
          <p:nvPicPr>
            <p:cNvPr id="12" name="Picture 11">
              <a:extLst>
                <a:ext uri="{FF2B5EF4-FFF2-40B4-BE49-F238E27FC236}">
                  <a16:creationId xmlns:a16="http://schemas.microsoft.com/office/drawing/2014/main" id="{C7F7E24F-22DF-57C8-9661-A257C95E111A}"/>
                </a:ext>
              </a:extLst>
            </p:cNvPr>
            <p:cNvPicPr>
              <a:picLocks noChangeAspect="1"/>
            </p:cNvPicPr>
            <p:nvPr/>
          </p:nvPicPr>
          <p:blipFill rotWithShape="1">
            <a:blip r:embed="rId6"/>
            <a:srcRect l="21882" t="3152" r="22948" b="2387"/>
            <a:stretch/>
          </p:blipFill>
          <p:spPr>
            <a:xfrm>
              <a:off x="9439166" y="362704"/>
              <a:ext cx="10135761" cy="9600064"/>
            </a:xfrm>
            <a:prstGeom prst="rect">
              <a:avLst/>
            </a:prstGeom>
            <a:grpFill/>
          </p:spPr>
        </p:pic>
        <p:sp>
          <p:nvSpPr>
            <p:cNvPr id="2" name="TextBox 1">
              <a:extLst>
                <a:ext uri="{FF2B5EF4-FFF2-40B4-BE49-F238E27FC236}">
                  <a16:creationId xmlns:a16="http://schemas.microsoft.com/office/drawing/2014/main" id="{F6FB1955-1F59-7E45-C376-28E96CDC28F7}"/>
                </a:ext>
              </a:extLst>
            </p:cNvPr>
            <p:cNvSpPr txBox="1"/>
            <p:nvPr/>
          </p:nvSpPr>
          <p:spPr>
            <a:xfrm>
              <a:off x="10240236" y="3215149"/>
              <a:ext cx="2378942" cy="461665"/>
            </a:xfrm>
            <a:prstGeom prst="rect">
              <a:avLst/>
            </a:prstGeom>
            <a:solidFill>
              <a:srgbClr val="ED926D"/>
            </a:solidFill>
          </p:spPr>
          <p:txBody>
            <a:bodyPr wrap="square" rtlCol="0">
              <a:spAutoFit/>
            </a:bodyPr>
            <a:lstStyle/>
            <a:p>
              <a:r>
                <a:rPr lang="en-PH" sz="2400" dirty="0"/>
                <a:t>AVAILABILITY</a:t>
              </a:r>
            </a:p>
          </p:txBody>
        </p:sp>
      </p:grpSp>
      <p:grpSp>
        <p:nvGrpSpPr>
          <p:cNvPr id="17" name="Google Shape;210;p17">
            <a:extLst>
              <a:ext uri="{FF2B5EF4-FFF2-40B4-BE49-F238E27FC236}">
                <a16:creationId xmlns:a16="http://schemas.microsoft.com/office/drawing/2014/main" id="{680CC0C2-245A-7ECA-C43E-E1C06044E1AE}"/>
              </a:ext>
            </a:extLst>
          </p:cNvPr>
          <p:cNvGrpSpPr/>
          <p:nvPr/>
        </p:nvGrpSpPr>
        <p:grpSpPr>
          <a:xfrm>
            <a:off x="0" y="8506507"/>
            <a:ext cx="18292848" cy="1789486"/>
            <a:chOff x="0" y="7534378"/>
            <a:chExt cx="18292848" cy="2761615"/>
          </a:xfrm>
        </p:grpSpPr>
        <p:sp>
          <p:nvSpPr>
            <p:cNvPr id="18" name="Google Shape;211;p17">
              <a:extLst>
                <a:ext uri="{FF2B5EF4-FFF2-40B4-BE49-F238E27FC236}">
                  <a16:creationId xmlns:a16="http://schemas.microsoft.com/office/drawing/2014/main" id="{1980B084-EA20-AD5F-07E5-1C3B4D33AC03}"/>
                </a:ext>
              </a:extLst>
            </p:cNvPr>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212;p17">
              <a:extLst>
                <a:ext uri="{FF2B5EF4-FFF2-40B4-BE49-F238E27FC236}">
                  <a16:creationId xmlns:a16="http://schemas.microsoft.com/office/drawing/2014/main" id="{7F3A5117-5206-4709-D569-27288C3771E9}"/>
                </a:ext>
              </a:extLst>
            </p:cNvPr>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13;p17">
              <a:extLst>
                <a:ext uri="{FF2B5EF4-FFF2-40B4-BE49-F238E27FC236}">
                  <a16:creationId xmlns:a16="http://schemas.microsoft.com/office/drawing/2014/main" id="{6D48614A-60BF-1D21-8EA9-66C91D96C836}"/>
                </a:ext>
              </a:extLst>
            </p:cNvPr>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4;p17">
              <a:extLst>
                <a:ext uri="{FF2B5EF4-FFF2-40B4-BE49-F238E27FC236}">
                  <a16:creationId xmlns:a16="http://schemas.microsoft.com/office/drawing/2014/main" id="{B5A167E1-CD77-99A1-11C2-F12A99E186D8}"/>
                </a:ext>
              </a:extLst>
            </p:cNvPr>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 name="Text Placeholder 5">
            <a:extLst>
              <a:ext uri="{FF2B5EF4-FFF2-40B4-BE49-F238E27FC236}">
                <a16:creationId xmlns:a16="http://schemas.microsoft.com/office/drawing/2014/main" id="{162D66E6-6EE6-18FE-437A-4E5AFEACA8D0}"/>
              </a:ext>
            </a:extLst>
          </p:cNvPr>
          <p:cNvSpPr txBox="1">
            <a:spLocks/>
          </p:cNvSpPr>
          <p:nvPr/>
        </p:nvSpPr>
        <p:spPr>
          <a:xfrm>
            <a:off x="13868400" y="3560704"/>
            <a:ext cx="4188542" cy="387798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914400" indent="-685800">
              <a:buSzPct val="100000"/>
              <a:buFont typeface="Arial" panose="020B0604020202020204" pitchFamily="34" charset="0"/>
              <a:buChar char="•"/>
            </a:pPr>
            <a:r>
              <a:rPr lang="en-PH" sz="3600" dirty="0"/>
              <a:t>Hoarding </a:t>
            </a:r>
          </a:p>
          <a:p>
            <a:pPr marL="914400" indent="-685800">
              <a:buSzPct val="100000"/>
              <a:buFont typeface="Arial" panose="020B0604020202020204" pitchFamily="34" charset="0"/>
              <a:buChar char="•"/>
            </a:pPr>
            <a:r>
              <a:rPr lang="en-PH" sz="3600" dirty="0"/>
              <a:t>Online shopping and food delivery</a:t>
            </a:r>
          </a:p>
          <a:p>
            <a:pPr marL="914400" indent="-685800">
              <a:buSzPct val="100000"/>
              <a:buFont typeface="Arial" panose="020B0604020202020204" pitchFamily="34" charset="0"/>
              <a:buChar char="•"/>
            </a:pPr>
            <a:r>
              <a:rPr lang="en-PH" sz="3600" dirty="0"/>
              <a:t>Stress eating</a:t>
            </a:r>
          </a:p>
          <a:p>
            <a:pPr marL="914400" indent="-685800">
              <a:buSzPct val="100000"/>
              <a:buFont typeface="Arial" panose="020B0604020202020204" pitchFamily="34" charset="0"/>
              <a:buChar char="•"/>
            </a:pPr>
            <a:r>
              <a:rPr lang="en-PH" sz="3600" dirty="0"/>
              <a:t>Preference for whole foods</a:t>
            </a:r>
          </a:p>
          <a:p>
            <a:pPr marL="914400" indent="-685800">
              <a:buSzPct val="100000"/>
              <a:buFont typeface="Arial" panose="020B0604020202020204" pitchFamily="34" charset="0"/>
              <a:buChar char="•"/>
            </a:pPr>
            <a:endParaRPr lang="en-PH" sz="3600" dirty="0"/>
          </a:p>
        </p:txBody>
      </p:sp>
    </p:spTree>
    <p:extLst>
      <p:ext uri="{BB962C8B-B14F-4D97-AF65-F5344CB8AC3E}">
        <p14:creationId xmlns:p14="http://schemas.microsoft.com/office/powerpoint/2010/main" val="127550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1028" name="Picture 4" descr="Telemedicine Icon Video Call Icon Doctor Stock Vector (Royalty Free)  1726910182 | Shutterstock">
            <a:extLst>
              <a:ext uri="{FF2B5EF4-FFF2-40B4-BE49-F238E27FC236}">
                <a16:creationId xmlns:a16="http://schemas.microsoft.com/office/drawing/2014/main" id="{51BF3A56-B3FA-4336-8155-0F572A9782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47"/>
          <a:stretch/>
        </p:blipFill>
        <p:spPr bwMode="auto">
          <a:xfrm>
            <a:off x="1213658" y="4137564"/>
            <a:ext cx="2634848" cy="1557812"/>
          </a:xfrm>
          <a:prstGeom prst="rect">
            <a:avLst/>
          </a:prstGeom>
          <a:noFill/>
          <a:extLst>
            <a:ext uri="{909E8E84-426E-40DD-AFC4-6F175D3DCCD1}">
              <a14:hiddenFill xmlns:a14="http://schemas.microsoft.com/office/drawing/2010/main">
                <a:solidFill>
                  <a:srgbClr val="FFFFFF"/>
                </a:solidFill>
              </a14:hiddenFill>
            </a:ext>
          </a:extLst>
        </p:spPr>
      </p:pic>
      <p:grpSp>
        <p:nvGrpSpPr>
          <p:cNvPr id="210" name="Google Shape;210;p17"/>
          <p:cNvGrpSpPr/>
          <p:nvPr/>
        </p:nvGrpSpPr>
        <p:grpSpPr>
          <a:xfrm>
            <a:off x="0" y="8506507"/>
            <a:ext cx="18292848" cy="1789486"/>
            <a:chOff x="0" y="7534378"/>
            <a:chExt cx="18292848" cy="2761615"/>
          </a:xfrm>
        </p:grpSpPr>
        <p:sp>
          <p:nvSpPr>
            <p:cNvPr id="211" name="Google Shape;211;p17"/>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7"/>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7"/>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7"/>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15" name="Google Shape;215;p17"/>
          <p:cNvPicPr preferRelativeResize="0"/>
          <p:nvPr/>
        </p:nvPicPr>
        <p:blipFill rotWithShape="1">
          <a:blip r:embed="rId4">
            <a:alphaModFix/>
          </a:blip>
          <a:srcRect/>
          <a:stretch/>
        </p:blipFill>
        <p:spPr>
          <a:xfrm>
            <a:off x="15769406" y="324232"/>
            <a:ext cx="2263499" cy="1789486"/>
          </a:xfrm>
          <a:prstGeom prst="rect">
            <a:avLst/>
          </a:prstGeom>
          <a:noFill/>
          <a:ln>
            <a:noFill/>
          </a:ln>
        </p:spPr>
      </p:pic>
      <p:pic>
        <p:nvPicPr>
          <p:cNvPr id="1030" name="Picture 6" descr="Webinar icon online meeting trendy flat Royalty Free Vector">
            <a:extLst>
              <a:ext uri="{FF2B5EF4-FFF2-40B4-BE49-F238E27FC236}">
                <a16:creationId xmlns:a16="http://schemas.microsoft.com/office/drawing/2014/main" id="{0691559C-4D12-3C62-033B-ABD80900F9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11494" r="10111" b="30728"/>
          <a:stretch/>
        </p:blipFill>
        <p:spPr bwMode="auto">
          <a:xfrm>
            <a:off x="13556221" y="5695376"/>
            <a:ext cx="3684376" cy="2905878"/>
          </a:xfrm>
          <a:prstGeom prst="rect">
            <a:avLst/>
          </a:prstGeom>
          <a:noFill/>
          <a:extLst>
            <a:ext uri="{909E8E84-426E-40DD-AFC4-6F175D3DCCD1}">
              <a14:hiddenFill xmlns:a14="http://schemas.microsoft.com/office/drawing/2010/main">
                <a:solidFill>
                  <a:srgbClr val="FFFFFF"/>
                </a:solidFill>
              </a14:hiddenFill>
            </a:ext>
          </a:extLst>
        </p:spPr>
      </p:pic>
      <p:pic>
        <p:nvPicPr>
          <p:cNvPr id="216" name="Google Shape;216;p17"/>
          <p:cNvPicPr preferRelativeResize="0"/>
          <p:nvPr/>
        </p:nvPicPr>
        <p:blipFill rotWithShape="1">
          <a:blip r:embed="rId6">
            <a:alphaModFix/>
          </a:blip>
          <a:srcRect/>
          <a:stretch/>
        </p:blipFill>
        <p:spPr>
          <a:xfrm>
            <a:off x="14093006" y="476813"/>
            <a:ext cx="1451794" cy="1390268"/>
          </a:xfrm>
          <a:prstGeom prst="rect">
            <a:avLst/>
          </a:prstGeom>
          <a:noFill/>
          <a:ln>
            <a:noFill/>
          </a:ln>
        </p:spPr>
      </p:pic>
      <p:pic>
        <p:nvPicPr>
          <p:cNvPr id="217" name="Google Shape;217;p17"/>
          <p:cNvPicPr preferRelativeResize="0"/>
          <p:nvPr/>
        </p:nvPicPr>
        <p:blipFill rotWithShape="1">
          <a:blip r:embed="rId7">
            <a:alphaModFix/>
          </a:blip>
          <a:srcRect/>
          <a:stretch/>
        </p:blipFill>
        <p:spPr>
          <a:xfrm>
            <a:off x="12541427" y="486442"/>
            <a:ext cx="1326973" cy="1301636"/>
          </a:xfrm>
          <a:prstGeom prst="rect">
            <a:avLst/>
          </a:prstGeom>
          <a:noFill/>
          <a:ln>
            <a:noFill/>
          </a:ln>
        </p:spPr>
      </p:pic>
      <p:sp>
        <p:nvSpPr>
          <p:cNvPr id="218" name="Google Shape;218;p17"/>
          <p:cNvSpPr txBox="1"/>
          <p:nvPr/>
        </p:nvSpPr>
        <p:spPr>
          <a:xfrm>
            <a:off x="705367" y="2470347"/>
            <a:ext cx="16702743" cy="79098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4000"/>
              <a:buFont typeface="Calibri"/>
              <a:buNone/>
            </a:pPr>
            <a:r>
              <a:rPr lang="en-US" sz="5400" b="1" i="0" u="sng" strike="noStrike" dirty="0">
                <a:solidFill>
                  <a:srgbClr val="000000"/>
                </a:solidFill>
                <a:latin typeface="Calibri"/>
                <a:ea typeface="Calibri"/>
                <a:cs typeface="Calibri"/>
                <a:sym typeface="Calibri"/>
              </a:rPr>
              <a:t>A. Innovation in service delivery </a:t>
            </a:r>
          </a:p>
          <a:p>
            <a:pPr marL="0" marR="0" lvl="0" indent="0" algn="l" rtl="0">
              <a:spcBef>
                <a:spcPts val="0"/>
              </a:spcBef>
              <a:spcAft>
                <a:spcPts val="0"/>
              </a:spcAft>
              <a:buClr>
                <a:srgbClr val="000000"/>
              </a:buClr>
              <a:buSzPts val="4000"/>
              <a:buFont typeface="Calibri"/>
              <a:buNone/>
            </a:pPr>
            <a:endParaRPr sz="5400" u="sng" dirty="0"/>
          </a:p>
          <a:p>
            <a:pPr marR="0" lvl="0" algn="l" rtl="0">
              <a:spcBef>
                <a:spcPts val="0"/>
              </a:spcBef>
              <a:spcAft>
                <a:spcPts val="0"/>
              </a:spcAft>
              <a:buClr>
                <a:srgbClr val="000000"/>
              </a:buClr>
              <a:buSzPts val="4000"/>
            </a:pPr>
            <a:r>
              <a:rPr lang="en-US" sz="5400" dirty="0">
                <a:latin typeface="Calibri" panose="020F0502020204030204" pitchFamily="34" charset="0"/>
                <a:ea typeface="Calibri"/>
                <a:cs typeface="Calibri" panose="020F0502020204030204" pitchFamily="34" charset="0"/>
                <a:sym typeface="Calibri"/>
              </a:rPr>
              <a:t>				</a:t>
            </a:r>
            <a:r>
              <a:rPr lang="en-US" sz="4800" b="0" i="0" u="none" strike="noStrike" dirty="0">
                <a:solidFill>
                  <a:srgbClr val="000000"/>
                </a:solidFill>
                <a:latin typeface="Calibri" panose="020F0502020204030204" pitchFamily="34" charset="0"/>
                <a:ea typeface="Calibri"/>
                <a:cs typeface="Calibri" panose="020F0502020204030204" pitchFamily="34" charset="0"/>
                <a:sym typeface="Calibri"/>
              </a:rPr>
              <a:t>Mode of health and nutrition consultations 							(telemedicine)</a:t>
            </a:r>
            <a:endParaRPr sz="4800" dirty="0">
              <a:latin typeface="Calibri" panose="020F0502020204030204" pitchFamily="34" charset="0"/>
              <a:cs typeface="Calibri" panose="020F0502020204030204" pitchFamily="34" charset="0"/>
            </a:endParaRPr>
          </a:p>
          <a:p>
            <a:pPr marR="0" lvl="0" algn="l" rtl="0">
              <a:spcBef>
                <a:spcPts val="0"/>
              </a:spcBef>
              <a:spcAft>
                <a:spcPts val="0"/>
              </a:spcAft>
              <a:buClr>
                <a:srgbClr val="000000"/>
              </a:buClr>
              <a:buSzPts val="4000"/>
            </a:pPr>
            <a:endParaRPr lang="en-US" sz="5400" b="0" i="0" u="none" strike="noStrike" dirty="0">
              <a:solidFill>
                <a:srgbClr val="000000"/>
              </a:solidFill>
              <a:latin typeface="Calibri" panose="020F0502020204030204" pitchFamily="34" charset="0"/>
              <a:ea typeface="Calibri"/>
              <a:cs typeface="Calibri" panose="020F0502020204030204" pitchFamily="34" charset="0"/>
              <a:sym typeface="Calibri"/>
            </a:endParaRPr>
          </a:p>
          <a:p>
            <a:pPr marR="0" lvl="0" algn="l" rtl="0">
              <a:spcBef>
                <a:spcPts val="0"/>
              </a:spcBef>
              <a:spcAft>
                <a:spcPts val="0"/>
              </a:spcAft>
              <a:buClr>
                <a:srgbClr val="000000"/>
              </a:buClr>
              <a:buSzPts val="4000"/>
            </a:pPr>
            <a:r>
              <a:rPr lang="en-US" sz="4800" b="0" i="0" u="none" strike="noStrike" dirty="0">
                <a:solidFill>
                  <a:srgbClr val="000000"/>
                </a:solidFill>
                <a:latin typeface="Calibri" panose="020F0502020204030204" pitchFamily="34" charset="0"/>
                <a:ea typeface="Calibri"/>
                <a:cs typeface="Calibri" panose="020F0502020204030204" pitchFamily="34" charset="0"/>
                <a:sym typeface="Calibri"/>
              </a:rPr>
              <a:t>Digital technology - accelerated communication </a:t>
            </a:r>
          </a:p>
          <a:p>
            <a:pPr marR="0" lvl="0" algn="l" rtl="0">
              <a:spcBef>
                <a:spcPts val="0"/>
              </a:spcBef>
              <a:spcAft>
                <a:spcPts val="0"/>
              </a:spcAft>
              <a:buClr>
                <a:srgbClr val="000000"/>
              </a:buClr>
              <a:buSzPts val="4000"/>
            </a:pPr>
            <a:r>
              <a:rPr lang="en-US" sz="4800" b="0" i="0" u="none" strike="noStrike" dirty="0">
                <a:solidFill>
                  <a:srgbClr val="000000"/>
                </a:solidFill>
                <a:latin typeface="Calibri" panose="020F0502020204030204" pitchFamily="34" charset="0"/>
                <a:ea typeface="Calibri"/>
                <a:cs typeface="Calibri" panose="020F0502020204030204" pitchFamily="34" charset="0"/>
                <a:sym typeface="Calibri"/>
              </a:rPr>
              <a:t>and greater access to information and knowledge </a:t>
            </a:r>
          </a:p>
          <a:p>
            <a:pPr marR="0" lvl="0" algn="l" rtl="0">
              <a:spcBef>
                <a:spcPts val="0"/>
              </a:spcBef>
              <a:spcAft>
                <a:spcPts val="0"/>
              </a:spcAft>
              <a:buClr>
                <a:srgbClr val="000000"/>
              </a:buClr>
              <a:buSzPts val="4000"/>
            </a:pPr>
            <a:r>
              <a:rPr lang="en-US" sz="4800" b="0" i="0" u="none" strike="noStrike" dirty="0">
                <a:solidFill>
                  <a:srgbClr val="000000"/>
                </a:solidFill>
                <a:latin typeface="Calibri" panose="020F0502020204030204" pitchFamily="34" charset="0"/>
                <a:ea typeface="Calibri"/>
                <a:cs typeface="Calibri" panose="020F0502020204030204" pitchFamily="34" charset="0"/>
                <a:sym typeface="Calibri"/>
              </a:rPr>
              <a:t>(online learning)</a:t>
            </a:r>
            <a:endParaRPr sz="4800" dirty="0">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4800"/>
              <a:buFont typeface="Calibri"/>
              <a:buNone/>
            </a:pPr>
            <a:endParaRPr sz="50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sz="5000" dirty="0">
              <a:solidFill>
                <a:schemeClr val="dk1"/>
              </a:solidFill>
              <a:latin typeface="Calibri"/>
              <a:ea typeface="Calibri"/>
              <a:cs typeface="Calibri"/>
              <a:sym typeface="Calibri"/>
            </a:endParaRPr>
          </a:p>
        </p:txBody>
      </p:sp>
      <p:sp>
        <p:nvSpPr>
          <p:cNvPr id="219" name="Google Shape;219;p17"/>
          <p:cNvSpPr txBox="1"/>
          <p:nvPr/>
        </p:nvSpPr>
        <p:spPr>
          <a:xfrm>
            <a:off x="545013" y="913430"/>
            <a:ext cx="1060282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dirty="0">
                <a:solidFill>
                  <a:srgbClr val="F27860"/>
                </a:solidFill>
                <a:latin typeface="Calibri"/>
                <a:ea typeface="Calibri"/>
                <a:cs typeface="Calibri"/>
                <a:sym typeface="Calibri"/>
              </a:rPr>
              <a:t>Positive impacts</a:t>
            </a:r>
            <a:endParaRPr sz="5400" b="1" dirty="0">
              <a:solidFill>
                <a:srgbClr val="F2786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p18"/>
          <p:cNvGrpSpPr/>
          <p:nvPr/>
        </p:nvGrpSpPr>
        <p:grpSpPr>
          <a:xfrm>
            <a:off x="0" y="8771610"/>
            <a:ext cx="18292848" cy="1524383"/>
            <a:chOff x="0" y="7534378"/>
            <a:chExt cx="18292848" cy="2761615"/>
          </a:xfrm>
        </p:grpSpPr>
        <p:sp>
          <p:nvSpPr>
            <p:cNvPr id="226" name="Google Shape;226;p18"/>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8"/>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8"/>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8"/>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30" name="Google Shape;230;p18"/>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231" name="Google Shape;231;p18"/>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232" name="Google Shape;232;p18"/>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233" name="Google Shape;233;p18"/>
          <p:cNvSpPr txBox="1"/>
          <p:nvPr/>
        </p:nvSpPr>
        <p:spPr>
          <a:xfrm>
            <a:off x="1136127" y="2202098"/>
            <a:ext cx="16015746" cy="6155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5400"/>
              <a:buFont typeface="Calibri"/>
              <a:buNone/>
            </a:pPr>
            <a:r>
              <a:rPr lang="en-US" sz="5400" b="1" i="0" u="sng" strike="noStrike" dirty="0">
                <a:solidFill>
                  <a:srgbClr val="000000"/>
                </a:solidFill>
                <a:latin typeface="Calibri"/>
                <a:ea typeface="Calibri"/>
                <a:cs typeface="Calibri"/>
                <a:sym typeface="Calibri"/>
              </a:rPr>
              <a:t>B. Attitude towards health and nutrition</a:t>
            </a:r>
            <a:endParaRPr u="sng" dirty="0"/>
          </a:p>
          <a:p>
            <a:pPr marL="685800" marR="0" lvl="0" indent="-685800" algn="l" rtl="0">
              <a:lnSpc>
                <a:spcPct val="150000"/>
              </a:lnSpc>
              <a:spcBef>
                <a:spcPts val="0"/>
              </a:spcBef>
              <a:spcAft>
                <a:spcPts val="0"/>
              </a:spcAft>
              <a:buClr>
                <a:srgbClr val="000000"/>
              </a:buClr>
              <a:buSzPts val="4000"/>
              <a:buFont typeface="Wingdings" panose="05000000000000000000" pitchFamily="2" charset="2"/>
              <a:buChar char="ü"/>
            </a:pPr>
            <a:r>
              <a:rPr lang="en-US" sz="5000" b="0" i="0" u="none" strike="noStrike" dirty="0">
                <a:solidFill>
                  <a:srgbClr val="000000"/>
                </a:solidFill>
                <a:latin typeface="Calibri" panose="020F0502020204030204" pitchFamily="34" charset="0"/>
                <a:ea typeface="Calibri"/>
                <a:cs typeface="Calibri" panose="020F0502020204030204" pitchFamily="34" charset="0"/>
                <a:sym typeface="Calibri"/>
              </a:rPr>
              <a:t>Benefit of proper nutrition to boost immunity</a:t>
            </a:r>
            <a:endParaRPr lang="en-US" sz="5000" dirty="0">
              <a:latin typeface="Calibri" panose="020F0502020204030204" pitchFamily="34" charset="0"/>
              <a:ea typeface="Calibri"/>
              <a:cs typeface="Calibri" panose="020F0502020204030204" pitchFamily="34" charset="0"/>
            </a:endParaRPr>
          </a:p>
          <a:p>
            <a:pPr marL="685800" marR="0" lvl="0" indent="-685800" algn="l" rtl="0">
              <a:lnSpc>
                <a:spcPct val="150000"/>
              </a:lnSpc>
              <a:spcBef>
                <a:spcPts val="0"/>
              </a:spcBef>
              <a:spcAft>
                <a:spcPts val="0"/>
              </a:spcAft>
              <a:buClr>
                <a:srgbClr val="000000"/>
              </a:buClr>
              <a:buSzPts val="4000"/>
              <a:buFont typeface="Wingdings" panose="05000000000000000000" pitchFamily="2" charset="2"/>
              <a:buChar char="ü"/>
            </a:pPr>
            <a:r>
              <a:rPr lang="en-US" sz="5000" b="0" i="0" u="none" strike="noStrike" dirty="0">
                <a:solidFill>
                  <a:srgbClr val="000000"/>
                </a:solidFill>
                <a:latin typeface="Calibri" panose="020F0502020204030204" pitchFamily="34" charset="0"/>
                <a:ea typeface="Calibri"/>
                <a:cs typeface="Calibri" panose="020F0502020204030204" pitchFamily="34" charset="0"/>
                <a:sym typeface="Calibri"/>
              </a:rPr>
              <a:t>Families have more time together</a:t>
            </a:r>
            <a:endParaRPr sz="5000" dirty="0">
              <a:latin typeface="Calibri" panose="020F0502020204030204" pitchFamily="34" charset="0"/>
              <a:cs typeface="Calibri" panose="020F0502020204030204" pitchFamily="34" charset="0"/>
            </a:endParaRPr>
          </a:p>
          <a:p>
            <a:pPr marL="685800" marR="0" lvl="0" indent="-685800" algn="l" rtl="0">
              <a:lnSpc>
                <a:spcPct val="150000"/>
              </a:lnSpc>
              <a:spcBef>
                <a:spcPts val="0"/>
              </a:spcBef>
              <a:spcAft>
                <a:spcPts val="0"/>
              </a:spcAft>
              <a:buClr>
                <a:srgbClr val="000000"/>
              </a:buClr>
              <a:buSzPts val="4000"/>
              <a:buFont typeface="Wingdings" panose="05000000000000000000" pitchFamily="2" charset="2"/>
              <a:buChar char="ü"/>
            </a:pPr>
            <a:r>
              <a:rPr lang="en-US" sz="5000" b="0" i="0" u="none" strike="noStrike" dirty="0">
                <a:solidFill>
                  <a:srgbClr val="000000"/>
                </a:solidFill>
                <a:latin typeface="Calibri" panose="020F0502020204030204" pitchFamily="34" charset="0"/>
                <a:ea typeface="Calibri"/>
                <a:cs typeface="Calibri" panose="020F0502020204030204" pitchFamily="34" charset="0"/>
                <a:sym typeface="Calibri"/>
              </a:rPr>
              <a:t>More health-conscious, develop healthy habits</a:t>
            </a:r>
            <a:endParaRPr sz="5000" dirty="0">
              <a:latin typeface="Calibri" panose="020F0502020204030204" pitchFamily="34" charset="0"/>
              <a:cs typeface="Calibri" panose="020F0502020204030204" pitchFamily="34" charset="0"/>
            </a:endParaRPr>
          </a:p>
          <a:p>
            <a:pPr marL="685800" marR="0" lvl="0" indent="-685800" algn="l" rtl="0">
              <a:lnSpc>
                <a:spcPct val="150000"/>
              </a:lnSpc>
              <a:spcBef>
                <a:spcPts val="0"/>
              </a:spcBef>
              <a:spcAft>
                <a:spcPts val="0"/>
              </a:spcAft>
              <a:buClr>
                <a:srgbClr val="000000"/>
              </a:buClr>
              <a:buSzPts val="4000"/>
              <a:buFont typeface="Wingdings" panose="05000000000000000000" pitchFamily="2" charset="2"/>
              <a:buChar char="ü"/>
            </a:pPr>
            <a:r>
              <a:rPr lang="en-US" sz="5000" b="0" i="0" u="none" strike="noStrike" dirty="0">
                <a:solidFill>
                  <a:srgbClr val="000000"/>
                </a:solidFill>
                <a:latin typeface="Calibri" panose="020F0502020204030204" pitchFamily="34" charset="0"/>
                <a:ea typeface="Calibri"/>
                <a:cs typeface="Calibri" panose="020F0502020204030204" pitchFamily="34" charset="0"/>
                <a:sym typeface="Calibri"/>
              </a:rPr>
              <a:t>Importance of physical and mental fitness at forefront</a:t>
            </a:r>
            <a:endParaRPr sz="50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pic>
        <p:nvPicPr>
          <p:cNvPr id="8200" name="Picture 8" descr="Morning exercise icon outline style Royalty Free Vector">
            <a:extLst>
              <a:ext uri="{FF2B5EF4-FFF2-40B4-BE49-F238E27FC236}">
                <a16:creationId xmlns:a16="http://schemas.microsoft.com/office/drawing/2014/main" id="{4061955E-D0DA-38F2-0392-E22F3F74C363}"/>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t="3151" r="2729" b="14213"/>
          <a:stretch/>
        </p:blipFill>
        <p:spPr bwMode="auto">
          <a:xfrm>
            <a:off x="14888374" y="4986867"/>
            <a:ext cx="2263499" cy="20767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amilies Icon #12992 - Free Icons Library">
            <a:extLst>
              <a:ext uri="{FF2B5EF4-FFF2-40B4-BE49-F238E27FC236}">
                <a16:creationId xmlns:a16="http://schemas.microsoft.com/office/drawing/2014/main" id="{1864A3D1-6F37-85A7-4A8A-56238F6CCE7D}"/>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08424" y="4260970"/>
            <a:ext cx="1604337" cy="1451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19"/>
          <p:cNvGrpSpPr/>
          <p:nvPr/>
        </p:nvGrpSpPr>
        <p:grpSpPr>
          <a:xfrm>
            <a:off x="0" y="8705194"/>
            <a:ext cx="18292848" cy="1590799"/>
            <a:chOff x="0" y="7534378"/>
            <a:chExt cx="18292848" cy="2761615"/>
          </a:xfrm>
        </p:grpSpPr>
        <p:sp>
          <p:nvSpPr>
            <p:cNvPr id="241" name="Google Shape;241;p19"/>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9"/>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9"/>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9"/>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45" name="Google Shape;245;p19"/>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11268" name="Picture 4" descr="House plant Vectors &amp; Illustrations for Free Download | Freepik">
            <a:extLst>
              <a:ext uri="{FF2B5EF4-FFF2-40B4-BE49-F238E27FC236}">
                <a16:creationId xmlns:a16="http://schemas.microsoft.com/office/drawing/2014/main" id="{2EA68D3A-8357-3302-A122-96B99506FB21}"/>
              </a:ext>
            </a:extLst>
          </p:cNvPr>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8701" t="-542"/>
          <a:stretch/>
        </p:blipFill>
        <p:spPr bwMode="auto">
          <a:xfrm flipH="1">
            <a:off x="11162030" y="3474406"/>
            <a:ext cx="7125970" cy="5230551"/>
          </a:xfrm>
          <a:prstGeom prst="rect">
            <a:avLst/>
          </a:prstGeom>
          <a:noFill/>
          <a:extLst>
            <a:ext uri="{909E8E84-426E-40DD-AFC4-6F175D3DCCD1}">
              <a14:hiddenFill xmlns:a14="http://schemas.microsoft.com/office/drawing/2010/main">
                <a:solidFill>
                  <a:srgbClr val="FFFFFF"/>
                </a:solidFill>
              </a14:hiddenFill>
            </a:ext>
          </a:extLst>
        </p:spPr>
      </p:pic>
      <p:pic>
        <p:nvPicPr>
          <p:cNvPr id="246" name="Google Shape;246;p19"/>
          <p:cNvPicPr preferRelativeResize="0"/>
          <p:nvPr/>
        </p:nvPicPr>
        <p:blipFill rotWithShape="1">
          <a:blip r:embed="rId5">
            <a:alphaModFix/>
          </a:blip>
          <a:srcRect/>
          <a:stretch/>
        </p:blipFill>
        <p:spPr>
          <a:xfrm>
            <a:off x="14093006" y="476813"/>
            <a:ext cx="1451794" cy="1390268"/>
          </a:xfrm>
          <a:prstGeom prst="rect">
            <a:avLst/>
          </a:prstGeom>
          <a:noFill/>
          <a:ln>
            <a:noFill/>
          </a:ln>
        </p:spPr>
      </p:pic>
      <p:pic>
        <p:nvPicPr>
          <p:cNvPr id="247" name="Google Shape;247;p19"/>
          <p:cNvPicPr preferRelativeResize="0"/>
          <p:nvPr/>
        </p:nvPicPr>
        <p:blipFill rotWithShape="1">
          <a:blip r:embed="rId6">
            <a:alphaModFix/>
          </a:blip>
          <a:srcRect/>
          <a:stretch/>
        </p:blipFill>
        <p:spPr>
          <a:xfrm>
            <a:off x="12541427" y="486442"/>
            <a:ext cx="1326973" cy="1301636"/>
          </a:xfrm>
          <a:prstGeom prst="rect">
            <a:avLst/>
          </a:prstGeom>
          <a:noFill/>
          <a:ln>
            <a:noFill/>
          </a:ln>
        </p:spPr>
      </p:pic>
      <p:sp>
        <p:nvSpPr>
          <p:cNvPr id="248" name="Google Shape;248;p19"/>
          <p:cNvSpPr txBox="1"/>
          <p:nvPr/>
        </p:nvSpPr>
        <p:spPr>
          <a:xfrm>
            <a:off x="680851" y="2381236"/>
            <a:ext cx="16493244" cy="4708941"/>
          </a:xfrm>
          <a:prstGeom prst="rect">
            <a:avLst/>
          </a:prstGeom>
          <a:noFill/>
          <a:ln>
            <a:noFill/>
          </a:ln>
        </p:spPr>
        <p:txBody>
          <a:bodyPr spcFirstLastPara="1" wrap="square" lIns="91425" tIns="45700" rIns="91425" bIns="45700" anchor="t" anchorCtr="0">
            <a:spAutoFit/>
          </a:bodyPr>
          <a:lstStyle/>
          <a:p>
            <a:pPr>
              <a:buSzPts val="4800"/>
            </a:pPr>
            <a:r>
              <a:rPr lang="en-US" sz="6000" b="1" i="0" u="sng" strike="noStrike" dirty="0">
                <a:solidFill>
                  <a:srgbClr val="000000"/>
                </a:solidFill>
                <a:latin typeface="Calibri"/>
                <a:ea typeface="Calibri"/>
                <a:cs typeface="Calibri"/>
                <a:sym typeface="Calibri"/>
              </a:rPr>
              <a:t>B. Attitude towards health and nutrition</a:t>
            </a:r>
            <a:endParaRPr lang="en-US" sz="6000" u="sng" dirty="0"/>
          </a:p>
          <a:p>
            <a:pPr marL="685800" marR="0" lvl="0" indent="-685800" algn="l" rtl="0">
              <a:spcBef>
                <a:spcPts val="0"/>
              </a:spcBef>
              <a:spcAft>
                <a:spcPts val="0"/>
              </a:spcAft>
              <a:buClr>
                <a:srgbClr val="000000"/>
              </a:buClr>
              <a:buSzPts val="4800"/>
              <a:buFont typeface="Wingdings" panose="05000000000000000000" pitchFamily="2" charset="2"/>
              <a:buChar char="ü"/>
            </a:pPr>
            <a:r>
              <a:rPr lang="en-US" sz="6000" b="0" i="0" u="none" strike="noStrike" dirty="0">
                <a:solidFill>
                  <a:srgbClr val="000000"/>
                </a:solidFill>
                <a:latin typeface="Calibri"/>
                <a:ea typeface="Calibri"/>
                <a:cs typeface="Calibri"/>
                <a:sym typeface="Calibri"/>
              </a:rPr>
              <a:t>Food security as a primordial need</a:t>
            </a:r>
            <a:endParaRPr sz="6000" dirty="0"/>
          </a:p>
          <a:p>
            <a:pPr marL="685800" marR="0" lvl="0" indent="-685800" algn="l" rtl="0">
              <a:spcBef>
                <a:spcPts val="0"/>
              </a:spcBef>
              <a:spcAft>
                <a:spcPts val="0"/>
              </a:spcAft>
              <a:buClr>
                <a:srgbClr val="000000"/>
              </a:buClr>
              <a:buSzPts val="4800"/>
              <a:buFont typeface="Wingdings" panose="05000000000000000000" pitchFamily="2" charset="2"/>
              <a:buChar char="ü"/>
            </a:pPr>
            <a:r>
              <a:rPr lang="en-US" sz="6000" b="0" i="0" u="none" strike="noStrike" dirty="0">
                <a:solidFill>
                  <a:srgbClr val="000000"/>
                </a:solidFill>
                <a:latin typeface="Calibri"/>
                <a:ea typeface="Calibri"/>
                <a:cs typeface="Calibri"/>
                <a:sym typeface="Calibri"/>
              </a:rPr>
              <a:t>Home food gardening emerged</a:t>
            </a:r>
          </a:p>
          <a:p>
            <a:pPr marR="0" lvl="0" algn="l" rtl="0">
              <a:spcBef>
                <a:spcPts val="0"/>
              </a:spcBef>
              <a:spcAft>
                <a:spcPts val="0"/>
              </a:spcAft>
              <a:buClr>
                <a:srgbClr val="000000"/>
              </a:buClr>
              <a:buSzPts val="4800"/>
            </a:pPr>
            <a:r>
              <a:rPr lang="en-US" sz="6000" dirty="0">
                <a:latin typeface="Calibri"/>
                <a:ea typeface="Calibri"/>
                <a:cs typeface="Calibri"/>
                <a:sym typeface="Calibri"/>
              </a:rPr>
              <a:t>    </a:t>
            </a:r>
            <a:r>
              <a:rPr lang="en-US" sz="6000" b="0" i="0" u="none" strike="noStrike" dirty="0">
                <a:solidFill>
                  <a:srgbClr val="000000"/>
                </a:solidFill>
                <a:latin typeface="Calibri"/>
                <a:ea typeface="Calibri"/>
                <a:cs typeface="Calibri"/>
                <a:sym typeface="Calibri"/>
              </a:rPr>
              <a:t>(</a:t>
            </a:r>
            <a:r>
              <a:rPr lang="en-US" sz="6000" b="0" i="0" u="none" strike="noStrike" dirty="0" err="1">
                <a:solidFill>
                  <a:srgbClr val="000000"/>
                </a:solidFill>
                <a:latin typeface="Calibri"/>
                <a:ea typeface="Calibri"/>
                <a:cs typeface="Calibri"/>
                <a:sym typeface="Calibri"/>
              </a:rPr>
              <a:t>plantita</a:t>
            </a:r>
            <a:r>
              <a:rPr lang="en-US" sz="6000" b="0" i="0" u="none" strike="noStrike" dirty="0">
                <a:solidFill>
                  <a:srgbClr val="000000"/>
                </a:solidFill>
                <a:latin typeface="Calibri"/>
                <a:ea typeface="Calibri"/>
                <a:cs typeface="Calibri"/>
                <a:sym typeface="Calibri"/>
              </a:rPr>
              <a:t>/</a:t>
            </a:r>
            <a:r>
              <a:rPr lang="en-US" sz="6000" b="0" i="0" u="none" strike="noStrike" dirty="0" err="1">
                <a:solidFill>
                  <a:srgbClr val="000000"/>
                </a:solidFill>
                <a:latin typeface="Calibri"/>
                <a:ea typeface="Calibri"/>
                <a:cs typeface="Calibri"/>
                <a:sym typeface="Calibri"/>
              </a:rPr>
              <a:t>plantito</a:t>
            </a:r>
            <a:r>
              <a:rPr lang="en-US" sz="6000" b="0" i="0" u="none" strike="noStrike" dirty="0">
                <a:solidFill>
                  <a:srgbClr val="000000"/>
                </a:solidFill>
                <a:latin typeface="Calibri"/>
                <a:ea typeface="Calibri"/>
                <a:cs typeface="Calibri"/>
                <a:sym typeface="Calibri"/>
              </a:rPr>
              <a:t>) </a:t>
            </a:r>
            <a:endParaRPr lang="en-US" sz="6000" dirty="0">
              <a:ea typeface="Calibri"/>
            </a:endParaRPr>
          </a:p>
          <a:p>
            <a:pPr marL="685800" marR="0" lvl="0" indent="-685800" algn="l" rtl="0">
              <a:spcBef>
                <a:spcPts val="0"/>
              </a:spcBef>
              <a:spcAft>
                <a:spcPts val="0"/>
              </a:spcAft>
              <a:buClr>
                <a:srgbClr val="000000"/>
              </a:buClr>
              <a:buSzPts val="4800"/>
              <a:buFont typeface="Wingdings" panose="05000000000000000000" pitchFamily="2" charset="2"/>
              <a:buChar char="ü"/>
            </a:pPr>
            <a:r>
              <a:rPr lang="en-US" sz="6000" b="0" i="0" u="none" strike="noStrike" dirty="0">
                <a:solidFill>
                  <a:srgbClr val="000000"/>
                </a:solidFill>
                <a:latin typeface="Calibri"/>
                <a:ea typeface="Calibri"/>
                <a:cs typeface="Calibri"/>
                <a:sym typeface="Calibri"/>
              </a:rPr>
              <a:t>Solidarity among neighbors</a:t>
            </a:r>
            <a:endParaRPr sz="6000" b="0" i="0" u="none" strike="noStrike"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0"/>
          <p:cNvGrpSpPr/>
          <p:nvPr/>
        </p:nvGrpSpPr>
        <p:grpSpPr>
          <a:xfrm>
            <a:off x="0" y="9054899"/>
            <a:ext cx="18292848" cy="1241094"/>
            <a:chOff x="0" y="7534378"/>
            <a:chExt cx="18292848" cy="2761615"/>
          </a:xfrm>
        </p:grpSpPr>
        <p:sp>
          <p:nvSpPr>
            <p:cNvPr id="256" name="Google Shape;256;p2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2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2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60" name="Google Shape;260;p2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261" name="Google Shape;261;p2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262" name="Google Shape;262;p2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263" name="Google Shape;263;p20"/>
          <p:cNvSpPr txBox="1"/>
          <p:nvPr/>
        </p:nvSpPr>
        <p:spPr>
          <a:xfrm>
            <a:off x="844500" y="3229838"/>
            <a:ext cx="17443500" cy="4708941"/>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rgbClr val="000000"/>
              </a:buClr>
              <a:buSzPts val="5400"/>
              <a:buFont typeface="+mj-lt"/>
              <a:buAutoNum type="arabicPeriod"/>
            </a:pPr>
            <a:r>
              <a:rPr lang="en-US" sz="5000" i="0" u="none" strike="noStrike" dirty="0">
                <a:solidFill>
                  <a:srgbClr val="000000"/>
                </a:solidFill>
                <a:latin typeface="Calibri"/>
                <a:ea typeface="Calibri"/>
                <a:cs typeface="Calibri"/>
                <a:sym typeface="Calibri"/>
              </a:rPr>
              <a:t>Issuances to ensure continuous delivery of services </a:t>
            </a:r>
            <a:r>
              <a:rPr lang="en-US" sz="5000" dirty="0">
                <a:latin typeface="Calibri"/>
                <a:ea typeface="Calibri"/>
                <a:cs typeface="Calibri"/>
                <a:sym typeface="Calibri"/>
              </a:rPr>
              <a:t>(</a:t>
            </a:r>
            <a:r>
              <a:rPr lang="en-US" sz="5000" i="0" u="none" strike="noStrike" dirty="0">
                <a:solidFill>
                  <a:srgbClr val="000000"/>
                </a:solidFill>
                <a:latin typeface="Calibri"/>
                <a:ea typeface="Calibri"/>
                <a:cs typeface="Calibri"/>
                <a:sym typeface="Calibri"/>
              </a:rPr>
              <a:t>DOH Circular 2020-167, DSWD Memo 12 S. 2020, </a:t>
            </a:r>
            <a:r>
              <a:rPr lang="en-US" sz="5000" i="0" u="none" strike="noStrike" dirty="0" err="1">
                <a:solidFill>
                  <a:srgbClr val="000000"/>
                </a:solidFill>
                <a:latin typeface="Calibri"/>
                <a:ea typeface="Calibri"/>
                <a:cs typeface="Calibri"/>
                <a:sym typeface="Calibri"/>
              </a:rPr>
              <a:t>DepED</a:t>
            </a:r>
            <a:r>
              <a:rPr lang="en-US" sz="5000" i="0" u="none" strike="noStrike" dirty="0">
                <a:solidFill>
                  <a:srgbClr val="000000"/>
                </a:solidFill>
                <a:latin typeface="Calibri"/>
                <a:ea typeface="Calibri"/>
                <a:cs typeface="Calibri"/>
                <a:sym typeface="Calibri"/>
              </a:rPr>
              <a:t> Order 031 S. 2021) </a:t>
            </a:r>
          </a:p>
          <a:p>
            <a:pPr marL="914400" marR="0" lvl="0" indent="-914400" algn="l" rtl="0">
              <a:spcBef>
                <a:spcPts val="0"/>
              </a:spcBef>
              <a:spcAft>
                <a:spcPts val="0"/>
              </a:spcAft>
              <a:buClr>
                <a:srgbClr val="000000"/>
              </a:buClr>
              <a:buSzPts val="5400"/>
              <a:buFont typeface="+mj-lt"/>
              <a:buAutoNum type="arabicPeriod"/>
            </a:pPr>
            <a:r>
              <a:rPr lang="en-US" sz="5000" dirty="0">
                <a:latin typeface="Calibri"/>
                <a:ea typeface="Calibri"/>
                <a:cs typeface="Calibri"/>
                <a:sym typeface="Calibri"/>
              </a:rPr>
              <a:t>Tweaking the design of programs (School-Based Feeding Program) </a:t>
            </a:r>
          </a:p>
          <a:p>
            <a:pPr marL="914400" marR="0" lvl="0" indent="-914400" algn="l" rtl="0">
              <a:spcBef>
                <a:spcPts val="0"/>
              </a:spcBef>
              <a:spcAft>
                <a:spcPts val="0"/>
              </a:spcAft>
              <a:buClr>
                <a:srgbClr val="000000"/>
              </a:buClr>
              <a:buSzPts val="5400"/>
              <a:buFont typeface="+mj-lt"/>
              <a:buAutoNum type="arabicPeriod"/>
            </a:pPr>
            <a:r>
              <a:rPr lang="en-US" sz="5000" i="0" u="none" strike="noStrike" dirty="0">
                <a:solidFill>
                  <a:srgbClr val="000000"/>
                </a:solidFill>
                <a:latin typeface="Calibri"/>
                <a:ea typeface="Calibri"/>
                <a:cs typeface="Calibri"/>
                <a:sym typeface="Calibri"/>
              </a:rPr>
              <a:t>Stronger enforcement of laws such as the Milk Code</a:t>
            </a:r>
            <a:endParaRPr sz="5000" b="0" i="0" u="none" strike="noStrike" dirty="0">
              <a:solidFill>
                <a:srgbClr val="000000"/>
              </a:solidFill>
              <a:latin typeface="Calibri"/>
              <a:ea typeface="Calibri"/>
              <a:cs typeface="Calibri"/>
              <a:sym typeface="Calibri"/>
            </a:endParaRPr>
          </a:p>
        </p:txBody>
      </p:sp>
      <p:sp>
        <p:nvSpPr>
          <p:cNvPr id="264" name="Google Shape;264;p20"/>
          <p:cNvSpPr txBox="1"/>
          <p:nvPr/>
        </p:nvSpPr>
        <p:spPr>
          <a:xfrm>
            <a:off x="572495" y="486442"/>
            <a:ext cx="126156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rgbClr val="F27860"/>
                </a:solidFill>
                <a:latin typeface="Calibri"/>
                <a:ea typeface="Calibri"/>
                <a:cs typeface="Calibri"/>
                <a:sym typeface="Calibri"/>
              </a:rPr>
              <a:t>What are the changes in nutrition interventions during the pandemic</a:t>
            </a:r>
            <a:endParaRPr sz="3600" b="1" dirty="0">
              <a:solidFill>
                <a:srgbClr val="F2786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21"/>
          <p:cNvGrpSpPr/>
          <p:nvPr/>
        </p:nvGrpSpPr>
        <p:grpSpPr>
          <a:xfrm>
            <a:off x="0" y="8726373"/>
            <a:ext cx="18292848" cy="1569620"/>
            <a:chOff x="0" y="7534378"/>
            <a:chExt cx="18292848" cy="2761615"/>
          </a:xfrm>
        </p:grpSpPr>
        <p:sp>
          <p:nvSpPr>
            <p:cNvPr id="271" name="Google Shape;271;p21"/>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21"/>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21"/>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21"/>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75" name="Google Shape;275;p21"/>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276" name="Google Shape;276;p21"/>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277" name="Google Shape;277;p21"/>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278" name="Google Shape;278;p21"/>
          <p:cNvSpPr txBox="1"/>
          <p:nvPr/>
        </p:nvSpPr>
        <p:spPr>
          <a:xfrm>
            <a:off x="634853" y="2684768"/>
            <a:ext cx="17443500" cy="1569620"/>
          </a:xfrm>
          <a:prstGeom prst="rect">
            <a:avLst/>
          </a:prstGeom>
          <a:noFill/>
          <a:ln>
            <a:noFill/>
          </a:ln>
        </p:spPr>
        <p:txBody>
          <a:bodyPr spcFirstLastPara="1" wrap="square" lIns="91425" tIns="45700" rIns="91425" bIns="45700" anchor="t" anchorCtr="0">
            <a:spAutoFit/>
          </a:bodyPr>
          <a:lstStyle/>
          <a:p>
            <a:pPr marL="750888" marR="0" lvl="0" indent="-750888" algn="l" rtl="0">
              <a:spcBef>
                <a:spcPts val="0"/>
              </a:spcBef>
              <a:spcAft>
                <a:spcPts val="0"/>
              </a:spcAft>
              <a:buNone/>
            </a:pPr>
            <a:r>
              <a:rPr lang="en-US" sz="4800" dirty="0">
                <a:latin typeface="Calibri"/>
                <a:ea typeface="Calibri"/>
                <a:cs typeface="Calibri"/>
                <a:sym typeface="Calibri"/>
              </a:rPr>
              <a:t>4.  National Nutrition Cluster advisories</a:t>
            </a:r>
            <a:endParaRPr sz="4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0" i="0" u="none" strike="noStrike" dirty="0">
              <a:solidFill>
                <a:srgbClr val="000000"/>
              </a:solidFill>
              <a:latin typeface="Calibri"/>
              <a:ea typeface="Calibri"/>
              <a:cs typeface="Calibri"/>
              <a:sym typeface="Calibri"/>
            </a:endParaRPr>
          </a:p>
        </p:txBody>
      </p:sp>
      <p:sp>
        <p:nvSpPr>
          <p:cNvPr id="279" name="Google Shape;279;p21"/>
          <p:cNvSpPr txBox="1"/>
          <p:nvPr/>
        </p:nvSpPr>
        <p:spPr>
          <a:xfrm>
            <a:off x="572494" y="156975"/>
            <a:ext cx="126156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rgbClr val="F27860"/>
                </a:solidFill>
                <a:latin typeface="Calibri"/>
                <a:ea typeface="Calibri"/>
                <a:cs typeface="Calibri"/>
                <a:sym typeface="Calibri"/>
              </a:rPr>
              <a:t>What are the changes in nutrition interventions during the pandemic</a:t>
            </a:r>
            <a:endParaRPr sz="3600" b="1" dirty="0">
              <a:solidFill>
                <a:srgbClr val="F27860"/>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CCEDA3BB-61FF-A1F6-7FAB-64A27E05DD0C}"/>
              </a:ext>
            </a:extLst>
          </p:cNvPr>
          <p:cNvSpPr txBox="1"/>
          <p:nvPr/>
        </p:nvSpPr>
        <p:spPr>
          <a:xfrm>
            <a:off x="359892" y="3014443"/>
            <a:ext cx="17293255" cy="5332229"/>
          </a:xfrm>
          <a:prstGeom prst="rect">
            <a:avLst/>
          </a:prstGeom>
          <a:noFill/>
        </p:spPr>
        <p:txBody>
          <a:bodyPr wrap="square">
            <a:spAutoFit/>
          </a:bodyPr>
          <a:lstStyle/>
          <a:p>
            <a:pPr marL="914400" marR="0" lvl="2">
              <a:lnSpc>
                <a:spcPct val="107000"/>
              </a:lnSpc>
              <a:spcBef>
                <a:spcPts val="0"/>
              </a:spcBef>
              <a:spcAft>
                <a:spcPts val="0"/>
              </a:spcAft>
              <a:tabLst>
                <a:tab pos="1170305" algn="l"/>
              </a:tabLst>
            </a:pPr>
            <a:endParaRPr lang="en-PH" sz="4000" dirty="0">
              <a:latin typeface="Calibri" panose="020F0502020204030204" pitchFamily="34" charset="0"/>
              <a:ea typeface="Calibri" panose="020F0502020204030204" pitchFamily="34" charset="0"/>
              <a:cs typeface="Calibri" panose="020F0502020204030204" pitchFamily="34" charset="0"/>
            </a:endParaRPr>
          </a:p>
          <a:p>
            <a:pPr marL="1371600" marR="0" lvl="2" indent="-457200">
              <a:lnSpc>
                <a:spcPct val="107000"/>
              </a:lnSpc>
              <a:spcBef>
                <a:spcPts val="0"/>
              </a:spcBef>
              <a:spcAft>
                <a:spcPts val="0"/>
              </a:spcAft>
              <a:buFont typeface="Arial" panose="020B0604020202020204" pitchFamily="34" charset="0"/>
              <a:buChar char="•"/>
              <a:tabLst>
                <a:tab pos="1170305" algn="l"/>
              </a:tabLst>
            </a:pPr>
            <a:r>
              <a:rPr lang="en-PH" sz="4000" dirty="0">
                <a:effectLst/>
                <a:latin typeface="Calibri" panose="020F0502020204030204" pitchFamily="34" charset="0"/>
                <a:ea typeface="Calibri" panose="020F0502020204030204" pitchFamily="34" charset="0"/>
                <a:cs typeface="Calibri" panose="020F0502020204030204" pitchFamily="34" charset="0"/>
              </a:rPr>
              <a:t>Promote consumption of healthy diets, increase physical activity and prevent sedentary behaviors; and adequate sleep  </a:t>
            </a:r>
            <a:endParaRPr lang="en-PH" sz="3600" dirty="0">
              <a:effectLst/>
              <a:latin typeface="Calibri" panose="020F0502020204030204" pitchFamily="34" charset="0"/>
              <a:ea typeface="Calibri" panose="020F0502020204030204" pitchFamily="34" charset="0"/>
              <a:cs typeface="Mangal" panose="02040503050203030202" pitchFamily="18" charset="0"/>
            </a:endParaRPr>
          </a:p>
          <a:p>
            <a:pPr marL="1371600" marR="0" lvl="2" indent="-457200">
              <a:lnSpc>
                <a:spcPct val="107000"/>
              </a:lnSpc>
              <a:spcBef>
                <a:spcPts val="0"/>
              </a:spcBef>
              <a:spcAft>
                <a:spcPts val="0"/>
              </a:spcAft>
              <a:buFont typeface="Arial" panose="020B0604020202020204" pitchFamily="34" charset="0"/>
              <a:buChar char="•"/>
              <a:tabLst>
                <a:tab pos="1170305" algn="l"/>
              </a:tabLst>
            </a:pPr>
            <a:r>
              <a:rPr lang="en-PH" sz="4000" dirty="0">
                <a:effectLst/>
                <a:latin typeface="Calibri" panose="020F0502020204030204" pitchFamily="34" charset="0"/>
                <a:ea typeface="Calibri" panose="020F0502020204030204" pitchFamily="34" charset="0"/>
                <a:cs typeface="Calibri" panose="020F0502020204030204" pitchFamily="34" charset="0"/>
              </a:rPr>
              <a:t>Prioritize nutritionally vulnerable groups and areas for assistance </a:t>
            </a:r>
            <a:endParaRPr lang="en-PH" sz="3600" dirty="0">
              <a:effectLst/>
              <a:latin typeface="Calibri" panose="020F0502020204030204" pitchFamily="34" charset="0"/>
              <a:ea typeface="Calibri" panose="020F0502020204030204" pitchFamily="34" charset="0"/>
              <a:cs typeface="Mangal" panose="02040503050203030202" pitchFamily="18" charset="0"/>
            </a:endParaRPr>
          </a:p>
          <a:p>
            <a:pPr marL="1371600" marR="0" lvl="2" indent="-457200">
              <a:lnSpc>
                <a:spcPct val="107000"/>
              </a:lnSpc>
              <a:spcBef>
                <a:spcPts val="0"/>
              </a:spcBef>
              <a:spcAft>
                <a:spcPts val="0"/>
              </a:spcAft>
              <a:buFont typeface="Arial" panose="020B0604020202020204" pitchFamily="34" charset="0"/>
              <a:buChar char="•"/>
              <a:tabLst>
                <a:tab pos="1170305" algn="l"/>
              </a:tabLst>
            </a:pPr>
            <a:r>
              <a:rPr lang="en-PH" sz="4000" dirty="0">
                <a:effectLst/>
                <a:latin typeface="Calibri" panose="020F0502020204030204" pitchFamily="34" charset="0"/>
                <a:ea typeface="Calibri" panose="020F0502020204030204" pitchFamily="34" charset="0"/>
                <a:cs typeface="Calibri" panose="020F0502020204030204" pitchFamily="34" charset="0"/>
              </a:rPr>
              <a:t>Continued breastfeeding following health protocols </a:t>
            </a:r>
            <a:endParaRPr lang="en-PH" sz="3600" dirty="0">
              <a:effectLst/>
              <a:latin typeface="Calibri" panose="020F0502020204030204" pitchFamily="34" charset="0"/>
              <a:ea typeface="Calibri" panose="020F0502020204030204" pitchFamily="34" charset="0"/>
              <a:cs typeface="Mangal" panose="02040503050203030202" pitchFamily="18" charset="0"/>
            </a:endParaRPr>
          </a:p>
          <a:p>
            <a:pPr marL="1371600" marR="0" lvl="2" indent="-457200">
              <a:lnSpc>
                <a:spcPct val="107000"/>
              </a:lnSpc>
              <a:spcBef>
                <a:spcPts val="0"/>
              </a:spcBef>
              <a:spcAft>
                <a:spcPts val="0"/>
              </a:spcAft>
              <a:buFont typeface="Arial" panose="020B0604020202020204" pitchFamily="34" charset="0"/>
              <a:buChar char="•"/>
              <a:tabLst>
                <a:tab pos="1170305" algn="l"/>
              </a:tabLst>
            </a:pPr>
            <a:r>
              <a:rPr lang="en-PH" sz="4000" dirty="0">
                <a:effectLst/>
                <a:latin typeface="Calibri" panose="020F0502020204030204" pitchFamily="34" charset="0"/>
                <a:ea typeface="Calibri" panose="020F0502020204030204" pitchFamily="34" charset="0"/>
                <a:cs typeface="Calibri" panose="020F0502020204030204" pitchFamily="34" charset="0"/>
              </a:rPr>
              <a:t>Family food packs to contain age-appropriate and culturally appropriate, clean and nutritious food items including fresh vegetables and fruits </a:t>
            </a:r>
            <a:endParaRPr lang="en-PH" sz="3600" dirty="0">
              <a:effectLst/>
              <a:latin typeface="Calibri" panose="020F0502020204030204" pitchFamily="34" charset="0"/>
              <a:ea typeface="Calibri" panose="020F0502020204030204" pitchFamily="34" charset="0"/>
              <a:cs typeface="Mangal" panose="02040503050203030202" pitchFamily="18" charset="0"/>
            </a:endParaRPr>
          </a:p>
          <a:p>
            <a:pPr marL="1371600" marR="0" lvl="2" indent="-457200">
              <a:lnSpc>
                <a:spcPct val="107000"/>
              </a:lnSpc>
              <a:spcBef>
                <a:spcPts val="0"/>
              </a:spcBef>
              <a:spcAft>
                <a:spcPts val="0"/>
              </a:spcAft>
              <a:buFont typeface="Arial" panose="020B0604020202020204" pitchFamily="34" charset="0"/>
              <a:buChar char="•"/>
              <a:tabLst>
                <a:tab pos="1170305" algn="l"/>
              </a:tabLst>
            </a:pPr>
            <a:r>
              <a:rPr lang="en-PH" sz="4000" dirty="0">
                <a:effectLst/>
                <a:latin typeface="Calibri" panose="020F0502020204030204" pitchFamily="34" charset="0"/>
                <a:ea typeface="Calibri" panose="020F0502020204030204" pitchFamily="34" charset="0"/>
                <a:cs typeface="Calibri" panose="020F0502020204030204" pitchFamily="34" charset="0"/>
              </a:rPr>
              <a:t>Conduct inventory of prepositioned nutrition commodities </a:t>
            </a:r>
            <a:endParaRPr lang="en-PH" sz="2400"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grpSp>
        <p:nvGrpSpPr>
          <p:cNvPr id="57" name="Google Shape;57;p8"/>
          <p:cNvGrpSpPr/>
          <p:nvPr/>
        </p:nvGrpSpPr>
        <p:grpSpPr>
          <a:xfrm>
            <a:off x="0" y="8886091"/>
            <a:ext cx="18292848" cy="1409901"/>
            <a:chOff x="0" y="7534378"/>
            <a:chExt cx="18292848" cy="2761615"/>
          </a:xfrm>
        </p:grpSpPr>
        <p:sp>
          <p:nvSpPr>
            <p:cNvPr id="58" name="Google Shape;58;p8"/>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8"/>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8"/>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8"/>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62" name="Google Shape;62;p8"/>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63" name="Google Shape;63;p8"/>
          <p:cNvPicPr preferRelativeResize="0"/>
          <p:nvPr/>
        </p:nvPicPr>
        <p:blipFill rotWithShape="1">
          <a:blip r:embed="rId4">
            <a:alphaModFix/>
          </a:blip>
          <a:srcRect/>
          <a:stretch/>
        </p:blipFill>
        <p:spPr>
          <a:xfrm>
            <a:off x="14374358" y="429921"/>
            <a:ext cx="1326973" cy="1390268"/>
          </a:xfrm>
          <a:prstGeom prst="rect">
            <a:avLst/>
          </a:prstGeom>
          <a:noFill/>
          <a:ln>
            <a:noFill/>
          </a:ln>
        </p:spPr>
      </p:pic>
      <p:pic>
        <p:nvPicPr>
          <p:cNvPr id="64" name="Google Shape;64;p8"/>
          <p:cNvPicPr preferRelativeResize="0"/>
          <p:nvPr/>
        </p:nvPicPr>
        <p:blipFill rotWithShape="1">
          <a:blip r:embed="rId5">
            <a:alphaModFix/>
          </a:blip>
          <a:srcRect/>
          <a:stretch/>
        </p:blipFill>
        <p:spPr>
          <a:xfrm>
            <a:off x="12986901" y="486442"/>
            <a:ext cx="1326973" cy="1301636"/>
          </a:xfrm>
          <a:prstGeom prst="rect">
            <a:avLst/>
          </a:prstGeom>
          <a:noFill/>
          <a:ln>
            <a:noFill/>
          </a:ln>
        </p:spPr>
      </p:pic>
      <p:sp>
        <p:nvSpPr>
          <p:cNvPr id="65" name="Google Shape;65;p8"/>
          <p:cNvSpPr txBox="1"/>
          <p:nvPr/>
        </p:nvSpPr>
        <p:spPr>
          <a:xfrm>
            <a:off x="1371600" y="3122445"/>
            <a:ext cx="15070893" cy="4708941"/>
          </a:xfrm>
          <a:prstGeom prst="rect">
            <a:avLst/>
          </a:prstGeom>
          <a:noFill/>
          <a:ln>
            <a:noFill/>
          </a:ln>
        </p:spPr>
        <p:txBody>
          <a:bodyPr spcFirstLastPara="1" wrap="square" lIns="91425" tIns="45700" rIns="91425" bIns="45700" anchor="t" anchorCtr="0">
            <a:spAutoFit/>
          </a:bodyPr>
          <a:lstStyle/>
          <a:p>
            <a:pPr marL="984250" marR="0" lvl="0" indent="-984250" algn="l" rtl="0">
              <a:spcBef>
                <a:spcPts val="0"/>
              </a:spcBef>
              <a:spcAft>
                <a:spcPts val="0"/>
              </a:spcAft>
              <a:buClr>
                <a:schemeClr val="dk1"/>
              </a:buClr>
              <a:buSzPct val="100000"/>
              <a:buFont typeface="+mj-lt"/>
              <a:buAutoNum type="arabicPeriod"/>
            </a:pPr>
            <a:r>
              <a:rPr lang="en-US" sz="5400" b="1" dirty="0">
                <a:solidFill>
                  <a:schemeClr val="dk1"/>
                </a:solidFill>
                <a:latin typeface="Calibri" panose="020F0502020204030204" pitchFamily="34" charset="0"/>
                <a:ea typeface="Calibri"/>
                <a:cs typeface="Calibri" panose="020F0502020204030204" pitchFamily="34" charset="0"/>
                <a:sym typeface="Calibri"/>
              </a:rPr>
              <a:t>About Nutrition Month</a:t>
            </a:r>
            <a:endParaRPr sz="5400" b="1" dirty="0">
              <a:latin typeface="Calibri" panose="020F0502020204030204" pitchFamily="34" charset="0"/>
              <a:cs typeface="Calibri" panose="020F0502020204030204" pitchFamily="34" charset="0"/>
            </a:endParaRPr>
          </a:p>
          <a:p>
            <a:pPr marL="984250" marR="0" lvl="0" indent="-984250" algn="l" rtl="0">
              <a:spcBef>
                <a:spcPts val="0"/>
              </a:spcBef>
              <a:spcAft>
                <a:spcPts val="0"/>
              </a:spcAft>
              <a:buClr>
                <a:schemeClr val="dk1"/>
              </a:buClr>
              <a:buSzPct val="100000"/>
              <a:buFont typeface="+mj-lt"/>
              <a:buAutoNum type="arabicPeriod"/>
            </a:pPr>
            <a:r>
              <a:rPr lang="en-US" sz="5400" b="1" dirty="0">
                <a:solidFill>
                  <a:schemeClr val="dk1"/>
                </a:solidFill>
                <a:latin typeface="Calibri" panose="020F0502020204030204" pitchFamily="34" charset="0"/>
                <a:ea typeface="Calibri"/>
                <a:cs typeface="Calibri" panose="020F0502020204030204" pitchFamily="34" charset="0"/>
                <a:sym typeface="Calibri"/>
              </a:rPr>
              <a:t>How has the pandemic affected nutrition?</a:t>
            </a:r>
            <a:endParaRPr sz="5400" b="1" dirty="0">
              <a:latin typeface="Calibri" panose="020F0502020204030204" pitchFamily="34" charset="0"/>
              <a:cs typeface="Calibri" panose="020F0502020204030204" pitchFamily="34" charset="0"/>
            </a:endParaRPr>
          </a:p>
          <a:p>
            <a:pPr marL="984250" marR="0" lvl="0" indent="-984250" algn="l" rtl="0">
              <a:spcBef>
                <a:spcPts val="0"/>
              </a:spcBef>
              <a:spcAft>
                <a:spcPts val="0"/>
              </a:spcAft>
              <a:buClr>
                <a:schemeClr val="dk1"/>
              </a:buClr>
              <a:buSzPct val="100000"/>
              <a:buFont typeface="+mj-lt"/>
              <a:buAutoNum type="arabicPeriod"/>
            </a:pPr>
            <a:r>
              <a:rPr lang="en-US" sz="5400" b="1" dirty="0">
                <a:solidFill>
                  <a:schemeClr val="dk1"/>
                </a:solidFill>
                <a:latin typeface="Calibri" panose="020F0502020204030204" pitchFamily="34" charset="0"/>
                <a:ea typeface="Calibri"/>
                <a:cs typeface="Calibri" panose="020F0502020204030204" pitchFamily="34" charset="0"/>
                <a:sym typeface="Calibri"/>
              </a:rPr>
              <a:t>How are normal and resilience linked?</a:t>
            </a:r>
          </a:p>
          <a:p>
            <a:pPr marL="984250" marR="0" lvl="0" indent="-984250" algn="l" rtl="0">
              <a:spcBef>
                <a:spcPts val="0"/>
              </a:spcBef>
              <a:spcAft>
                <a:spcPts val="0"/>
              </a:spcAft>
              <a:buClr>
                <a:schemeClr val="dk1"/>
              </a:buClr>
              <a:buSzPct val="100000"/>
              <a:buFont typeface="+mj-lt"/>
              <a:buAutoNum type="arabicPeriod"/>
            </a:pPr>
            <a:r>
              <a:rPr lang="en-US" sz="5400" b="1" dirty="0">
                <a:solidFill>
                  <a:schemeClr val="dk1"/>
                </a:solidFill>
                <a:latin typeface="Calibri" panose="020F0502020204030204" pitchFamily="34" charset="0"/>
                <a:cs typeface="Calibri" panose="020F0502020204030204" pitchFamily="34" charset="0"/>
                <a:sym typeface="Calibri"/>
              </a:rPr>
              <a:t>The new normal for nutrition</a:t>
            </a:r>
            <a:endParaRPr sz="5400" b="1" dirty="0">
              <a:latin typeface="Calibri" panose="020F0502020204030204" pitchFamily="34" charset="0"/>
              <a:cs typeface="Calibri" panose="020F0502020204030204" pitchFamily="34" charset="0"/>
            </a:endParaRPr>
          </a:p>
          <a:p>
            <a:pPr marL="984250" marR="0" lvl="0" indent="-984250" algn="l" rtl="0">
              <a:spcBef>
                <a:spcPts val="0"/>
              </a:spcBef>
              <a:spcAft>
                <a:spcPts val="0"/>
              </a:spcAft>
              <a:buClr>
                <a:schemeClr val="dk1"/>
              </a:buClr>
              <a:buSzPct val="100000"/>
              <a:buFont typeface="+mj-lt"/>
              <a:buAutoNum type="arabicPeriod"/>
            </a:pPr>
            <a:r>
              <a:rPr lang="en-US" sz="5400" b="1" dirty="0">
                <a:solidFill>
                  <a:schemeClr val="dk1"/>
                </a:solidFill>
                <a:latin typeface="Calibri" panose="020F0502020204030204" pitchFamily="34" charset="0"/>
                <a:ea typeface="Calibri"/>
                <a:cs typeface="Calibri" panose="020F0502020204030204" pitchFamily="34" charset="0"/>
                <a:sym typeface="Calibri"/>
              </a:rPr>
              <a:t>Opportunities for stakeholders</a:t>
            </a:r>
            <a:endParaRPr sz="54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3000" dirty="0">
              <a:solidFill>
                <a:schemeClr val="dk1"/>
              </a:solidFill>
              <a:latin typeface="Calibri"/>
              <a:ea typeface="Calibri"/>
              <a:cs typeface="Calibri"/>
              <a:sym typeface="Calibri"/>
            </a:endParaRPr>
          </a:p>
        </p:txBody>
      </p:sp>
      <p:sp>
        <p:nvSpPr>
          <p:cNvPr id="66" name="Google Shape;66;p8"/>
          <p:cNvSpPr txBox="1"/>
          <p:nvPr/>
        </p:nvSpPr>
        <p:spPr>
          <a:xfrm>
            <a:off x="1371600" y="1864240"/>
            <a:ext cx="12615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27860"/>
                </a:solidFill>
                <a:latin typeface="Calibri"/>
                <a:ea typeface="Calibri"/>
                <a:cs typeface="Calibri"/>
                <a:sym typeface="Calibri"/>
              </a:rPr>
              <a:t>PRESENTATION OUTLINE</a:t>
            </a:r>
            <a:endParaRPr>
              <a:solidFill>
                <a:srgbClr val="F278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B5E5F62-D9A7-1FE9-3511-0FF9D8D9B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79" y="944880"/>
            <a:ext cx="16007881" cy="71285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4ECA31-7A99-25D1-9A27-6209D6F050E9}"/>
              </a:ext>
            </a:extLst>
          </p:cNvPr>
          <p:cNvSpPr txBox="1"/>
          <p:nvPr/>
        </p:nvSpPr>
        <p:spPr>
          <a:xfrm>
            <a:off x="792479" y="9172843"/>
            <a:ext cx="9144000" cy="338554"/>
          </a:xfrm>
          <a:prstGeom prst="rect">
            <a:avLst/>
          </a:prstGeom>
          <a:noFill/>
        </p:spPr>
        <p:txBody>
          <a:bodyPr wrap="square">
            <a:spAutoFit/>
          </a:bodyPr>
          <a:lstStyle/>
          <a:p>
            <a:r>
              <a:rPr lang="en-PH" sz="1600" dirty="0"/>
              <a:t>Graphic accessed from: https://researchoninvestment.com/resilience-in-the-face-of-change/</a:t>
            </a:r>
          </a:p>
        </p:txBody>
      </p:sp>
    </p:spTree>
    <p:extLst>
      <p:ext uri="{BB962C8B-B14F-4D97-AF65-F5344CB8AC3E}">
        <p14:creationId xmlns:p14="http://schemas.microsoft.com/office/powerpoint/2010/main" val="402207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23"/>
          <p:cNvGrpSpPr/>
          <p:nvPr/>
        </p:nvGrpSpPr>
        <p:grpSpPr>
          <a:xfrm>
            <a:off x="0" y="8706687"/>
            <a:ext cx="18292848" cy="1589306"/>
            <a:chOff x="0" y="7534378"/>
            <a:chExt cx="18292848" cy="2761615"/>
          </a:xfrm>
        </p:grpSpPr>
        <p:sp>
          <p:nvSpPr>
            <p:cNvPr id="301" name="Google Shape;301;p23"/>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23"/>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3"/>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3"/>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05" name="Google Shape;305;p23"/>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306" name="Google Shape;306;p23"/>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307" name="Google Shape;307;p23"/>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17" name="Google Shape;308;p23">
            <a:extLst>
              <a:ext uri="{FF2B5EF4-FFF2-40B4-BE49-F238E27FC236}">
                <a16:creationId xmlns:a16="http://schemas.microsoft.com/office/drawing/2014/main" id="{8CFFF225-1863-CC59-0D85-CBE0E6955E0A}"/>
              </a:ext>
            </a:extLst>
          </p:cNvPr>
          <p:cNvSpPr txBox="1"/>
          <p:nvPr/>
        </p:nvSpPr>
        <p:spPr>
          <a:xfrm>
            <a:off x="12438848" y="2771755"/>
            <a:ext cx="427581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4800"/>
              <a:buFont typeface="Calibri"/>
              <a:buNone/>
            </a:pPr>
            <a:r>
              <a:rPr lang="en-US" sz="4000" dirty="0">
                <a:solidFill>
                  <a:schemeClr val="bg1"/>
                </a:solidFill>
                <a:latin typeface="Calibri"/>
                <a:ea typeface="Calibri"/>
                <a:cs typeface="Calibri"/>
                <a:sym typeface="Calibri"/>
              </a:rPr>
              <a:t>Improved nutrition</a:t>
            </a:r>
            <a:endParaRPr sz="4000" b="0" i="0" u="none" strike="noStrike" dirty="0">
              <a:solidFill>
                <a:schemeClr val="bg1"/>
              </a:solidFill>
              <a:latin typeface="Calibri"/>
              <a:ea typeface="Calibri"/>
              <a:cs typeface="Calibri"/>
              <a:sym typeface="Calibri"/>
            </a:endParaRPr>
          </a:p>
        </p:txBody>
      </p:sp>
      <p:sp>
        <p:nvSpPr>
          <p:cNvPr id="19" name="Google Shape;308;p23">
            <a:extLst>
              <a:ext uri="{FF2B5EF4-FFF2-40B4-BE49-F238E27FC236}">
                <a16:creationId xmlns:a16="http://schemas.microsoft.com/office/drawing/2014/main" id="{08A9080E-F9FD-DE25-0F46-91ACAF7F2155}"/>
              </a:ext>
            </a:extLst>
          </p:cNvPr>
          <p:cNvSpPr txBox="1"/>
          <p:nvPr/>
        </p:nvSpPr>
        <p:spPr>
          <a:xfrm>
            <a:off x="12389362" y="6615303"/>
            <a:ext cx="437478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4800"/>
              <a:buFont typeface="Calibri"/>
              <a:buNone/>
            </a:pPr>
            <a:r>
              <a:rPr lang="en-US" sz="4000" dirty="0">
                <a:solidFill>
                  <a:schemeClr val="bg1"/>
                </a:solidFill>
                <a:latin typeface="Calibri"/>
                <a:ea typeface="Calibri"/>
                <a:cs typeface="Calibri"/>
                <a:sym typeface="Calibri"/>
              </a:rPr>
              <a:t>Improved resilience</a:t>
            </a:r>
            <a:endParaRPr sz="4000" b="0" i="0" u="none" strike="noStrike" dirty="0">
              <a:solidFill>
                <a:schemeClr val="bg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C70B512A-9FAE-1A7F-CC9F-1A713434036D}"/>
              </a:ext>
            </a:extLst>
          </p:cNvPr>
          <p:cNvPicPr>
            <a:picLocks noChangeAspect="1"/>
          </p:cNvPicPr>
          <p:nvPr/>
        </p:nvPicPr>
        <p:blipFill rotWithShape="1">
          <a:blip r:embed="rId6"/>
          <a:srcRect l="21000" t="29717" r="25091" b="11098"/>
          <a:stretch/>
        </p:blipFill>
        <p:spPr>
          <a:xfrm>
            <a:off x="382398" y="276445"/>
            <a:ext cx="15154224" cy="9358410"/>
          </a:xfrm>
          <a:prstGeom prst="rect">
            <a:avLst/>
          </a:prstGeom>
        </p:spPr>
      </p:pic>
      <p:sp>
        <p:nvSpPr>
          <p:cNvPr id="8" name="TextBox 7">
            <a:extLst>
              <a:ext uri="{FF2B5EF4-FFF2-40B4-BE49-F238E27FC236}">
                <a16:creationId xmlns:a16="http://schemas.microsoft.com/office/drawing/2014/main" id="{D1EF9C07-1FFD-551E-8368-A6019EA18CC9}"/>
              </a:ext>
            </a:extLst>
          </p:cNvPr>
          <p:cNvSpPr txBox="1"/>
          <p:nvPr/>
        </p:nvSpPr>
        <p:spPr>
          <a:xfrm>
            <a:off x="15409319" y="7650279"/>
            <a:ext cx="3108423" cy="1323439"/>
          </a:xfrm>
          <a:prstGeom prst="rect">
            <a:avLst/>
          </a:prstGeom>
          <a:noFill/>
        </p:spPr>
        <p:txBody>
          <a:bodyPr wrap="square" rtlCol="0">
            <a:spAutoFit/>
          </a:bodyPr>
          <a:lstStyle/>
          <a:p>
            <a:r>
              <a:rPr lang="en-PH" sz="2000" dirty="0"/>
              <a:t>Source: Nutrition and Resilience: A Scoping Study , Emergency Nutrition Network, 2015</a:t>
            </a:r>
          </a:p>
        </p:txBody>
      </p:sp>
    </p:spTree>
    <p:extLst>
      <p:ext uri="{BB962C8B-B14F-4D97-AF65-F5344CB8AC3E}">
        <p14:creationId xmlns:p14="http://schemas.microsoft.com/office/powerpoint/2010/main" val="385930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23"/>
          <p:cNvGrpSpPr/>
          <p:nvPr/>
        </p:nvGrpSpPr>
        <p:grpSpPr>
          <a:xfrm>
            <a:off x="0" y="8706687"/>
            <a:ext cx="18292848" cy="1589306"/>
            <a:chOff x="0" y="7534378"/>
            <a:chExt cx="18292848" cy="2761615"/>
          </a:xfrm>
        </p:grpSpPr>
        <p:sp>
          <p:nvSpPr>
            <p:cNvPr id="301" name="Google Shape;301;p23"/>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23"/>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3"/>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3"/>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05" name="Google Shape;305;p23"/>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306" name="Google Shape;306;p23"/>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307" name="Google Shape;307;p23"/>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309" name="Google Shape;309;p23"/>
          <p:cNvSpPr txBox="1"/>
          <p:nvPr/>
        </p:nvSpPr>
        <p:spPr>
          <a:xfrm>
            <a:off x="466425" y="432622"/>
            <a:ext cx="126156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dirty="0">
                <a:solidFill>
                  <a:srgbClr val="F27860"/>
                </a:solidFill>
                <a:latin typeface="Calibri"/>
                <a:ea typeface="Calibri"/>
                <a:cs typeface="Calibri"/>
                <a:sym typeface="Calibri"/>
              </a:rPr>
              <a:t>Nutrition and Resilience</a:t>
            </a:r>
            <a:endParaRPr sz="6000" b="1" dirty="0">
              <a:solidFill>
                <a:srgbClr val="F27860"/>
              </a:solidFill>
              <a:latin typeface="Calibri"/>
              <a:ea typeface="Calibri"/>
              <a:cs typeface="Calibri"/>
              <a:sym typeface="Calibri"/>
            </a:endParaRPr>
          </a:p>
        </p:txBody>
      </p:sp>
      <p:sp>
        <p:nvSpPr>
          <p:cNvPr id="3" name="Arrow: U-Turn 2">
            <a:extLst>
              <a:ext uri="{FF2B5EF4-FFF2-40B4-BE49-F238E27FC236}">
                <a16:creationId xmlns:a16="http://schemas.microsoft.com/office/drawing/2014/main" id="{3BCBAD00-C99E-7608-5253-59D746AFE7BF}"/>
              </a:ext>
            </a:extLst>
          </p:cNvPr>
          <p:cNvSpPr/>
          <p:nvPr/>
        </p:nvSpPr>
        <p:spPr>
          <a:xfrm>
            <a:off x="596979" y="2909877"/>
            <a:ext cx="5643937" cy="2682654"/>
          </a:xfrm>
          <a:prstGeom prst="uturnArrow">
            <a:avLst>
              <a:gd name="adj1" fmla="val 38744"/>
              <a:gd name="adj2" fmla="val 25000"/>
              <a:gd name="adj3" fmla="val 25000"/>
              <a:gd name="adj4" fmla="val 42650"/>
              <a:gd name="adj5" fmla="val 75000"/>
            </a:avLst>
          </a:prstGeom>
          <a:solidFill>
            <a:srgbClr val="F278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schemeClr val="tx1"/>
              </a:solidFill>
            </a:endParaRPr>
          </a:p>
        </p:txBody>
      </p:sp>
      <p:sp>
        <p:nvSpPr>
          <p:cNvPr id="16" name="Arrow: U-Turn 15">
            <a:extLst>
              <a:ext uri="{FF2B5EF4-FFF2-40B4-BE49-F238E27FC236}">
                <a16:creationId xmlns:a16="http://schemas.microsoft.com/office/drawing/2014/main" id="{BA147B9C-1D0C-2A8B-72C9-C5F1F8CE33AB}"/>
              </a:ext>
            </a:extLst>
          </p:cNvPr>
          <p:cNvSpPr/>
          <p:nvPr/>
        </p:nvSpPr>
        <p:spPr>
          <a:xfrm flipH="1" flipV="1">
            <a:off x="466425" y="5148912"/>
            <a:ext cx="5695388" cy="2761616"/>
          </a:xfrm>
          <a:prstGeom prst="uturnArrow">
            <a:avLst>
              <a:gd name="adj1" fmla="val 36749"/>
              <a:gd name="adj2" fmla="val 25000"/>
              <a:gd name="adj3" fmla="val 17523"/>
              <a:gd name="adj4" fmla="val 43750"/>
              <a:gd name="adj5" fmla="val 75000"/>
            </a:avLst>
          </a:prstGeom>
          <a:solidFill>
            <a:srgbClr val="F278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17" name="Google Shape;308;p23">
            <a:extLst>
              <a:ext uri="{FF2B5EF4-FFF2-40B4-BE49-F238E27FC236}">
                <a16:creationId xmlns:a16="http://schemas.microsoft.com/office/drawing/2014/main" id="{8CFFF225-1863-CC59-0D85-CBE0E6955E0A}"/>
              </a:ext>
            </a:extLst>
          </p:cNvPr>
          <p:cNvSpPr txBox="1"/>
          <p:nvPr/>
        </p:nvSpPr>
        <p:spPr>
          <a:xfrm>
            <a:off x="1151007" y="3121432"/>
            <a:ext cx="427581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4800"/>
              <a:buFont typeface="Calibri"/>
              <a:buNone/>
            </a:pPr>
            <a:r>
              <a:rPr lang="en-US" sz="4000" dirty="0">
                <a:solidFill>
                  <a:schemeClr val="tx1"/>
                </a:solidFill>
                <a:latin typeface="Calibri"/>
                <a:ea typeface="Calibri"/>
                <a:cs typeface="Calibri"/>
                <a:sym typeface="Calibri"/>
              </a:rPr>
              <a:t>Improved nutrition</a:t>
            </a:r>
            <a:endParaRPr sz="4000" b="0" i="0" u="none" strike="noStrike" dirty="0">
              <a:solidFill>
                <a:schemeClr val="tx1"/>
              </a:solidFill>
              <a:latin typeface="Calibri"/>
              <a:ea typeface="Calibri"/>
              <a:cs typeface="Calibri"/>
              <a:sym typeface="Calibri"/>
            </a:endParaRPr>
          </a:p>
        </p:txBody>
      </p:sp>
      <p:sp>
        <p:nvSpPr>
          <p:cNvPr id="19" name="Google Shape;308;p23">
            <a:extLst>
              <a:ext uri="{FF2B5EF4-FFF2-40B4-BE49-F238E27FC236}">
                <a16:creationId xmlns:a16="http://schemas.microsoft.com/office/drawing/2014/main" id="{08A9080E-F9FD-DE25-0F46-91ACAF7F2155}"/>
              </a:ext>
            </a:extLst>
          </p:cNvPr>
          <p:cNvSpPr txBox="1"/>
          <p:nvPr/>
        </p:nvSpPr>
        <p:spPr>
          <a:xfrm>
            <a:off x="1231555" y="6963584"/>
            <a:ext cx="437478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4800"/>
              <a:buFont typeface="Calibri"/>
              <a:buNone/>
            </a:pPr>
            <a:r>
              <a:rPr lang="en-US" sz="4000" dirty="0">
                <a:solidFill>
                  <a:schemeClr val="tx1"/>
                </a:solidFill>
                <a:latin typeface="Calibri"/>
                <a:ea typeface="Calibri"/>
                <a:cs typeface="Calibri"/>
                <a:sym typeface="Calibri"/>
              </a:rPr>
              <a:t>Improved resilience</a:t>
            </a:r>
            <a:endParaRPr sz="4000" b="0" i="0" u="none" strike="noStrike" dirty="0">
              <a:solidFill>
                <a:schemeClr val="tx1"/>
              </a:solidFill>
              <a:latin typeface="Calibri"/>
              <a:ea typeface="Calibri"/>
              <a:cs typeface="Calibri"/>
              <a:sym typeface="Calibri"/>
            </a:endParaRPr>
          </a:p>
        </p:txBody>
      </p:sp>
      <p:pic>
        <p:nvPicPr>
          <p:cNvPr id="2050" name="Picture 2" descr="People - Free people icons">
            <a:extLst>
              <a:ext uri="{FF2B5EF4-FFF2-40B4-BE49-F238E27FC236}">
                <a16:creationId xmlns:a16="http://schemas.microsoft.com/office/drawing/2014/main" id="{0F9D9A7D-A82C-44B4-63AD-3AAC3AB37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6064" y="4325634"/>
            <a:ext cx="2865699" cy="28656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94313AD-728E-C7FD-47C9-BE0B68A050FE}"/>
              </a:ext>
            </a:extLst>
          </p:cNvPr>
          <p:cNvSpPr>
            <a:spLocks noGrp="1"/>
          </p:cNvSpPr>
          <p:nvPr>
            <p:ph type="body" idx="2"/>
          </p:nvPr>
        </p:nvSpPr>
        <p:spPr>
          <a:xfrm>
            <a:off x="6836457" y="2401900"/>
            <a:ext cx="10537144" cy="6672384"/>
          </a:xfrm>
        </p:spPr>
        <p:txBody>
          <a:bodyPr/>
          <a:lstStyle/>
          <a:p>
            <a:pPr marL="800100" indent="-571500">
              <a:buSzPct val="100000"/>
              <a:buFont typeface="Arial" panose="020B0604020202020204" pitchFamily="34" charset="0"/>
              <a:buChar char="•"/>
            </a:pPr>
            <a:r>
              <a:rPr lang="en-US" sz="4000" dirty="0"/>
              <a:t>Nutrition is both an input to and an outcome of resilience</a:t>
            </a:r>
          </a:p>
          <a:p>
            <a:pPr marL="800100" indent="-571500">
              <a:buSzPct val="100000"/>
              <a:buFont typeface="Arial" panose="020B0604020202020204" pitchFamily="34" charset="0"/>
              <a:buChar char="•"/>
            </a:pPr>
            <a:r>
              <a:rPr lang="en-US" sz="4000" dirty="0"/>
              <a:t>Nutrition and resilience are co-dependent and mutually reinforcing</a:t>
            </a:r>
          </a:p>
          <a:p>
            <a:pPr marL="800100" indent="-571500">
              <a:buSzPct val="100000"/>
              <a:buFont typeface="Arial" panose="020B0604020202020204" pitchFamily="34" charset="0"/>
              <a:buChar char="•"/>
            </a:pPr>
            <a:r>
              <a:rPr lang="en-US" sz="4000" dirty="0"/>
              <a:t>Integrating resilience thinking to nutrition programming and vice versa would have higher benefits</a:t>
            </a:r>
          </a:p>
          <a:p>
            <a:pPr marL="800100" indent="-571500">
              <a:buSzPct val="100000"/>
              <a:buFont typeface="Arial" panose="020B0604020202020204" pitchFamily="34" charset="0"/>
              <a:buChar char="•"/>
            </a:pPr>
            <a:r>
              <a:rPr lang="en-US" sz="4000" dirty="0"/>
              <a:t>Improving resilience at the country level can also address factors affecting malnutrition.</a:t>
            </a:r>
            <a:endParaRPr lang="en-PH"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346;p26">
            <a:extLst>
              <a:ext uri="{FF2B5EF4-FFF2-40B4-BE49-F238E27FC236}">
                <a16:creationId xmlns:a16="http://schemas.microsoft.com/office/drawing/2014/main" id="{D26AEC27-A118-EAC4-4A72-3C0EFA3C1373}"/>
              </a:ext>
            </a:extLst>
          </p:cNvPr>
          <p:cNvGrpSpPr/>
          <p:nvPr/>
        </p:nvGrpSpPr>
        <p:grpSpPr>
          <a:xfrm>
            <a:off x="0" y="8814816"/>
            <a:ext cx="18292848" cy="1481177"/>
            <a:chOff x="0" y="7534378"/>
            <a:chExt cx="18292848" cy="2761615"/>
          </a:xfrm>
        </p:grpSpPr>
        <p:sp>
          <p:nvSpPr>
            <p:cNvPr id="18" name="Google Shape;347;p26">
              <a:extLst>
                <a:ext uri="{FF2B5EF4-FFF2-40B4-BE49-F238E27FC236}">
                  <a16:creationId xmlns:a16="http://schemas.microsoft.com/office/drawing/2014/main" id="{506E99BB-6AA4-6B20-D2AD-94F7780B5F62}"/>
                </a:ext>
              </a:extLst>
            </p:cNvPr>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348;p26">
              <a:extLst>
                <a:ext uri="{FF2B5EF4-FFF2-40B4-BE49-F238E27FC236}">
                  <a16:creationId xmlns:a16="http://schemas.microsoft.com/office/drawing/2014/main" id="{45E55D7B-9BFD-C5E6-50C6-864BFC24C104}"/>
                </a:ext>
              </a:extLst>
            </p:cNvPr>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349;p26">
              <a:extLst>
                <a:ext uri="{FF2B5EF4-FFF2-40B4-BE49-F238E27FC236}">
                  <a16:creationId xmlns:a16="http://schemas.microsoft.com/office/drawing/2014/main" id="{D4DDE807-8FB1-AA45-CE13-09D886687C48}"/>
                </a:ext>
              </a:extLst>
            </p:cNvPr>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350;p26">
              <a:extLst>
                <a:ext uri="{FF2B5EF4-FFF2-40B4-BE49-F238E27FC236}">
                  <a16:creationId xmlns:a16="http://schemas.microsoft.com/office/drawing/2014/main" id="{95108A15-D9AF-3D24-B14E-D589252B82CA}"/>
                </a:ext>
              </a:extLst>
            </p:cNvPr>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 name="Title 4">
            <a:extLst>
              <a:ext uri="{FF2B5EF4-FFF2-40B4-BE49-F238E27FC236}">
                <a16:creationId xmlns:a16="http://schemas.microsoft.com/office/drawing/2014/main" id="{C9672701-7D3D-DEDA-0127-061C42CACF1D}"/>
              </a:ext>
            </a:extLst>
          </p:cNvPr>
          <p:cNvSpPr>
            <a:spLocks noGrp="1"/>
          </p:cNvSpPr>
          <p:nvPr>
            <p:ph type="title"/>
          </p:nvPr>
        </p:nvSpPr>
        <p:spPr>
          <a:xfrm>
            <a:off x="545836" y="675603"/>
            <a:ext cx="16128900" cy="1231106"/>
          </a:xfrm>
        </p:spPr>
        <p:txBody>
          <a:bodyPr/>
          <a:lstStyle/>
          <a:p>
            <a:r>
              <a:rPr lang="en-US" dirty="0">
                <a:solidFill>
                  <a:schemeClr val="accent6">
                    <a:lumMod val="75000"/>
                  </a:schemeClr>
                </a:solidFill>
              </a:rPr>
              <a:t>Quezon City: an example of integrated food and nutrition-sensitive programming for resilience </a:t>
            </a:r>
            <a:endParaRPr lang="en-PH" dirty="0">
              <a:solidFill>
                <a:schemeClr val="accent6">
                  <a:lumMod val="75000"/>
                </a:schemeClr>
              </a:solidFill>
            </a:endParaRPr>
          </a:p>
        </p:txBody>
      </p:sp>
      <p:sp>
        <p:nvSpPr>
          <p:cNvPr id="13" name="Text Placeholder 12">
            <a:extLst>
              <a:ext uri="{FF2B5EF4-FFF2-40B4-BE49-F238E27FC236}">
                <a16:creationId xmlns:a16="http://schemas.microsoft.com/office/drawing/2014/main" id="{6AFBFAA8-482C-AA95-394D-39B2C3EE35E3}"/>
              </a:ext>
            </a:extLst>
          </p:cNvPr>
          <p:cNvSpPr>
            <a:spLocks noGrp="1"/>
          </p:cNvSpPr>
          <p:nvPr>
            <p:ph type="body" idx="2"/>
          </p:nvPr>
        </p:nvSpPr>
        <p:spPr>
          <a:xfrm>
            <a:off x="5226502" y="2246051"/>
            <a:ext cx="12288421" cy="7879080"/>
          </a:xfrm>
        </p:spPr>
        <p:txBody>
          <a:bodyPr/>
          <a:lstStyle/>
          <a:p>
            <a:pPr marL="800100" indent="-571500">
              <a:buSzPct val="100000"/>
              <a:buFont typeface="Arial" panose="020B0604020202020204" pitchFamily="34" charset="0"/>
              <a:buChar char="•"/>
            </a:pPr>
            <a:r>
              <a:rPr lang="en-US" sz="3200" dirty="0"/>
              <a:t>Overnutrition and hidden hunger among children are main nutritional concerns</a:t>
            </a:r>
          </a:p>
          <a:p>
            <a:pPr marL="800100" indent="-571500">
              <a:buSzPct val="100000"/>
              <a:buFont typeface="Arial" panose="020B0604020202020204" pitchFamily="34" charset="0"/>
              <a:buChar char="•"/>
            </a:pPr>
            <a:r>
              <a:rPr lang="en-US" sz="3200" dirty="0"/>
              <a:t>Anti-Junk Food and Sugary Drinks Ordinance to ban marketing and trade of unhealthy food around schools (2017)</a:t>
            </a:r>
          </a:p>
          <a:p>
            <a:pPr marL="800100" indent="-571500">
              <a:buSzPct val="100000"/>
              <a:buFont typeface="Arial" panose="020B0604020202020204" pitchFamily="34" charset="0"/>
              <a:buChar char="•"/>
            </a:pPr>
            <a:r>
              <a:rPr lang="en-US" sz="3200" dirty="0"/>
              <a:t>Signatory to Good Food Cities Declaration together with 12 other cities in the world</a:t>
            </a:r>
          </a:p>
          <a:p>
            <a:pPr marL="800100" indent="-571500">
              <a:buSzPct val="100000"/>
              <a:buFont typeface="Arial" panose="020B0604020202020204" pitchFamily="34" charset="0"/>
              <a:buChar char="•"/>
            </a:pPr>
            <a:r>
              <a:rPr lang="en-US" sz="3200" dirty="0"/>
              <a:t>During pandemic: food relief, </a:t>
            </a:r>
            <a:r>
              <a:rPr lang="en-PH" sz="3200" dirty="0"/>
              <a:t>Community Mart app and Fresh Market on Wheels program to maintain food value chain from farm to market as short-term response</a:t>
            </a:r>
          </a:p>
          <a:p>
            <a:pPr marL="800100" indent="-571500">
              <a:buSzPct val="100000"/>
              <a:buFont typeface="Arial" panose="020B0604020202020204" pitchFamily="34" charset="0"/>
              <a:buChar char="•"/>
            </a:pPr>
            <a:r>
              <a:rPr lang="en-PH" sz="3200" dirty="0"/>
              <a:t>Food Security Task Force worked on Urban agriculture: household, community, and institutional gardens and commercial farms to address food insecurity complemented with food trade and processing </a:t>
            </a:r>
          </a:p>
          <a:p>
            <a:pPr marL="800100" indent="-571500">
              <a:buSzPct val="100000"/>
              <a:buFont typeface="Arial" panose="020B0604020202020204" pitchFamily="34" charset="0"/>
              <a:buChar char="•"/>
            </a:pPr>
            <a:r>
              <a:rPr lang="en-PH" sz="3200" dirty="0"/>
              <a:t>Plan to develop a food security and resilience plan</a:t>
            </a:r>
          </a:p>
          <a:p>
            <a:pPr marL="800100" indent="-571500">
              <a:buSzPct val="100000"/>
              <a:buFont typeface="Arial" panose="020B0604020202020204" pitchFamily="34" charset="0"/>
              <a:buChar char="•"/>
            </a:pPr>
            <a:endParaRPr lang="en-PH" sz="3200" dirty="0"/>
          </a:p>
          <a:p>
            <a:pPr marL="800100" indent="-571500">
              <a:buSzPct val="100000"/>
              <a:buFont typeface="Arial" panose="020B0604020202020204" pitchFamily="34" charset="0"/>
              <a:buChar char="•"/>
            </a:pPr>
            <a:endParaRPr lang="en-PH" sz="3200" dirty="0"/>
          </a:p>
        </p:txBody>
      </p:sp>
      <p:pic>
        <p:nvPicPr>
          <p:cNvPr id="11" name="Picture 10">
            <a:extLst>
              <a:ext uri="{FF2B5EF4-FFF2-40B4-BE49-F238E27FC236}">
                <a16:creationId xmlns:a16="http://schemas.microsoft.com/office/drawing/2014/main" id="{A1D1559C-0A87-A027-A801-F3433A49C87D}"/>
              </a:ext>
            </a:extLst>
          </p:cNvPr>
          <p:cNvPicPr>
            <a:picLocks noChangeAspect="1"/>
          </p:cNvPicPr>
          <p:nvPr/>
        </p:nvPicPr>
        <p:blipFill>
          <a:blip r:embed="rId3"/>
          <a:stretch>
            <a:fillRect/>
          </a:stretch>
        </p:blipFill>
        <p:spPr>
          <a:xfrm>
            <a:off x="545836" y="2209321"/>
            <a:ext cx="4357223" cy="4648679"/>
          </a:xfrm>
          <a:prstGeom prst="rect">
            <a:avLst/>
          </a:prstGeom>
        </p:spPr>
      </p:pic>
      <p:sp>
        <p:nvSpPr>
          <p:cNvPr id="16" name="TextBox 15">
            <a:extLst>
              <a:ext uri="{FF2B5EF4-FFF2-40B4-BE49-F238E27FC236}">
                <a16:creationId xmlns:a16="http://schemas.microsoft.com/office/drawing/2014/main" id="{B42C87A5-3C04-F420-0D80-C5249DAF6945}"/>
              </a:ext>
            </a:extLst>
          </p:cNvPr>
          <p:cNvSpPr txBox="1"/>
          <p:nvPr/>
        </p:nvSpPr>
        <p:spPr>
          <a:xfrm>
            <a:off x="545836" y="7160612"/>
            <a:ext cx="3900852" cy="2246769"/>
          </a:xfrm>
          <a:prstGeom prst="rect">
            <a:avLst/>
          </a:prstGeom>
          <a:noFill/>
        </p:spPr>
        <p:txBody>
          <a:bodyPr wrap="square" rtlCol="0">
            <a:spAutoFit/>
          </a:bodyPr>
          <a:lstStyle/>
          <a:p>
            <a:r>
              <a:rPr lang="en-US" sz="2800" dirty="0"/>
              <a:t>Towards a new normal  where healthy and sustainable foods  are the primary available choice</a:t>
            </a:r>
            <a:endParaRPr lang="en-PH" sz="2800" dirty="0"/>
          </a:p>
        </p:txBody>
      </p:sp>
    </p:spTree>
    <p:extLst>
      <p:ext uri="{BB962C8B-B14F-4D97-AF65-F5344CB8AC3E}">
        <p14:creationId xmlns:p14="http://schemas.microsoft.com/office/powerpoint/2010/main" val="391086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24"/>
          <p:cNvGrpSpPr/>
          <p:nvPr/>
        </p:nvGrpSpPr>
        <p:grpSpPr>
          <a:xfrm>
            <a:off x="0" y="8834083"/>
            <a:ext cx="18292848" cy="1461910"/>
            <a:chOff x="0" y="7534378"/>
            <a:chExt cx="18292848" cy="2761615"/>
          </a:xfrm>
        </p:grpSpPr>
        <p:sp>
          <p:nvSpPr>
            <p:cNvPr id="318" name="Google Shape;318;p24"/>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24"/>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24"/>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24"/>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22" name="Google Shape;322;p24"/>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323" name="Google Shape;323;p24"/>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324" name="Google Shape;324;p24"/>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326" name="Google Shape;326;p24"/>
          <p:cNvSpPr txBox="1"/>
          <p:nvPr/>
        </p:nvSpPr>
        <p:spPr>
          <a:xfrm>
            <a:off x="589428" y="490675"/>
            <a:ext cx="126156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27860"/>
                </a:solidFill>
                <a:latin typeface="Calibri"/>
                <a:ea typeface="Calibri"/>
                <a:cs typeface="Calibri"/>
                <a:sym typeface="Calibri"/>
              </a:rPr>
              <a:t>What do we aim for nutrition in </a:t>
            </a:r>
          </a:p>
          <a:p>
            <a:pPr marL="0" marR="0" lvl="0" indent="0" algn="l" rtl="0">
              <a:spcBef>
                <a:spcPts val="0"/>
              </a:spcBef>
              <a:spcAft>
                <a:spcPts val="0"/>
              </a:spcAft>
              <a:buNone/>
            </a:pPr>
            <a:r>
              <a:rPr lang="en-US" sz="5400" b="1" dirty="0">
                <a:solidFill>
                  <a:srgbClr val="F27860"/>
                </a:solidFill>
                <a:latin typeface="Calibri"/>
                <a:ea typeface="Calibri"/>
                <a:cs typeface="Calibri"/>
                <a:sym typeface="Calibri"/>
              </a:rPr>
              <a:t>the new normal?</a:t>
            </a:r>
            <a:endParaRPr sz="4000" b="1" dirty="0">
              <a:solidFill>
                <a:srgbClr val="F2786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F186A02C-E5B2-873A-42E9-5654069A16DC}"/>
              </a:ext>
            </a:extLst>
          </p:cNvPr>
          <p:cNvSpPr/>
          <p:nvPr/>
        </p:nvSpPr>
        <p:spPr>
          <a:xfrm>
            <a:off x="784854" y="2680054"/>
            <a:ext cx="16683995" cy="6959213"/>
          </a:xfrm>
          <a:prstGeom prst="rect">
            <a:avLst/>
          </a:prstGeom>
          <a:solidFill>
            <a:srgbClr val="A1D5ED"/>
          </a:solidFill>
          <a:ln w="76200">
            <a:solidFill>
              <a:srgbClr val="F27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5" name="Google Shape;325;p24"/>
          <p:cNvSpPr txBox="1"/>
          <p:nvPr/>
        </p:nvSpPr>
        <p:spPr>
          <a:xfrm>
            <a:off x="2080982" y="3224583"/>
            <a:ext cx="17443477" cy="6463267"/>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3300"/>
            </a:pPr>
            <a:r>
              <a:rPr lang="en-US" sz="3600" dirty="0">
                <a:effectLst/>
                <a:latin typeface="Calibri" panose="020F0502020204030204" pitchFamily="34" charset="0"/>
                <a:ea typeface="Calibri" panose="020F0502020204030204" pitchFamily="34" charset="0"/>
              </a:rPr>
              <a:t>Raise awareness of the importance of nutrition in building resilience</a:t>
            </a:r>
          </a:p>
          <a:p>
            <a:pPr marR="0" lvl="0" algn="l" rtl="0">
              <a:lnSpc>
                <a:spcPct val="150000"/>
              </a:lnSpc>
              <a:spcBef>
                <a:spcPts val="0"/>
              </a:spcBef>
              <a:spcAft>
                <a:spcPts val="0"/>
              </a:spcAft>
              <a:buClr>
                <a:schemeClr val="dk1"/>
              </a:buClr>
              <a:buSzPts val="3300"/>
            </a:pPr>
            <a:r>
              <a:rPr lang="en-US" sz="3600" dirty="0">
                <a:effectLst/>
                <a:latin typeface="Calibri" panose="020F0502020204030204" pitchFamily="34" charset="0"/>
                <a:ea typeface="Calibri" panose="020F0502020204030204" pitchFamily="34" charset="0"/>
              </a:rPr>
              <a:t>Better design, delivery, and scaling up of nutrition interventions </a:t>
            </a:r>
            <a:endParaRPr lang="en-US" sz="3600" dirty="0">
              <a:latin typeface="Calibri" panose="020F0502020204030204" pitchFamily="34" charset="0"/>
              <a:ea typeface="Calibri" panose="020F0502020204030204" pitchFamily="34" charset="0"/>
            </a:endParaRPr>
          </a:p>
          <a:p>
            <a:pPr marR="0" lvl="0" algn="l" rtl="0">
              <a:lnSpc>
                <a:spcPct val="150000"/>
              </a:lnSpc>
              <a:spcBef>
                <a:spcPts val="0"/>
              </a:spcBef>
              <a:spcAft>
                <a:spcPts val="0"/>
              </a:spcAft>
              <a:buClr>
                <a:schemeClr val="dk1"/>
              </a:buClr>
              <a:buSzPts val="3300"/>
            </a:pPr>
            <a:r>
              <a:rPr lang="en-US" sz="3600" dirty="0">
                <a:effectLst/>
                <a:latin typeface="Calibri" panose="020F0502020204030204" pitchFamily="34" charset="0"/>
                <a:ea typeface="Calibri" panose="020F0502020204030204" pitchFamily="34" charset="0"/>
              </a:rPr>
              <a:t>Promote adoption of health-enhancing nutrition behaviors including </a:t>
            </a:r>
          </a:p>
          <a:p>
            <a:pPr marR="0" lvl="0" algn="l" rtl="0">
              <a:lnSpc>
                <a:spcPct val="150000"/>
              </a:lnSpc>
              <a:spcBef>
                <a:spcPts val="0"/>
              </a:spcBef>
              <a:spcAft>
                <a:spcPts val="0"/>
              </a:spcAft>
              <a:buClr>
                <a:schemeClr val="dk1"/>
              </a:buClr>
              <a:buSzPts val="3300"/>
            </a:pPr>
            <a:r>
              <a:rPr lang="en-US" sz="3600" dirty="0">
                <a:effectLst/>
                <a:latin typeface="Calibri" panose="020F0502020204030204" pitchFamily="34" charset="0"/>
                <a:ea typeface="Calibri" panose="020F0502020204030204" pitchFamily="34" charset="0"/>
              </a:rPr>
              <a:t>consumption of sustainable healthy diets </a:t>
            </a:r>
          </a:p>
          <a:p>
            <a:pPr marR="0" lvl="0" algn="l" rtl="0">
              <a:lnSpc>
                <a:spcPct val="150000"/>
              </a:lnSpc>
              <a:spcBef>
                <a:spcPts val="0"/>
              </a:spcBef>
              <a:spcAft>
                <a:spcPts val="0"/>
              </a:spcAft>
              <a:buClr>
                <a:schemeClr val="dk1"/>
              </a:buClr>
              <a:buSzPts val="3300"/>
            </a:pPr>
            <a:r>
              <a:rPr lang="en-US" sz="3600" dirty="0">
                <a:effectLst/>
                <a:latin typeface="Calibri" panose="020F0502020204030204" pitchFamily="34" charset="0"/>
                <a:ea typeface="Calibri" panose="020F0502020204030204" pitchFamily="34" charset="0"/>
              </a:rPr>
              <a:t>Increased support in food and nutrition security, especially the most vulnerable </a:t>
            </a:r>
            <a:endParaRPr lang="en-US" sz="3600" dirty="0">
              <a:latin typeface="Calibri" panose="020F0502020204030204" pitchFamily="34" charset="0"/>
              <a:ea typeface="Calibri" panose="020F0502020204030204" pitchFamily="34" charset="0"/>
            </a:endParaRPr>
          </a:p>
          <a:p>
            <a:pPr>
              <a:lnSpc>
                <a:spcPct val="150000"/>
              </a:lnSpc>
              <a:buClr>
                <a:schemeClr val="dk1"/>
              </a:buClr>
              <a:buSzPts val="3300"/>
            </a:pPr>
            <a:r>
              <a:rPr lang="en-US" sz="3600" dirty="0">
                <a:effectLst/>
                <a:latin typeface="Calibri" panose="020F0502020204030204" pitchFamily="34" charset="0"/>
                <a:ea typeface="Calibri" panose="020F0502020204030204" pitchFamily="34" charset="0"/>
                <a:cs typeface="Calibri" panose="020F0502020204030204" pitchFamily="34" charset="0"/>
              </a:rPr>
              <a:t>Eradicate hunger and malnutrition</a:t>
            </a:r>
            <a:endParaRPr lang="en-US" sz="36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buClr>
                <a:schemeClr val="dk1"/>
              </a:buClr>
              <a:buSzPts val="3300"/>
            </a:pPr>
            <a:r>
              <a:rPr lang="en-US" sz="3600" dirty="0">
                <a:effectLst/>
                <a:latin typeface="Calibri" panose="020F0502020204030204" pitchFamily="34" charset="0"/>
                <a:ea typeface="Calibri" panose="020F0502020204030204" pitchFamily="34" charset="0"/>
                <a:cs typeface="Calibri" panose="020F0502020204030204" pitchFamily="34" charset="0"/>
              </a:rPr>
              <a:t>Prevent and manage of non-</a:t>
            </a:r>
            <a:r>
              <a:rPr lang="en-US" sz="3600" dirty="0">
                <a:latin typeface="Calibri" panose="020F0502020204030204" pitchFamily="34" charset="0"/>
                <a:ea typeface="Calibri" panose="020F0502020204030204" pitchFamily="34" charset="0"/>
                <a:cs typeface="Calibri" panose="020F0502020204030204" pitchFamily="34" charset="0"/>
              </a:rPr>
              <a:t>c</a:t>
            </a:r>
            <a:r>
              <a:rPr lang="en-US" sz="3600" dirty="0">
                <a:effectLst/>
                <a:latin typeface="Calibri" panose="020F0502020204030204" pitchFamily="34" charset="0"/>
                <a:ea typeface="Calibri" panose="020F0502020204030204" pitchFamily="34" charset="0"/>
                <a:cs typeface="Calibri" panose="020F0502020204030204" pitchFamily="34" charset="0"/>
              </a:rPr>
              <a:t>ommunicable </a:t>
            </a:r>
            <a:r>
              <a:rPr lang="en-US" sz="3600" dirty="0">
                <a:latin typeface="Calibri" panose="020F0502020204030204" pitchFamily="34" charset="0"/>
                <a:ea typeface="Calibri" panose="020F0502020204030204" pitchFamily="34" charset="0"/>
                <a:cs typeface="Calibri" panose="020F0502020204030204" pitchFamily="34" charset="0"/>
              </a:rPr>
              <a:t>d</a:t>
            </a:r>
            <a:r>
              <a:rPr lang="en-US" sz="3600" dirty="0">
                <a:effectLst/>
                <a:latin typeface="Calibri" panose="020F0502020204030204" pitchFamily="34" charset="0"/>
                <a:ea typeface="Calibri" panose="020F0502020204030204" pitchFamily="34" charset="0"/>
                <a:cs typeface="Calibri" panose="020F0502020204030204" pitchFamily="34" charset="0"/>
              </a:rPr>
              <a:t>iseases (NCDs)</a:t>
            </a:r>
            <a:endParaRPr lang="en-US" sz="3600" dirty="0">
              <a:effectLst/>
              <a:latin typeface="Calibri" panose="020F0502020204030204" pitchFamily="34" charset="0"/>
              <a:ea typeface="Calibri" panose="020F0502020204030204" pitchFamily="34" charset="0"/>
              <a:cs typeface="Mangal" panose="02040503050203030202" pitchFamily="18" charset="0"/>
            </a:endParaRPr>
          </a:p>
          <a:p>
            <a:pPr marL="514350" marR="0" lvl="0" indent="-514350" algn="l" rtl="0">
              <a:spcBef>
                <a:spcPts val="0"/>
              </a:spcBef>
              <a:spcAft>
                <a:spcPts val="0"/>
              </a:spcAft>
              <a:buClr>
                <a:schemeClr val="dk1"/>
              </a:buClr>
              <a:buSzPts val="3300"/>
              <a:buFont typeface="Calibri"/>
              <a:buAutoNum type="arabicPeriod"/>
            </a:pPr>
            <a:endParaRPr lang="en-US" sz="3200" i="0" u="none" strike="noStrike" dirty="0">
              <a:solidFill>
                <a:srgbClr val="000000"/>
              </a:solidFill>
              <a:latin typeface="Calibri"/>
              <a:ea typeface="Calibri"/>
              <a:cs typeface="Calibri"/>
              <a:sym typeface="Calibri"/>
            </a:endParaRPr>
          </a:p>
        </p:txBody>
      </p:sp>
      <p:sp>
        <p:nvSpPr>
          <p:cNvPr id="3" name="Oval 2">
            <a:extLst>
              <a:ext uri="{FF2B5EF4-FFF2-40B4-BE49-F238E27FC236}">
                <a16:creationId xmlns:a16="http://schemas.microsoft.com/office/drawing/2014/main" id="{D6491E1E-E76B-DBB5-DCC9-6476AEC352C8}"/>
              </a:ext>
            </a:extLst>
          </p:cNvPr>
          <p:cNvSpPr/>
          <p:nvPr/>
        </p:nvSpPr>
        <p:spPr>
          <a:xfrm>
            <a:off x="918568" y="3156838"/>
            <a:ext cx="834032" cy="833067"/>
          </a:xfrm>
          <a:prstGeom prst="ellipse">
            <a:avLst/>
          </a:prstGeom>
          <a:solidFill>
            <a:srgbClr val="F278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1</a:t>
            </a:r>
            <a:endParaRPr lang="en-PH" sz="4800" dirty="0"/>
          </a:p>
        </p:txBody>
      </p:sp>
      <p:sp>
        <p:nvSpPr>
          <p:cNvPr id="14" name="Oval 13">
            <a:extLst>
              <a:ext uri="{FF2B5EF4-FFF2-40B4-BE49-F238E27FC236}">
                <a16:creationId xmlns:a16="http://schemas.microsoft.com/office/drawing/2014/main" id="{AFE4E345-A363-E32F-2725-13902122B7A3}"/>
              </a:ext>
            </a:extLst>
          </p:cNvPr>
          <p:cNvSpPr/>
          <p:nvPr/>
        </p:nvSpPr>
        <p:spPr>
          <a:xfrm>
            <a:off x="918568" y="4093152"/>
            <a:ext cx="834032" cy="833067"/>
          </a:xfrm>
          <a:prstGeom prst="ellipse">
            <a:avLst/>
          </a:prstGeom>
          <a:solidFill>
            <a:srgbClr val="F278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2</a:t>
            </a:r>
            <a:endParaRPr lang="en-PH" sz="4800" dirty="0"/>
          </a:p>
        </p:txBody>
      </p:sp>
      <p:sp>
        <p:nvSpPr>
          <p:cNvPr id="15" name="Oval 14">
            <a:extLst>
              <a:ext uri="{FF2B5EF4-FFF2-40B4-BE49-F238E27FC236}">
                <a16:creationId xmlns:a16="http://schemas.microsoft.com/office/drawing/2014/main" id="{F6DB19DE-14C5-9EAA-7405-1F4209086B09}"/>
              </a:ext>
            </a:extLst>
          </p:cNvPr>
          <p:cNvSpPr/>
          <p:nvPr/>
        </p:nvSpPr>
        <p:spPr>
          <a:xfrm>
            <a:off x="918568" y="5102802"/>
            <a:ext cx="834032" cy="833067"/>
          </a:xfrm>
          <a:prstGeom prst="ellipse">
            <a:avLst/>
          </a:prstGeom>
          <a:solidFill>
            <a:srgbClr val="F278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endParaRPr lang="en-PH" sz="4800" dirty="0"/>
          </a:p>
        </p:txBody>
      </p:sp>
      <p:sp>
        <p:nvSpPr>
          <p:cNvPr id="16" name="Oval 15">
            <a:extLst>
              <a:ext uri="{FF2B5EF4-FFF2-40B4-BE49-F238E27FC236}">
                <a16:creationId xmlns:a16="http://schemas.microsoft.com/office/drawing/2014/main" id="{79DA1BAD-2534-5F36-7D81-5A977B25B31B}"/>
              </a:ext>
            </a:extLst>
          </p:cNvPr>
          <p:cNvSpPr/>
          <p:nvPr/>
        </p:nvSpPr>
        <p:spPr>
          <a:xfrm>
            <a:off x="918568" y="6417252"/>
            <a:ext cx="834032" cy="833067"/>
          </a:xfrm>
          <a:prstGeom prst="ellipse">
            <a:avLst/>
          </a:prstGeom>
          <a:solidFill>
            <a:srgbClr val="F278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a:t>
            </a:r>
            <a:endParaRPr lang="en-PH" sz="4800" dirty="0"/>
          </a:p>
        </p:txBody>
      </p:sp>
      <p:sp>
        <p:nvSpPr>
          <p:cNvPr id="17" name="Oval 16">
            <a:extLst>
              <a:ext uri="{FF2B5EF4-FFF2-40B4-BE49-F238E27FC236}">
                <a16:creationId xmlns:a16="http://schemas.microsoft.com/office/drawing/2014/main" id="{31DB410B-B110-1945-F065-2588665D1F3C}"/>
              </a:ext>
            </a:extLst>
          </p:cNvPr>
          <p:cNvSpPr/>
          <p:nvPr/>
        </p:nvSpPr>
        <p:spPr>
          <a:xfrm>
            <a:off x="937618" y="7407852"/>
            <a:ext cx="834032" cy="833067"/>
          </a:xfrm>
          <a:prstGeom prst="ellipse">
            <a:avLst/>
          </a:prstGeom>
          <a:solidFill>
            <a:srgbClr val="F278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5</a:t>
            </a:r>
            <a:endParaRPr lang="en-PH" sz="4800" dirty="0"/>
          </a:p>
        </p:txBody>
      </p:sp>
      <p:sp>
        <p:nvSpPr>
          <p:cNvPr id="18" name="Oval 17">
            <a:extLst>
              <a:ext uri="{FF2B5EF4-FFF2-40B4-BE49-F238E27FC236}">
                <a16:creationId xmlns:a16="http://schemas.microsoft.com/office/drawing/2014/main" id="{86D9C747-79C5-DD4F-8196-EC6F73FE755F}"/>
              </a:ext>
            </a:extLst>
          </p:cNvPr>
          <p:cNvSpPr/>
          <p:nvPr/>
        </p:nvSpPr>
        <p:spPr>
          <a:xfrm>
            <a:off x="956668" y="8379402"/>
            <a:ext cx="834032" cy="833067"/>
          </a:xfrm>
          <a:prstGeom prst="ellipse">
            <a:avLst/>
          </a:prstGeom>
          <a:solidFill>
            <a:srgbClr val="F278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6</a:t>
            </a:r>
            <a:endParaRPr lang="en-PH" sz="4800" dirty="0"/>
          </a:p>
        </p:txBody>
      </p:sp>
      <p:pic>
        <p:nvPicPr>
          <p:cNvPr id="3074" name="Picture 2" descr="Free Goal And Target Icon, Symbol. PNG, SVG Download.">
            <a:extLst>
              <a:ext uri="{FF2B5EF4-FFF2-40B4-BE49-F238E27FC236}">
                <a16:creationId xmlns:a16="http://schemas.microsoft.com/office/drawing/2014/main" id="{435726F1-1400-A986-49A9-DB5581D21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1951" y="1878102"/>
            <a:ext cx="3394703" cy="3394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26"/>
          <p:cNvGrpSpPr/>
          <p:nvPr/>
        </p:nvGrpSpPr>
        <p:grpSpPr>
          <a:xfrm>
            <a:off x="0" y="8814816"/>
            <a:ext cx="18292848" cy="1481177"/>
            <a:chOff x="0" y="7534378"/>
            <a:chExt cx="18292848" cy="2761615"/>
          </a:xfrm>
        </p:grpSpPr>
        <p:sp>
          <p:nvSpPr>
            <p:cNvPr id="347" name="Google Shape;347;p26"/>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6"/>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6"/>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6"/>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51" name="Google Shape;351;p26"/>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352" name="Google Shape;352;p26"/>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353" name="Google Shape;353;p26"/>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354" name="Google Shape;354;p26"/>
          <p:cNvSpPr txBox="1"/>
          <p:nvPr/>
        </p:nvSpPr>
        <p:spPr>
          <a:xfrm>
            <a:off x="645724" y="3191807"/>
            <a:ext cx="16519541" cy="3785611"/>
          </a:xfrm>
          <a:prstGeom prst="rect">
            <a:avLst/>
          </a:prstGeom>
          <a:noFill/>
          <a:ln>
            <a:noFill/>
          </a:ln>
        </p:spPr>
        <p:txBody>
          <a:bodyPr spcFirstLastPara="1" wrap="square" lIns="91425" tIns="45700" rIns="91425" bIns="45700" anchor="t" anchorCtr="0">
            <a:spAutoFit/>
          </a:bodyPr>
          <a:lstStyle/>
          <a:p>
            <a:pPr marL="742950" marR="0" lvl="0" indent="-742950" algn="l" rtl="0">
              <a:spcBef>
                <a:spcPts val="0"/>
              </a:spcBef>
              <a:spcAft>
                <a:spcPts val="0"/>
              </a:spcAft>
              <a:buClr>
                <a:srgbClr val="000000"/>
              </a:buClr>
              <a:buSzPts val="4000"/>
              <a:buFont typeface="+mj-lt"/>
              <a:buAutoNum type="arabicPeriod"/>
            </a:pPr>
            <a:r>
              <a:rPr lang="en-US" sz="4800" i="0" u="none" strike="noStrike" dirty="0">
                <a:solidFill>
                  <a:srgbClr val="000000"/>
                </a:solidFill>
                <a:latin typeface="Calibri"/>
                <a:ea typeface="Calibri"/>
                <a:cs typeface="Calibri"/>
                <a:sym typeface="Calibri"/>
              </a:rPr>
              <a:t>Advocacy under new leadership at the national and local levels</a:t>
            </a:r>
          </a:p>
          <a:p>
            <a:pPr marL="742950" marR="0" lvl="0" indent="-742950" algn="l" rtl="0">
              <a:spcBef>
                <a:spcPts val="0"/>
              </a:spcBef>
              <a:spcAft>
                <a:spcPts val="0"/>
              </a:spcAft>
              <a:buClr>
                <a:srgbClr val="000000"/>
              </a:buClr>
              <a:buSzPts val="4000"/>
              <a:buFont typeface="+mj-lt"/>
              <a:buAutoNum type="arabicPeriod"/>
            </a:pPr>
            <a:r>
              <a:rPr lang="en-US" sz="4800" i="0" u="none" strike="noStrike" dirty="0">
                <a:solidFill>
                  <a:srgbClr val="000000"/>
                </a:solidFill>
                <a:latin typeface="Calibri"/>
                <a:ea typeface="Calibri"/>
                <a:cs typeface="Calibri"/>
                <a:sym typeface="Calibri"/>
              </a:rPr>
              <a:t>Full devolution under Executive Order No. 138</a:t>
            </a:r>
          </a:p>
          <a:p>
            <a:pPr marL="742950" marR="0" lvl="0" indent="-742950" algn="l" rtl="0">
              <a:spcBef>
                <a:spcPts val="0"/>
              </a:spcBef>
              <a:spcAft>
                <a:spcPts val="0"/>
              </a:spcAft>
              <a:buClr>
                <a:srgbClr val="000000"/>
              </a:buClr>
              <a:buSzPts val="4000"/>
              <a:buFont typeface="+mj-lt"/>
              <a:buAutoNum type="arabicPeriod"/>
            </a:pPr>
            <a:r>
              <a:rPr lang="en-US" sz="4800" i="0" u="none" strike="noStrike" dirty="0">
                <a:solidFill>
                  <a:srgbClr val="000000"/>
                </a:solidFill>
                <a:latin typeface="Calibri"/>
                <a:ea typeface="Calibri"/>
                <a:cs typeface="Calibri"/>
                <a:sym typeface="Calibri"/>
              </a:rPr>
              <a:t>Development of successor PPAN for 2023-2028 and its operationalization at the local level through local nutrition action plans</a:t>
            </a:r>
            <a:endParaRPr sz="4800" i="0" u="none" strike="noStrike" dirty="0">
              <a:solidFill>
                <a:srgbClr val="000000"/>
              </a:solidFill>
              <a:latin typeface="Calibri"/>
              <a:ea typeface="Calibri"/>
              <a:cs typeface="Calibri"/>
              <a:sym typeface="Calibri"/>
            </a:endParaRPr>
          </a:p>
        </p:txBody>
      </p:sp>
      <p:sp>
        <p:nvSpPr>
          <p:cNvPr id="355" name="Google Shape;355;p26"/>
          <p:cNvSpPr txBox="1"/>
          <p:nvPr/>
        </p:nvSpPr>
        <p:spPr>
          <a:xfrm>
            <a:off x="645724" y="855242"/>
            <a:ext cx="11783400"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rgbClr val="F27860"/>
                </a:solidFill>
                <a:latin typeface="Calibri"/>
                <a:ea typeface="Calibri"/>
                <a:cs typeface="Calibri"/>
                <a:sym typeface="Calibri"/>
              </a:rPr>
              <a:t>Op</a:t>
            </a:r>
            <a:r>
              <a:rPr lang="en-US" sz="6600" b="1" i="0" u="none" strike="noStrike" dirty="0">
                <a:solidFill>
                  <a:srgbClr val="F27860"/>
                </a:solidFill>
                <a:latin typeface="Calibri"/>
                <a:ea typeface="Calibri"/>
                <a:cs typeface="Calibri"/>
                <a:sym typeface="Calibri"/>
              </a:rPr>
              <a:t>portunities for nutrition in the new normal</a:t>
            </a:r>
            <a:endParaRPr sz="2000" dirty="0">
              <a:solidFill>
                <a:srgbClr val="F278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31"/>
          <p:cNvGrpSpPr/>
          <p:nvPr/>
        </p:nvGrpSpPr>
        <p:grpSpPr>
          <a:xfrm>
            <a:off x="0" y="7534378"/>
            <a:ext cx="18292848" cy="2761615"/>
            <a:chOff x="0" y="7534378"/>
            <a:chExt cx="18292848" cy="2761615"/>
          </a:xfrm>
        </p:grpSpPr>
        <p:sp>
          <p:nvSpPr>
            <p:cNvPr id="421" name="Google Shape;421;p31"/>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31"/>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31"/>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31"/>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25" name="Google Shape;425;p31"/>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426" name="Google Shape;426;p31"/>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427" name="Google Shape;427;p31"/>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428" name="Google Shape;428;p31"/>
          <p:cNvSpPr txBox="1"/>
          <p:nvPr/>
        </p:nvSpPr>
        <p:spPr>
          <a:xfrm>
            <a:off x="2221865" y="2531495"/>
            <a:ext cx="13844269" cy="3416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rgbClr val="F27860"/>
                </a:solidFill>
                <a:latin typeface="Calibri"/>
                <a:ea typeface="Calibri"/>
                <a:cs typeface="Calibri"/>
                <a:sym typeface="Calibri"/>
              </a:rPr>
              <a:t>What are the roles of stakeholders to help improve nutrition towards a better new normal?</a:t>
            </a:r>
            <a:endParaRPr lang="en-US" sz="5400" b="1" dirty="0">
              <a:solidFill>
                <a:srgbClr val="F2786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32"/>
          <p:cNvGrpSpPr/>
          <p:nvPr/>
        </p:nvGrpSpPr>
        <p:grpSpPr>
          <a:xfrm>
            <a:off x="0" y="9000490"/>
            <a:ext cx="18292848" cy="1295503"/>
            <a:chOff x="0" y="7534378"/>
            <a:chExt cx="18292848" cy="2761615"/>
          </a:xfrm>
        </p:grpSpPr>
        <p:sp>
          <p:nvSpPr>
            <p:cNvPr id="435" name="Google Shape;435;p32"/>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32"/>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32"/>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32"/>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39" name="Google Shape;439;p32"/>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440" name="Google Shape;440;p32"/>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441" name="Google Shape;441;p32"/>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442" name="Google Shape;442;p32"/>
          <p:cNvSpPr txBox="1"/>
          <p:nvPr/>
        </p:nvSpPr>
        <p:spPr>
          <a:xfrm>
            <a:off x="438184" y="2604363"/>
            <a:ext cx="17443477" cy="6186269"/>
          </a:xfrm>
          <a:prstGeom prst="rect">
            <a:avLst/>
          </a:prstGeom>
          <a:noFill/>
          <a:ln>
            <a:noFill/>
          </a:ln>
        </p:spPr>
        <p:txBody>
          <a:bodyPr spcFirstLastPara="1" wrap="square" lIns="91425" tIns="45700" rIns="91425" bIns="45700" anchor="t" anchorCtr="0">
            <a:spAutoFit/>
          </a:bodyPr>
          <a:lstStyle/>
          <a:p>
            <a:pPr marL="742950" marR="0" lvl="0" indent="-742950" algn="l" rtl="0">
              <a:spcBef>
                <a:spcPts val="0"/>
              </a:spcBef>
              <a:spcAft>
                <a:spcPts val="0"/>
              </a:spcAft>
              <a:buFont typeface="+mj-lt"/>
              <a:buAutoNum type="arabicPeriod"/>
            </a:pPr>
            <a:r>
              <a:rPr lang="en-US" sz="4400" b="0" i="0" u="none" strike="noStrike" dirty="0">
                <a:solidFill>
                  <a:srgbClr val="000000"/>
                </a:solidFill>
                <a:latin typeface="Calibri"/>
                <a:ea typeface="Calibri"/>
                <a:cs typeface="Calibri"/>
                <a:sym typeface="Calibri"/>
              </a:rPr>
              <a:t>Commit to actions toward eliminating malnutrition and building back better moving forward to the new normal</a:t>
            </a:r>
          </a:p>
          <a:p>
            <a:pPr marL="742950" marR="0" lvl="0" indent="-742950" algn="l" rtl="0">
              <a:spcBef>
                <a:spcPts val="0"/>
              </a:spcBef>
              <a:spcAft>
                <a:spcPts val="0"/>
              </a:spcAft>
              <a:buFont typeface="+mj-lt"/>
              <a:buAutoNum type="arabicPeriod"/>
            </a:pPr>
            <a:endParaRPr lang="en-US" sz="4400" b="0" i="0" u="none" strike="noStrike" dirty="0">
              <a:solidFill>
                <a:srgbClr val="000000"/>
              </a:solidFill>
              <a:latin typeface="Calibri"/>
              <a:ea typeface="Calibri"/>
              <a:cs typeface="Calibri"/>
              <a:sym typeface="Calibri"/>
            </a:endParaRPr>
          </a:p>
          <a:p>
            <a:pPr marL="742950" marR="0" lvl="0" indent="-742950" algn="l" rtl="0">
              <a:spcBef>
                <a:spcPts val="0"/>
              </a:spcBef>
              <a:spcAft>
                <a:spcPts val="0"/>
              </a:spcAft>
              <a:buFont typeface="+mj-lt"/>
              <a:buAutoNum type="arabicPeriod"/>
            </a:pPr>
            <a:r>
              <a:rPr lang="en-US" sz="4400" b="0" i="0" u="none" strike="noStrike" dirty="0">
                <a:solidFill>
                  <a:srgbClr val="000000"/>
                </a:solidFill>
                <a:latin typeface="Calibri"/>
                <a:ea typeface="Calibri"/>
                <a:cs typeface="Calibri"/>
                <a:sym typeface="Calibri"/>
              </a:rPr>
              <a:t>Integrate nutrition in the development of resilience-building programs, policy and framework for disaster risk management</a:t>
            </a:r>
          </a:p>
          <a:p>
            <a:pPr marL="742950" marR="0" lvl="0" indent="-742950" algn="l" rtl="0">
              <a:spcBef>
                <a:spcPts val="0"/>
              </a:spcBef>
              <a:spcAft>
                <a:spcPts val="0"/>
              </a:spcAft>
              <a:buFont typeface="+mj-lt"/>
              <a:buAutoNum type="arabicPeriod"/>
            </a:pPr>
            <a:endParaRPr lang="en-US" sz="4400" b="0" i="0" u="none" strike="noStrike" dirty="0">
              <a:solidFill>
                <a:srgbClr val="000000"/>
              </a:solidFill>
              <a:latin typeface="Calibri"/>
              <a:ea typeface="Calibri"/>
              <a:cs typeface="Calibri"/>
              <a:sym typeface="Calibri"/>
            </a:endParaRPr>
          </a:p>
          <a:p>
            <a:pPr marL="742950" marR="0" lvl="0" indent="-742950" algn="l" rtl="0">
              <a:spcBef>
                <a:spcPts val="0"/>
              </a:spcBef>
              <a:spcAft>
                <a:spcPts val="0"/>
              </a:spcAft>
              <a:buFont typeface="+mj-lt"/>
              <a:buAutoNum type="arabicPeriod"/>
            </a:pPr>
            <a:r>
              <a:rPr lang="en-US" sz="4400" b="0" i="0" u="none" strike="noStrike" dirty="0">
                <a:solidFill>
                  <a:srgbClr val="000000"/>
                </a:solidFill>
                <a:latin typeface="Calibri"/>
                <a:ea typeface="Calibri"/>
                <a:cs typeface="Calibri"/>
                <a:sym typeface="Calibri"/>
              </a:rPr>
              <a:t>Develop and strengthen policies and programs on scaling up nutrition interventions and highlight importance of nutrition in building resiliency</a:t>
            </a:r>
          </a:p>
          <a:p>
            <a:pPr marL="742950" marR="0" lvl="0" indent="-742950" algn="l" rtl="0">
              <a:spcBef>
                <a:spcPts val="0"/>
              </a:spcBef>
              <a:spcAft>
                <a:spcPts val="0"/>
              </a:spcAft>
              <a:buAutoNum type="arabicPeriod"/>
            </a:pPr>
            <a:endParaRPr lang="en-US" sz="4400" b="0" i="0" u="none" strike="noStrike" dirty="0">
              <a:solidFill>
                <a:srgbClr val="000000"/>
              </a:solidFill>
              <a:latin typeface="Calibri"/>
              <a:ea typeface="Calibri"/>
              <a:cs typeface="Calibri"/>
              <a:sym typeface="Calibri"/>
            </a:endParaRPr>
          </a:p>
        </p:txBody>
      </p:sp>
      <p:sp>
        <p:nvSpPr>
          <p:cNvPr id="443" name="Google Shape;443;p32"/>
          <p:cNvSpPr txBox="1"/>
          <p:nvPr/>
        </p:nvSpPr>
        <p:spPr>
          <a:xfrm>
            <a:off x="589428" y="490675"/>
            <a:ext cx="12615600"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dirty="0">
                <a:solidFill>
                  <a:srgbClr val="F27860"/>
                </a:solidFill>
                <a:latin typeface="Calibri"/>
                <a:ea typeface="Calibri"/>
                <a:cs typeface="Calibri"/>
                <a:sym typeface="Calibri"/>
              </a:rPr>
              <a:t>Opportunities to support nutrition:</a:t>
            </a:r>
          </a:p>
          <a:p>
            <a:pPr marL="0" marR="0" lvl="0" indent="0" algn="l" rtl="0">
              <a:spcBef>
                <a:spcPts val="0"/>
              </a:spcBef>
              <a:spcAft>
                <a:spcPts val="0"/>
              </a:spcAft>
              <a:buNone/>
            </a:pPr>
            <a:r>
              <a:rPr lang="en-US" sz="7200" b="1" i="0" u="none" strike="noStrike" dirty="0">
                <a:solidFill>
                  <a:srgbClr val="F27860"/>
                </a:solidFill>
                <a:latin typeface="Calibri"/>
                <a:ea typeface="Calibri"/>
                <a:cs typeface="Calibri"/>
                <a:sym typeface="Calibri"/>
              </a:rPr>
              <a:t>National government agencies</a:t>
            </a:r>
            <a:endParaRPr sz="7200" b="1" dirty="0">
              <a:solidFill>
                <a:srgbClr val="F2786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Google Shape;449;p33"/>
          <p:cNvGrpSpPr/>
          <p:nvPr/>
        </p:nvGrpSpPr>
        <p:grpSpPr>
          <a:xfrm>
            <a:off x="0" y="8459264"/>
            <a:ext cx="18292848" cy="1836729"/>
            <a:chOff x="0" y="7534378"/>
            <a:chExt cx="18292848" cy="2761615"/>
          </a:xfrm>
        </p:grpSpPr>
        <p:sp>
          <p:nvSpPr>
            <p:cNvPr id="450" name="Google Shape;450;p33"/>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33"/>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33"/>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33"/>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54" name="Google Shape;454;p33"/>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455" name="Google Shape;455;p33"/>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456" name="Google Shape;456;p33"/>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457" name="Google Shape;457;p33"/>
          <p:cNvSpPr txBox="1"/>
          <p:nvPr/>
        </p:nvSpPr>
        <p:spPr>
          <a:xfrm>
            <a:off x="589429" y="2778132"/>
            <a:ext cx="17443476" cy="5016718"/>
          </a:xfrm>
          <a:prstGeom prst="rect">
            <a:avLst/>
          </a:prstGeom>
          <a:noFill/>
          <a:ln>
            <a:noFill/>
          </a:ln>
        </p:spPr>
        <p:txBody>
          <a:bodyPr spcFirstLastPara="1" wrap="square" lIns="91425" tIns="45700" rIns="91425" bIns="45700" anchor="t" anchorCtr="0">
            <a:spAutoFit/>
          </a:bodyPr>
          <a:lstStyle/>
          <a:p>
            <a:pPr marL="742950" indent="-742950">
              <a:spcAft>
                <a:spcPts val="1200"/>
              </a:spcAft>
              <a:buFont typeface="+mj-lt"/>
              <a:buAutoNum type="arabicPeriod" startAt="4"/>
            </a:pPr>
            <a:r>
              <a:rPr lang="en-US" sz="4000" b="0" i="0" u="none" strike="noStrike" dirty="0">
                <a:solidFill>
                  <a:srgbClr val="000000"/>
                </a:solidFill>
                <a:latin typeface="Calibri"/>
                <a:ea typeface="Calibri"/>
                <a:cs typeface="Calibri"/>
                <a:sym typeface="Calibri"/>
              </a:rPr>
              <a:t>Invest in nutrition through the inclusion of nutrition programs in the national annual budget, operational plans, and human resources </a:t>
            </a:r>
          </a:p>
          <a:p>
            <a:pPr marL="742950" marR="0" lvl="0" indent="-742950" algn="l" rtl="0">
              <a:spcBef>
                <a:spcPts val="0"/>
              </a:spcBef>
              <a:spcAft>
                <a:spcPts val="1200"/>
              </a:spcAft>
              <a:buFont typeface="+mj-lt"/>
              <a:buAutoNum type="arabicPeriod" startAt="4"/>
            </a:pPr>
            <a:r>
              <a:rPr lang="en-US" sz="4000" b="0" i="0" u="none" strike="noStrike" dirty="0">
                <a:solidFill>
                  <a:srgbClr val="000000"/>
                </a:solidFill>
                <a:latin typeface="Calibri"/>
                <a:ea typeface="Calibri"/>
                <a:cs typeface="Calibri"/>
                <a:sym typeface="Calibri"/>
              </a:rPr>
              <a:t>Include nutrition lens in development of resilience-building programs and policies</a:t>
            </a:r>
          </a:p>
          <a:p>
            <a:pPr marL="742950" marR="0" lvl="0" indent="-742950" algn="l" rtl="0">
              <a:spcBef>
                <a:spcPts val="0"/>
              </a:spcBef>
              <a:spcAft>
                <a:spcPts val="1200"/>
              </a:spcAft>
              <a:buFont typeface="+mj-lt"/>
              <a:buAutoNum type="arabicPeriod" startAt="4"/>
            </a:pPr>
            <a:r>
              <a:rPr lang="en-US" sz="4000" b="0" i="0" u="none" strike="noStrike" dirty="0">
                <a:solidFill>
                  <a:srgbClr val="000000"/>
                </a:solidFill>
                <a:latin typeface="Calibri"/>
                <a:ea typeface="Calibri"/>
                <a:cs typeface="Calibri"/>
                <a:sym typeface="Calibri"/>
              </a:rPr>
              <a:t>Continue to tweak programs to become nutrition-sensitive</a:t>
            </a:r>
          </a:p>
          <a:p>
            <a:pPr marL="742950" marR="0" lvl="0" indent="-742950" algn="l" rtl="0">
              <a:spcBef>
                <a:spcPts val="0"/>
              </a:spcBef>
              <a:spcAft>
                <a:spcPts val="1200"/>
              </a:spcAft>
              <a:buFont typeface="+mj-lt"/>
              <a:buAutoNum type="arabicPeriod" startAt="4"/>
            </a:pPr>
            <a:r>
              <a:rPr lang="en-US" sz="4000" b="0" i="0" u="none" strike="noStrike" dirty="0">
                <a:solidFill>
                  <a:srgbClr val="000000"/>
                </a:solidFill>
                <a:latin typeface="Calibri"/>
                <a:ea typeface="Calibri"/>
                <a:cs typeface="Calibri"/>
                <a:sym typeface="Calibri"/>
              </a:rPr>
              <a:t>Prioritize nutritionally vulnerable groups as beneficiaries in nutrition specific and nutrition-sensitive government programs </a:t>
            </a:r>
          </a:p>
        </p:txBody>
      </p:sp>
      <p:sp>
        <p:nvSpPr>
          <p:cNvPr id="458" name="Google Shape;458;p33"/>
          <p:cNvSpPr txBox="1"/>
          <p:nvPr/>
        </p:nvSpPr>
        <p:spPr>
          <a:xfrm>
            <a:off x="589428" y="490675"/>
            <a:ext cx="126156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dirty="0">
                <a:solidFill>
                  <a:srgbClr val="F27860"/>
                </a:solidFill>
                <a:latin typeface="Calibri"/>
                <a:ea typeface="Calibri"/>
                <a:cs typeface="Calibri"/>
                <a:sym typeface="Calibri"/>
              </a:rPr>
              <a:t>Opportunities to support nutrition:</a:t>
            </a:r>
          </a:p>
          <a:p>
            <a:pPr marL="0" marR="0" lvl="0" indent="0" algn="l" rtl="0">
              <a:spcBef>
                <a:spcPts val="0"/>
              </a:spcBef>
              <a:spcAft>
                <a:spcPts val="0"/>
              </a:spcAft>
              <a:buNone/>
            </a:pPr>
            <a:r>
              <a:rPr lang="en-US" sz="7200" b="1" i="0" u="none" strike="noStrike" dirty="0">
                <a:solidFill>
                  <a:srgbClr val="F27860"/>
                </a:solidFill>
                <a:latin typeface="Calibri"/>
                <a:ea typeface="Calibri"/>
                <a:cs typeface="Calibri"/>
                <a:sym typeface="Calibri"/>
              </a:rPr>
              <a:t>National government agencies</a:t>
            </a:r>
            <a:endParaRPr sz="7200" b="1" dirty="0">
              <a:solidFill>
                <a:srgbClr val="F2786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4" name="Google Shape;464;p34"/>
          <p:cNvGrpSpPr/>
          <p:nvPr/>
        </p:nvGrpSpPr>
        <p:grpSpPr>
          <a:xfrm>
            <a:off x="0" y="8974709"/>
            <a:ext cx="18292848" cy="1321284"/>
            <a:chOff x="0" y="7534378"/>
            <a:chExt cx="18292848" cy="2761615"/>
          </a:xfrm>
        </p:grpSpPr>
        <p:sp>
          <p:nvSpPr>
            <p:cNvPr id="465" name="Google Shape;465;p34"/>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34"/>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34"/>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34"/>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69" name="Google Shape;469;p34"/>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470" name="Google Shape;470;p34"/>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471" name="Google Shape;471;p34"/>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472" name="Google Shape;472;p34"/>
          <p:cNvSpPr txBox="1"/>
          <p:nvPr/>
        </p:nvSpPr>
        <p:spPr>
          <a:xfrm>
            <a:off x="276245" y="2558801"/>
            <a:ext cx="17735509" cy="5970825"/>
          </a:xfrm>
          <a:prstGeom prst="rect">
            <a:avLst/>
          </a:prstGeom>
          <a:noFill/>
          <a:ln>
            <a:noFill/>
          </a:ln>
        </p:spPr>
        <p:txBody>
          <a:bodyPr spcFirstLastPara="1" wrap="square" lIns="91425" tIns="45700" rIns="91425" bIns="45700" anchor="t" anchorCtr="0">
            <a:spAutoFit/>
          </a:bodyPr>
          <a:lstStyle/>
          <a:p>
            <a:pPr marL="1200150" marR="0" lvl="1" indent="-742950" algn="l" rtl="0">
              <a:spcBef>
                <a:spcPts val="0"/>
              </a:spcBef>
              <a:spcAft>
                <a:spcPts val="1200"/>
              </a:spcAft>
              <a:buClr>
                <a:srgbClr val="000000"/>
              </a:buClr>
              <a:buSzPts val="4000"/>
              <a:buFont typeface="+mj-lt"/>
              <a:buAutoNum type="arabicPeriod"/>
            </a:pPr>
            <a:r>
              <a:rPr lang="en-US" sz="4400" b="0" i="0" u="none" strike="noStrike" cap="none" dirty="0">
                <a:solidFill>
                  <a:srgbClr val="000000"/>
                </a:solidFill>
                <a:latin typeface="Calibri"/>
                <a:ea typeface="Calibri"/>
                <a:cs typeface="Calibri"/>
                <a:sym typeface="Calibri"/>
              </a:rPr>
              <a:t>Formulate and implement local nutrition action plans that align with the PPAN 2023-2028 and with a resilience lens</a:t>
            </a:r>
          </a:p>
          <a:p>
            <a:pPr marL="1200150" marR="0" lvl="1" indent="-742950" algn="l" rtl="0">
              <a:spcBef>
                <a:spcPts val="0"/>
              </a:spcBef>
              <a:spcAft>
                <a:spcPts val="1200"/>
              </a:spcAft>
              <a:buClr>
                <a:srgbClr val="000000"/>
              </a:buClr>
              <a:buSzPts val="4000"/>
              <a:buFont typeface="+mj-lt"/>
              <a:buAutoNum type="arabicPeriod"/>
            </a:pPr>
            <a:r>
              <a:rPr lang="en-US" sz="4400" b="0" i="0" u="none" strike="noStrike" cap="none" dirty="0">
                <a:solidFill>
                  <a:srgbClr val="000000"/>
                </a:solidFill>
                <a:latin typeface="Calibri"/>
                <a:ea typeface="Calibri"/>
                <a:cs typeface="Calibri"/>
                <a:sym typeface="Calibri"/>
              </a:rPr>
              <a:t>Increase support to nutrition programs and their implementation taking in considerations changes in the delivery brought by the pandemic</a:t>
            </a:r>
          </a:p>
          <a:p>
            <a:pPr marL="1200150" marR="0" lvl="1" indent="-742950" algn="l" rtl="0">
              <a:spcBef>
                <a:spcPts val="0"/>
              </a:spcBef>
              <a:spcAft>
                <a:spcPts val="1200"/>
              </a:spcAft>
              <a:buClr>
                <a:srgbClr val="000000"/>
              </a:buClr>
              <a:buSzPts val="4000"/>
              <a:buFont typeface="+mj-lt"/>
              <a:buAutoNum type="arabicPeriod"/>
            </a:pPr>
            <a:r>
              <a:rPr lang="en-US" sz="4400" b="0" i="0" u="none" strike="noStrike" cap="none" dirty="0">
                <a:solidFill>
                  <a:srgbClr val="000000"/>
                </a:solidFill>
                <a:latin typeface="Calibri"/>
                <a:ea typeface="Calibri"/>
                <a:cs typeface="Calibri"/>
                <a:sym typeface="Calibri"/>
              </a:rPr>
              <a:t>Improve access to nutrition and related programs in far-flung areas, geographically isolated and disadvantaged areas, urban poor, and resettlement areas</a:t>
            </a:r>
          </a:p>
        </p:txBody>
      </p:sp>
      <p:sp>
        <p:nvSpPr>
          <p:cNvPr id="473" name="Google Shape;473;p34"/>
          <p:cNvSpPr txBox="1"/>
          <p:nvPr/>
        </p:nvSpPr>
        <p:spPr>
          <a:xfrm>
            <a:off x="589428" y="490675"/>
            <a:ext cx="126156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dirty="0">
                <a:solidFill>
                  <a:srgbClr val="F27860"/>
                </a:solidFill>
                <a:latin typeface="Calibri"/>
                <a:ea typeface="Calibri"/>
                <a:cs typeface="Calibri"/>
                <a:sym typeface="Calibri"/>
              </a:rPr>
              <a:t>Opportunities to support nutrition:</a:t>
            </a:r>
            <a:endParaRPr lang="en-US" sz="7200" b="1" i="0" u="none" strike="noStrike" dirty="0">
              <a:solidFill>
                <a:srgbClr val="F27860"/>
              </a:solidFill>
              <a:latin typeface="Calibri"/>
              <a:ea typeface="Calibri"/>
              <a:cs typeface="Calibri"/>
              <a:sym typeface="Calibri"/>
            </a:endParaRPr>
          </a:p>
          <a:p>
            <a:pPr marL="0" marR="0" lvl="0" indent="0" algn="l" rtl="0">
              <a:spcBef>
                <a:spcPts val="0"/>
              </a:spcBef>
              <a:spcAft>
                <a:spcPts val="0"/>
              </a:spcAft>
              <a:buNone/>
            </a:pPr>
            <a:r>
              <a:rPr lang="en-US" sz="7200" b="1" i="0" u="none" strike="noStrike" dirty="0">
                <a:solidFill>
                  <a:srgbClr val="F27860"/>
                </a:solidFill>
                <a:latin typeface="Calibri"/>
                <a:ea typeface="Calibri"/>
                <a:cs typeface="Calibri"/>
                <a:sym typeface="Calibri"/>
              </a:rPr>
              <a:t>Local government units </a:t>
            </a:r>
            <a:endParaRPr sz="7200" b="1" dirty="0">
              <a:solidFill>
                <a:srgbClr val="F278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72" name="Google Shape;72;p9"/>
          <p:cNvGrpSpPr/>
          <p:nvPr/>
        </p:nvGrpSpPr>
        <p:grpSpPr>
          <a:xfrm>
            <a:off x="0" y="8861396"/>
            <a:ext cx="18292848" cy="1434597"/>
            <a:chOff x="0" y="7534378"/>
            <a:chExt cx="18292848" cy="2761615"/>
          </a:xfrm>
        </p:grpSpPr>
        <p:sp>
          <p:nvSpPr>
            <p:cNvPr id="73" name="Google Shape;73;p9"/>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9"/>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9"/>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9"/>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77" name="Google Shape;77;p9"/>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78" name="Google Shape;78;p9"/>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79" name="Google Shape;79;p9"/>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80" name="Google Shape;80;p9"/>
          <p:cNvSpPr txBox="1"/>
          <p:nvPr/>
        </p:nvSpPr>
        <p:spPr>
          <a:xfrm>
            <a:off x="646693" y="1899437"/>
            <a:ext cx="156082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F27860"/>
                </a:solidFill>
                <a:latin typeface="Calibri"/>
                <a:ea typeface="Calibri"/>
                <a:cs typeface="Calibri"/>
                <a:sym typeface="Calibri"/>
              </a:rPr>
              <a:t>2022 NUTRITION MONTH CAMPAIGN OBJECTIVES</a:t>
            </a:r>
            <a:endParaRPr>
              <a:solidFill>
                <a:srgbClr val="F27860"/>
              </a:solidFill>
            </a:endParaRPr>
          </a:p>
        </p:txBody>
      </p:sp>
      <p:sp>
        <p:nvSpPr>
          <p:cNvPr id="81" name="Google Shape;81;p9"/>
          <p:cNvSpPr/>
          <p:nvPr/>
        </p:nvSpPr>
        <p:spPr>
          <a:xfrm>
            <a:off x="751540" y="7061296"/>
            <a:ext cx="16488744" cy="1796578"/>
          </a:xfrm>
          <a:prstGeom prst="roundRect">
            <a:avLst>
              <a:gd name="adj" fmla="val 16667"/>
            </a:avLst>
          </a:prstGeom>
          <a:solidFill>
            <a:schemeClr val="lt1"/>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9"/>
          <p:cNvSpPr/>
          <p:nvPr/>
        </p:nvSpPr>
        <p:spPr>
          <a:xfrm>
            <a:off x="651016" y="2822767"/>
            <a:ext cx="16488744" cy="1575205"/>
          </a:xfrm>
          <a:prstGeom prst="roundRect">
            <a:avLst>
              <a:gd name="adj" fmla="val 16667"/>
            </a:avLst>
          </a:prstGeom>
          <a:solidFill>
            <a:schemeClr val="lt1"/>
          </a:solidFill>
          <a:ln w="571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9"/>
          <p:cNvSpPr/>
          <p:nvPr/>
        </p:nvSpPr>
        <p:spPr>
          <a:xfrm>
            <a:off x="646693" y="4618275"/>
            <a:ext cx="16488744" cy="2199433"/>
          </a:xfrm>
          <a:prstGeom prst="roundRect">
            <a:avLst>
              <a:gd name="adj" fmla="val 16667"/>
            </a:avLst>
          </a:prstGeom>
          <a:solidFill>
            <a:schemeClr val="lt1"/>
          </a:solidFill>
          <a:ln w="571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9"/>
          <p:cNvSpPr txBox="1"/>
          <p:nvPr/>
        </p:nvSpPr>
        <p:spPr>
          <a:xfrm>
            <a:off x="838200" y="2814246"/>
            <a:ext cx="16019160" cy="1225089"/>
          </a:xfrm>
          <a:prstGeom prst="rect">
            <a:avLst/>
          </a:prstGeom>
          <a:noFill/>
          <a:ln>
            <a:noFill/>
          </a:ln>
        </p:spPr>
        <p:txBody>
          <a:bodyPr spcFirstLastPara="1" wrap="square" lIns="91425" tIns="45700" rIns="91425" bIns="45700" anchor="t" anchorCtr="0">
            <a:noAutofit/>
          </a:bodyPr>
          <a:lstStyle/>
          <a:p>
            <a:pPr marL="984250" marR="0" lvl="0" indent="-984250" algn="l" rtl="0">
              <a:spcBef>
                <a:spcPts val="0"/>
              </a:spcBef>
              <a:spcAft>
                <a:spcPts val="0"/>
              </a:spcAft>
              <a:buClr>
                <a:schemeClr val="dk1"/>
              </a:buClr>
              <a:buSzPct val="100000"/>
              <a:buFont typeface="Calibri"/>
              <a:buAutoNum type="arabicPeriod"/>
            </a:pPr>
            <a:r>
              <a:rPr lang="en-US" sz="4800" dirty="0">
                <a:solidFill>
                  <a:schemeClr val="dk1"/>
                </a:solidFill>
                <a:latin typeface="Calibri"/>
                <a:ea typeface="Calibri"/>
                <a:cs typeface="Calibri"/>
                <a:sym typeface="Calibri"/>
              </a:rPr>
              <a:t>Raise the awareness of the importance of nutrition in building resilience and recovery from the pandemic </a:t>
            </a:r>
            <a:endParaRPr sz="4800" dirty="0"/>
          </a:p>
          <a:p>
            <a:pPr marL="0" marR="0" lvl="0" indent="0" algn="l" rtl="0">
              <a:spcBef>
                <a:spcPts val="0"/>
              </a:spcBef>
              <a:spcAft>
                <a:spcPts val="0"/>
              </a:spcAft>
              <a:buNone/>
            </a:pPr>
            <a:endParaRPr sz="4800" dirty="0">
              <a:solidFill>
                <a:schemeClr val="dk1"/>
              </a:solidFill>
              <a:latin typeface="Calibri"/>
              <a:ea typeface="Calibri"/>
              <a:cs typeface="Calibri"/>
              <a:sym typeface="Calibri"/>
            </a:endParaRPr>
          </a:p>
        </p:txBody>
      </p:sp>
      <p:sp>
        <p:nvSpPr>
          <p:cNvPr id="85" name="Google Shape;85;p9"/>
          <p:cNvSpPr txBox="1"/>
          <p:nvPr/>
        </p:nvSpPr>
        <p:spPr>
          <a:xfrm>
            <a:off x="999157" y="4645232"/>
            <a:ext cx="16488744" cy="2308284"/>
          </a:xfrm>
          <a:prstGeom prst="rect">
            <a:avLst/>
          </a:prstGeom>
          <a:noFill/>
          <a:ln>
            <a:noFill/>
          </a:ln>
        </p:spPr>
        <p:txBody>
          <a:bodyPr spcFirstLastPara="1" wrap="square" lIns="91425" tIns="45700" rIns="91425" bIns="45700" anchor="t" anchorCtr="0">
            <a:spAutoFit/>
          </a:bodyPr>
          <a:lstStyle/>
          <a:p>
            <a:pPr marL="809625" marR="0" lvl="0" indent="-809625" algn="l" rtl="0">
              <a:spcBef>
                <a:spcPts val="0"/>
              </a:spcBef>
              <a:spcAft>
                <a:spcPts val="0"/>
              </a:spcAft>
              <a:buNone/>
              <a:tabLst>
                <a:tab pos="1019175" algn="l"/>
              </a:tabLst>
            </a:pPr>
            <a:r>
              <a:rPr lang="en-US" sz="4800" dirty="0">
                <a:solidFill>
                  <a:schemeClr val="dk1"/>
                </a:solidFill>
                <a:latin typeface="Calibri"/>
                <a:ea typeface="Calibri"/>
                <a:cs typeface="Calibri"/>
                <a:sym typeface="Calibri"/>
              </a:rPr>
              <a:t>2.  Stimulate discussions among stakeholders on how to build back better the design, delivery, and scale-up of nutrition interventions</a:t>
            </a:r>
            <a:endParaRPr sz="4800" dirty="0">
              <a:solidFill>
                <a:schemeClr val="dk1"/>
              </a:solidFill>
              <a:latin typeface="Calibri"/>
              <a:ea typeface="Calibri"/>
              <a:cs typeface="Calibri"/>
              <a:sym typeface="Calibri"/>
            </a:endParaRPr>
          </a:p>
        </p:txBody>
      </p:sp>
      <p:sp>
        <p:nvSpPr>
          <p:cNvPr id="86" name="Google Shape;86;p9"/>
          <p:cNvSpPr txBox="1"/>
          <p:nvPr/>
        </p:nvSpPr>
        <p:spPr>
          <a:xfrm>
            <a:off x="999157" y="7119202"/>
            <a:ext cx="16434491" cy="1569620"/>
          </a:xfrm>
          <a:prstGeom prst="rect">
            <a:avLst/>
          </a:prstGeom>
          <a:noFill/>
          <a:ln>
            <a:noFill/>
          </a:ln>
        </p:spPr>
        <p:txBody>
          <a:bodyPr spcFirstLastPara="1" wrap="square" lIns="91425" tIns="45700" rIns="91425" bIns="45700" anchor="t" anchorCtr="0">
            <a:spAutoFit/>
          </a:bodyPr>
          <a:lstStyle/>
          <a:p>
            <a:pPr marL="738188" marR="0" lvl="0" indent="-738188" algn="l" rtl="0">
              <a:spcBef>
                <a:spcPts val="0"/>
              </a:spcBef>
              <a:spcAft>
                <a:spcPts val="0"/>
              </a:spcAft>
              <a:buNone/>
            </a:pPr>
            <a:r>
              <a:rPr lang="en-US" sz="4800" dirty="0">
                <a:solidFill>
                  <a:schemeClr val="dk1"/>
                </a:solidFill>
                <a:latin typeface="Calibri"/>
                <a:ea typeface="Calibri"/>
                <a:cs typeface="Calibri"/>
                <a:sym typeface="Calibri"/>
              </a:rPr>
              <a:t> 3. Engage various sectors and the public in activities that promote nutrition </a:t>
            </a:r>
            <a:endParaRPr sz="48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37"/>
          <p:cNvGrpSpPr/>
          <p:nvPr/>
        </p:nvGrpSpPr>
        <p:grpSpPr>
          <a:xfrm>
            <a:off x="0" y="8668512"/>
            <a:ext cx="18292848" cy="1627481"/>
            <a:chOff x="0" y="7534378"/>
            <a:chExt cx="18292848" cy="2761615"/>
          </a:xfrm>
        </p:grpSpPr>
        <p:sp>
          <p:nvSpPr>
            <p:cNvPr id="510" name="Google Shape;510;p37"/>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37"/>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37"/>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37"/>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14" name="Google Shape;514;p37"/>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15" name="Google Shape;515;p37"/>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16" name="Google Shape;516;p37"/>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17" name="Google Shape;517;p37"/>
          <p:cNvSpPr txBox="1"/>
          <p:nvPr/>
        </p:nvSpPr>
        <p:spPr>
          <a:xfrm>
            <a:off x="717427" y="3352997"/>
            <a:ext cx="16326989" cy="3785611"/>
          </a:xfrm>
          <a:prstGeom prst="rect">
            <a:avLst/>
          </a:prstGeom>
          <a:noFill/>
          <a:ln>
            <a:noFill/>
          </a:ln>
        </p:spPr>
        <p:txBody>
          <a:bodyPr spcFirstLastPara="1" wrap="square" lIns="91425" tIns="45700" rIns="91425" bIns="45700" anchor="t" anchorCtr="0">
            <a:spAutoFit/>
          </a:bodyPr>
          <a:lstStyle/>
          <a:p>
            <a:pPr marL="742950" marR="0" lvl="0" indent="-742950" algn="l" rtl="0">
              <a:spcBef>
                <a:spcPts val="0"/>
              </a:spcBef>
              <a:spcAft>
                <a:spcPts val="0"/>
              </a:spcAft>
              <a:buFont typeface="+mj-lt"/>
              <a:buAutoNum type="arabicPeriod"/>
            </a:pPr>
            <a:r>
              <a:rPr lang="en-US" sz="4800" b="0" i="0" u="none" strike="noStrike" dirty="0">
                <a:solidFill>
                  <a:srgbClr val="000000"/>
                </a:solidFill>
                <a:latin typeface="Calibri"/>
                <a:ea typeface="Calibri"/>
                <a:cs typeface="Calibri"/>
                <a:sym typeface="Calibri"/>
              </a:rPr>
              <a:t>Modify budget and plans to include nutrition-related activities and services to employees and clientele </a:t>
            </a:r>
          </a:p>
          <a:p>
            <a:pPr marL="742950" marR="0" lvl="0" indent="-742950" algn="l" rtl="0">
              <a:spcBef>
                <a:spcPts val="0"/>
              </a:spcBef>
              <a:spcAft>
                <a:spcPts val="0"/>
              </a:spcAft>
              <a:buFont typeface="+mj-lt"/>
              <a:buAutoNum type="arabicPeriod"/>
            </a:pPr>
            <a:endParaRPr lang="en-US" sz="4800" b="0" i="0" u="none" strike="noStrike" dirty="0">
              <a:solidFill>
                <a:srgbClr val="000000"/>
              </a:solidFill>
              <a:latin typeface="Calibri"/>
              <a:ea typeface="Calibri"/>
              <a:cs typeface="Calibri"/>
              <a:sym typeface="Calibri"/>
            </a:endParaRPr>
          </a:p>
          <a:p>
            <a:pPr marL="742950" marR="0" lvl="0" indent="-742950" algn="l" rtl="0">
              <a:spcBef>
                <a:spcPts val="0"/>
              </a:spcBef>
              <a:spcAft>
                <a:spcPts val="0"/>
              </a:spcAft>
              <a:buFont typeface="+mj-lt"/>
              <a:buAutoNum type="arabicPeriod"/>
            </a:pPr>
            <a:r>
              <a:rPr lang="en-US" sz="4800" b="0" i="0" u="none" strike="noStrike" dirty="0">
                <a:solidFill>
                  <a:srgbClr val="000000"/>
                </a:solidFill>
                <a:latin typeface="Calibri"/>
                <a:ea typeface="Calibri"/>
                <a:cs typeface="Calibri"/>
                <a:sym typeface="Calibri"/>
              </a:rPr>
              <a:t>Work with government to fill the gap in terms of delivery of nutrition services and intervention</a:t>
            </a:r>
          </a:p>
        </p:txBody>
      </p:sp>
      <p:sp>
        <p:nvSpPr>
          <p:cNvPr id="518" name="Google Shape;518;p37"/>
          <p:cNvSpPr txBox="1"/>
          <p:nvPr/>
        </p:nvSpPr>
        <p:spPr>
          <a:xfrm>
            <a:off x="717427" y="897605"/>
            <a:ext cx="126156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dirty="0">
                <a:solidFill>
                  <a:srgbClr val="F27860"/>
                </a:solidFill>
                <a:latin typeface="Calibri"/>
                <a:ea typeface="Calibri"/>
                <a:cs typeface="Calibri"/>
                <a:sym typeface="Calibri"/>
              </a:rPr>
              <a:t>Opportunities to support nutrition:</a:t>
            </a:r>
            <a:endParaRPr lang="en-US" sz="7200" b="1" dirty="0">
              <a:solidFill>
                <a:srgbClr val="F27860"/>
              </a:solidFill>
              <a:latin typeface="Calibri"/>
              <a:ea typeface="Calibri"/>
              <a:cs typeface="Calibri"/>
              <a:sym typeface="Calibri"/>
            </a:endParaRPr>
          </a:p>
          <a:p>
            <a:pPr marL="0" marR="0" lvl="0" indent="0" algn="l" rtl="0">
              <a:spcBef>
                <a:spcPts val="0"/>
              </a:spcBef>
              <a:spcAft>
                <a:spcPts val="0"/>
              </a:spcAft>
              <a:buNone/>
            </a:pPr>
            <a:r>
              <a:rPr lang="en-US" sz="7200" b="1" dirty="0">
                <a:solidFill>
                  <a:srgbClr val="F27860"/>
                </a:solidFill>
                <a:latin typeface="Calibri"/>
                <a:ea typeface="Calibri"/>
                <a:cs typeface="Calibri"/>
                <a:sym typeface="Calibri"/>
              </a:rPr>
              <a:t>Private sector</a:t>
            </a:r>
            <a:endParaRPr sz="5400" b="1" dirty="0">
              <a:solidFill>
                <a:srgbClr val="F2786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4" name="Google Shape;494;p36"/>
          <p:cNvGrpSpPr/>
          <p:nvPr/>
        </p:nvGrpSpPr>
        <p:grpSpPr>
          <a:xfrm>
            <a:off x="0" y="8752837"/>
            <a:ext cx="18292848" cy="1543156"/>
            <a:chOff x="0" y="7534378"/>
            <a:chExt cx="18292848" cy="2761615"/>
          </a:xfrm>
        </p:grpSpPr>
        <p:sp>
          <p:nvSpPr>
            <p:cNvPr id="495" name="Google Shape;495;p36"/>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36"/>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36"/>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36"/>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99" name="Google Shape;499;p36"/>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00" name="Google Shape;500;p36"/>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01" name="Google Shape;501;p36"/>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02" name="Google Shape;502;p36"/>
          <p:cNvSpPr txBox="1"/>
          <p:nvPr/>
        </p:nvSpPr>
        <p:spPr>
          <a:xfrm>
            <a:off x="422261" y="2061927"/>
            <a:ext cx="17443477" cy="6617156"/>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1200"/>
              </a:spcAft>
              <a:buClr>
                <a:srgbClr val="000000"/>
              </a:buClr>
              <a:buSzPts val="3600"/>
              <a:buFont typeface="+mj-lt"/>
              <a:buAutoNum type="arabicPeriod"/>
            </a:pPr>
            <a:r>
              <a:rPr lang="en-US" sz="4800" b="0" i="0" u="none" strike="noStrike" dirty="0">
                <a:solidFill>
                  <a:srgbClr val="000000"/>
                </a:solidFill>
                <a:latin typeface="Calibri"/>
                <a:ea typeface="Calibri"/>
                <a:cs typeface="Calibri"/>
                <a:sym typeface="Calibri"/>
              </a:rPr>
              <a:t>Develop materials for information, education, and communication of nutrition messages to the public</a:t>
            </a:r>
          </a:p>
          <a:p>
            <a:pPr marL="914400" marR="0" lvl="0" indent="-914400" algn="l" rtl="0">
              <a:spcBef>
                <a:spcPts val="0"/>
              </a:spcBef>
              <a:spcAft>
                <a:spcPts val="1200"/>
              </a:spcAft>
              <a:buClr>
                <a:srgbClr val="000000"/>
              </a:buClr>
              <a:buSzPts val="3600"/>
              <a:buFont typeface="+mj-lt"/>
              <a:buAutoNum type="arabicPeriod"/>
            </a:pPr>
            <a:r>
              <a:rPr lang="en-US" sz="4800" b="0" i="0" u="none" strike="noStrike" dirty="0">
                <a:solidFill>
                  <a:srgbClr val="000000"/>
                </a:solidFill>
                <a:latin typeface="Calibri"/>
                <a:ea typeface="Calibri"/>
                <a:cs typeface="Calibri"/>
                <a:sym typeface="Calibri"/>
              </a:rPr>
              <a:t>Promote good and healthy nutrition practices in commonly consumed media</a:t>
            </a:r>
          </a:p>
          <a:p>
            <a:pPr marL="914400" marR="0" lvl="0" indent="-914400" algn="l" rtl="0">
              <a:spcBef>
                <a:spcPts val="0"/>
              </a:spcBef>
              <a:spcAft>
                <a:spcPts val="1200"/>
              </a:spcAft>
              <a:buClr>
                <a:srgbClr val="000000"/>
              </a:buClr>
              <a:buSzPts val="3600"/>
              <a:buFont typeface="+mj-lt"/>
              <a:buAutoNum type="arabicPeriod"/>
            </a:pPr>
            <a:r>
              <a:rPr lang="en-US" sz="4800" b="0" i="0" u="none" strike="noStrike" dirty="0">
                <a:solidFill>
                  <a:srgbClr val="000000"/>
                </a:solidFill>
                <a:latin typeface="Calibri"/>
                <a:ea typeface="Calibri"/>
                <a:cs typeface="Calibri"/>
                <a:sym typeface="Calibri"/>
              </a:rPr>
              <a:t>Encourage the public to participate in national and local health and nutrition programs</a:t>
            </a:r>
          </a:p>
          <a:p>
            <a:pPr marL="914400" marR="0" lvl="0" indent="-914400" algn="l" rtl="0">
              <a:spcBef>
                <a:spcPts val="0"/>
              </a:spcBef>
              <a:spcAft>
                <a:spcPts val="1200"/>
              </a:spcAft>
              <a:buClr>
                <a:srgbClr val="000000"/>
              </a:buClr>
              <a:buSzPts val="3600"/>
              <a:buFont typeface="+mj-lt"/>
              <a:buAutoNum type="arabicPeriod"/>
            </a:pPr>
            <a:r>
              <a:rPr lang="en-US" sz="4800" b="0" i="0" u="none" strike="noStrike" dirty="0">
                <a:solidFill>
                  <a:srgbClr val="000000"/>
                </a:solidFill>
                <a:latin typeface="Calibri"/>
                <a:ea typeface="Calibri"/>
                <a:cs typeface="Calibri"/>
                <a:sym typeface="Calibri"/>
              </a:rPr>
              <a:t>Stop calling for donations of milk formula contrary to the Milk Code</a:t>
            </a:r>
          </a:p>
        </p:txBody>
      </p:sp>
      <p:sp>
        <p:nvSpPr>
          <p:cNvPr id="503" name="Google Shape;503;p36"/>
          <p:cNvSpPr txBox="1"/>
          <p:nvPr/>
        </p:nvSpPr>
        <p:spPr>
          <a:xfrm>
            <a:off x="589428" y="456298"/>
            <a:ext cx="126156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dirty="0">
                <a:solidFill>
                  <a:srgbClr val="F27860"/>
                </a:solidFill>
                <a:latin typeface="Calibri"/>
                <a:ea typeface="Calibri"/>
                <a:cs typeface="Calibri"/>
                <a:sym typeface="Calibri"/>
              </a:rPr>
              <a:t>Opportunities to support nutrition:  </a:t>
            </a:r>
            <a:r>
              <a:rPr lang="en-US" sz="7200" b="1" i="0" u="none" strike="noStrike" dirty="0">
                <a:solidFill>
                  <a:srgbClr val="F27860"/>
                </a:solidFill>
                <a:latin typeface="Calibri"/>
                <a:ea typeface="Calibri"/>
                <a:cs typeface="Calibri"/>
                <a:sym typeface="Calibri"/>
              </a:rPr>
              <a:t>Media </a:t>
            </a:r>
            <a:endParaRPr sz="7200" b="1" dirty="0">
              <a:solidFill>
                <a:srgbClr val="F2786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pSp>
        <p:nvGrpSpPr>
          <p:cNvPr id="524" name="Google Shape;524;p38"/>
          <p:cNvGrpSpPr/>
          <p:nvPr/>
        </p:nvGrpSpPr>
        <p:grpSpPr>
          <a:xfrm>
            <a:off x="0" y="8786869"/>
            <a:ext cx="18292848" cy="1509124"/>
            <a:chOff x="0" y="7534378"/>
            <a:chExt cx="18292848" cy="2761615"/>
          </a:xfrm>
        </p:grpSpPr>
        <p:sp>
          <p:nvSpPr>
            <p:cNvPr id="525" name="Google Shape;525;p38"/>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8"/>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8"/>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8"/>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29" name="Google Shape;529;p38"/>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30" name="Google Shape;530;p38"/>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31" name="Google Shape;531;p38"/>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32" name="Google Shape;532;p38"/>
          <p:cNvSpPr txBox="1"/>
          <p:nvPr/>
        </p:nvSpPr>
        <p:spPr>
          <a:xfrm>
            <a:off x="422261" y="2357159"/>
            <a:ext cx="17443477" cy="5678437"/>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1800"/>
              </a:spcAft>
              <a:buFont typeface="+mj-lt"/>
              <a:buAutoNum type="arabicPeriod"/>
            </a:pPr>
            <a:r>
              <a:rPr lang="en-US" sz="4800" b="0" i="0" u="none" strike="noStrike" dirty="0">
                <a:solidFill>
                  <a:srgbClr val="000000"/>
                </a:solidFill>
                <a:latin typeface="Calibri"/>
                <a:ea typeface="Calibri"/>
                <a:cs typeface="Calibri"/>
                <a:sym typeface="Calibri"/>
              </a:rPr>
              <a:t>Advocate for increased attention to food and nutrition security</a:t>
            </a:r>
          </a:p>
          <a:p>
            <a:pPr marL="914400" marR="0" lvl="0" indent="-914400" algn="l" rtl="0">
              <a:spcBef>
                <a:spcPts val="0"/>
              </a:spcBef>
              <a:spcAft>
                <a:spcPts val="1800"/>
              </a:spcAft>
              <a:buFont typeface="+mj-lt"/>
              <a:buAutoNum type="arabicPeriod"/>
            </a:pPr>
            <a:r>
              <a:rPr lang="en-US" sz="4800" b="0" i="0" u="none" strike="noStrike" dirty="0">
                <a:solidFill>
                  <a:srgbClr val="000000"/>
                </a:solidFill>
                <a:latin typeface="Calibri"/>
                <a:ea typeface="Calibri"/>
                <a:cs typeface="Calibri"/>
                <a:sym typeface="Calibri"/>
              </a:rPr>
              <a:t>Empower communities to support programs for malnutrition and scaling up nutrition in the new normal</a:t>
            </a:r>
          </a:p>
          <a:p>
            <a:pPr marL="914400" marR="0" lvl="0" indent="-914400" algn="l" rtl="0">
              <a:spcBef>
                <a:spcPts val="0"/>
              </a:spcBef>
              <a:spcAft>
                <a:spcPts val="1800"/>
              </a:spcAft>
              <a:buFont typeface="+mj-lt"/>
              <a:buAutoNum type="arabicPeriod"/>
            </a:pPr>
            <a:r>
              <a:rPr lang="en-US" sz="4800" b="0" i="0" u="none" strike="noStrike" dirty="0">
                <a:solidFill>
                  <a:srgbClr val="000000"/>
                </a:solidFill>
                <a:latin typeface="Calibri"/>
                <a:ea typeface="Calibri"/>
                <a:cs typeface="Calibri"/>
                <a:sym typeface="Calibri"/>
              </a:rPr>
              <a:t>Work with government to strengthen efforts to end malnutrition</a:t>
            </a:r>
          </a:p>
          <a:p>
            <a:pPr marL="914400" marR="0" lvl="0" indent="-914400" algn="l" rtl="0">
              <a:spcBef>
                <a:spcPts val="0"/>
              </a:spcBef>
              <a:spcAft>
                <a:spcPts val="1800"/>
              </a:spcAft>
              <a:buFont typeface="+mj-lt"/>
              <a:buAutoNum type="arabicPeriod"/>
            </a:pPr>
            <a:r>
              <a:rPr lang="en-US" sz="4800" b="0" i="0" u="none" strike="noStrike" dirty="0">
                <a:solidFill>
                  <a:srgbClr val="000000"/>
                </a:solidFill>
                <a:latin typeface="Calibri"/>
                <a:ea typeface="Calibri"/>
                <a:cs typeface="Calibri"/>
                <a:sym typeface="Calibri"/>
              </a:rPr>
              <a:t>Widen the reach of nutrition programs to areas with less access</a:t>
            </a:r>
          </a:p>
          <a:p>
            <a:pPr marL="914400" marR="0" lvl="0" indent="-914400" algn="l" rtl="0">
              <a:spcBef>
                <a:spcPts val="0"/>
              </a:spcBef>
              <a:spcAft>
                <a:spcPts val="1800"/>
              </a:spcAft>
              <a:buFont typeface="+mj-lt"/>
              <a:buAutoNum type="arabicPeriod"/>
            </a:pPr>
            <a:r>
              <a:rPr lang="en-US" sz="4800" b="0" i="0" u="none" strike="noStrike" dirty="0">
                <a:solidFill>
                  <a:srgbClr val="000000"/>
                </a:solidFill>
                <a:latin typeface="Calibri"/>
                <a:ea typeface="Calibri"/>
                <a:cs typeface="Calibri"/>
                <a:sym typeface="Calibri"/>
              </a:rPr>
              <a:t>Join the Scaling Up Nutrition Civil Society Alliance</a:t>
            </a:r>
          </a:p>
        </p:txBody>
      </p:sp>
      <p:sp>
        <p:nvSpPr>
          <p:cNvPr id="533" name="Google Shape;533;p38"/>
          <p:cNvSpPr txBox="1"/>
          <p:nvPr/>
        </p:nvSpPr>
        <p:spPr>
          <a:xfrm>
            <a:off x="877295" y="382627"/>
            <a:ext cx="126156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dirty="0">
                <a:solidFill>
                  <a:srgbClr val="F27860"/>
                </a:solidFill>
                <a:latin typeface="Calibri"/>
                <a:ea typeface="Calibri"/>
                <a:cs typeface="Calibri"/>
                <a:sym typeface="Calibri"/>
              </a:rPr>
              <a:t>Opportunities to support nutrition:</a:t>
            </a:r>
            <a:endParaRPr lang="en-US" sz="7200" b="1" i="0" u="none" strike="noStrike" dirty="0">
              <a:solidFill>
                <a:srgbClr val="F27860"/>
              </a:solidFill>
              <a:latin typeface="Calibri"/>
              <a:ea typeface="Calibri"/>
              <a:cs typeface="Calibri"/>
              <a:sym typeface="Calibri"/>
            </a:endParaRPr>
          </a:p>
          <a:p>
            <a:pPr marL="0" marR="0" lvl="0" indent="0" algn="l" rtl="0">
              <a:spcBef>
                <a:spcPts val="0"/>
              </a:spcBef>
              <a:spcAft>
                <a:spcPts val="0"/>
              </a:spcAft>
              <a:buNone/>
            </a:pPr>
            <a:r>
              <a:rPr lang="en-US" sz="7200" b="1" i="0" u="none" strike="noStrike" dirty="0">
                <a:solidFill>
                  <a:srgbClr val="F27860"/>
                </a:solidFill>
                <a:latin typeface="Calibri"/>
                <a:ea typeface="Calibri"/>
                <a:cs typeface="Calibri"/>
                <a:sym typeface="Calibri"/>
              </a:rPr>
              <a:t>Civil society </a:t>
            </a:r>
            <a:endParaRPr sz="7200" b="1" dirty="0">
              <a:solidFill>
                <a:srgbClr val="F2786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grpSp>
        <p:nvGrpSpPr>
          <p:cNvPr id="539" name="Google Shape;539;p39"/>
          <p:cNvGrpSpPr/>
          <p:nvPr/>
        </p:nvGrpSpPr>
        <p:grpSpPr>
          <a:xfrm>
            <a:off x="0" y="8887968"/>
            <a:ext cx="18292848" cy="1408025"/>
            <a:chOff x="0" y="7534378"/>
            <a:chExt cx="18292848" cy="2761615"/>
          </a:xfrm>
        </p:grpSpPr>
        <p:sp>
          <p:nvSpPr>
            <p:cNvPr id="540" name="Google Shape;540;p39"/>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9"/>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39"/>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9"/>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44" name="Google Shape;544;p39"/>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45" name="Google Shape;545;p39"/>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46" name="Google Shape;546;p39"/>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47" name="Google Shape;547;p39"/>
          <p:cNvSpPr txBox="1"/>
          <p:nvPr/>
        </p:nvSpPr>
        <p:spPr>
          <a:xfrm>
            <a:off x="581545" y="2481278"/>
            <a:ext cx="17194391" cy="6740266"/>
          </a:xfrm>
          <a:prstGeom prst="rect">
            <a:avLst/>
          </a:prstGeom>
          <a:noFill/>
          <a:ln>
            <a:noFill/>
          </a:ln>
        </p:spPr>
        <p:txBody>
          <a:bodyPr spcFirstLastPara="1" wrap="square" lIns="91425" tIns="45700" rIns="91425" bIns="45700" anchor="t" anchorCtr="0">
            <a:spAutoFit/>
          </a:bodyPr>
          <a:lstStyle/>
          <a:p>
            <a:pPr marL="742950" marR="0" lvl="0" indent="-742950" algn="l" rtl="0">
              <a:spcBef>
                <a:spcPts val="0"/>
              </a:spcBef>
              <a:spcAft>
                <a:spcPts val="0"/>
              </a:spcAft>
              <a:buClr>
                <a:srgbClr val="000000"/>
              </a:buClr>
              <a:buSzPts val="4300"/>
              <a:buFont typeface="+mj-lt"/>
              <a:buAutoNum type="arabicPeriod"/>
            </a:pPr>
            <a:r>
              <a:rPr lang="en-US" sz="4800" b="0" i="0" u="none" strike="noStrike" dirty="0">
                <a:solidFill>
                  <a:srgbClr val="000000"/>
                </a:solidFill>
                <a:latin typeface="Calibri"/>
                <a:ea typeface="Calibri"/>
                <a:cs typeface="Calibri"/>
                <a:sym typeface="Calibri"/>
              </a:rPr>
              <a:t>Conduct webinars, online fora and other activities to increase awareness on malnutrition prevention and importance of nutrition in recovery;</a:t>
            </a:r>
          </a:p>
          <a:p>
            <a:pPr marL="742950" marR="0" lvl="0" indent="-742950" algn="l" rtl="0">
              <a:spcBef>
                <a:spcPts val="0"/>
              </a:spcBef>
              <a:spcAft>
                <a:spcPts val="0"/>
              </a:spcAft>
              <a:buClr>
                <a:srgbClr val="000000"/>
              </a:buClr>
              <a:buSzPts val="4300"/>
              <a:buFont typeface="+mj-lt"/>
              <a:buAutoNum type="arabicPeriod"/>
            </a:pPr>
            <a:endParaRPr lang="en-US" sz="4800" b="0" i="0" u="none" strike="noStrike" dirty="0">
              <a:solidFill>
                <a:srgbClr val="000000"/>
              </a:solidFill>
              <a:latin typeface="Calibri"/>
              <a:ea typeface="Calibri"/>
              <a:cs typeface="Calibri"/>
              <a:sym typeface="Calibri"/>
            </a:endParaRPr>
          </a:p>
          <a:p>
            <a:pPr marL="742950" marR="0" lvl="0" indent="-742950" algn="l" rtl="0">
              <a:spcBef>
                <a:spcPts val="0"/>
              </a:spcBef>
              <a:spcAft>
                <a:spcPts val="0"/>
              </a:spcAft>
              <a:buClr>
                <a:srgbClr val="000000"/>
              </a:buClr>
              <a:buSzPts val="4300"/>
              <a:buFont typeface="+mj-lt"/>
              <a:buAutoNum type="arabicPeriod"/>
            </a:pPr>
            <a:r>
              <a:rPr lang="en-US" sz="4800" b="0" i="0" u="none" strike="noStrike" dirty="0">
                <a:solidFill>
                  <a:srgbClr val="000000"/>
                </a:solidFill>
                <a:latin typeface="Calibri"/>
                <a:ea typeface="Calibri"/>
                <a:cs typeface="Calibri"/>
                <a:sym typeface="Calibri"/>
              </a:rPr>
              <a:t>Involve school and university constituents in participation in malnutrition reduction and promotion nutrition programs;</a:t>
            </a:r>
          </a:p>
          <a:p>
            <a:pPr marL="742950" marR="0" lvl="0" indent="-742950" algn="l" rtl="0">
              <a:spcBef>
                <a:spcPts val="0"/>
              </a:spcBef>
              <a:spcAft>
                <a:spcPts val="0"/>
              </a:spcAft>
              <a:buClr>
                <a:srgbClr val="000000"/>
              </a:buClr>
              <a:buSzPts val="4300"/>
              <a:buFont typeface="+mj-lt"/>
              <a:buAutoNum type="arabicPeriod"/>
            </a:pPr>
            <a:endParaRPr lang="en-US" sz="4800" b="0" i="0" u="none" strike="noStrike" dirty="0">
              <a:solidFill>
                <a:srgbClr val="000000"/>
              </a:solidFill>
              <a:latin typeface="Calibri"/>
              <a:ea typeface="Calibri"/>
              <a:cs typeface="Calibri"/>
              <a:sym typeface="Calibri"/>
            </a:endParaRPr>
          </a:p>
          <a:p>
            <a:pPr marL="742950" marR="0" lvl="0" indent="-742950" algn="l" rtl="0">
              <a:spcBef>
                <a:spcPts val="0"/>
              </a:spcBef>
              <a:spcAft>
                <a:spcPts val="0"/>
              </a:spcAft>
              <a:buClr>
                <a:srgbClr val="000000"/>
              </a:buClr>
              <a:buSzPts val="4300"/>
              <a:buFont typeface="+mj-lt"/>
              <a:buAutoNum type="arabicPeriod"/>
            </a:pPr>
            <a:r>
              <a:rPr lang="en-US" sz="4800" b="0" i="0" u="none" strike="noStrike" dirty="0">
                <a:solidFill>
                  <a:srgbClr val="000000"/>
                </a:solidFill>
                <a:latin typeface="Calibri"/>
                <a:ea typeface="Calibri"/>
                <a:cs typeface="Calibri"/>
                <a:sym typeface="Calibri"/>
              </a:rPr>
              <a:t>Include extension programs that promote good nutrition to the public;</a:t>
            </a:r>
          </a:p>
        </p:txBody>
      </p:sp>
      <p:sp>
        <p:nvSpPr>
          <p:cNvPr id="548" name="Google Shape;548;p39"/>
          <p:cNvSpPr txBox="1"/>
          <p:nvPr/>
        </p:nvSpPr>
        <p:spPr>
          <a:xfrm>
            <a:off x="823890" y="330987"/>
            <a:ext cx="12615600"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dirty="0">
                <a:solidFill>
                  <a:srgbClr val="F27860"/>
                </a:solidFill>
                <a:latin typeface="Calibri"/>
                <a:ea typeface="Calibri"/>
                <a:cs typeface="Calibri"/>
                <a:sym typeface="Calibri"/>
              </a:rPr>
              <a:t>Opportunities to support nutrition:</a:t>
            </a:r>
          </a:p>
          <a:p>
            <a:pPr marL="0" marR="0" lvl="0" indent="0" algn="l" rtl="0">
              <a:spcBef>
                <a:spcPts val="0"/>
              </a:spcBef>
              <a:spcAft>
                <a:spcPts val="0"/>
              </a:spcAft>
              <a:buNone/>
            </a:pPr>
            <a:r>
              <a:rPr lang="en-US" sz="7200" b="1" i="0" u="none" strike="noStrike" dirty="0">
                <a:solidFill>
                  <a:srgbClr val="F27860"/>
                </a:solidFill>
                <a:latin typeface="Calibri"/>
                <a:ea typeface="Calibri"/>
                <a:cs typeface="Calibri"/>
                <a:sym typeface="Calibri"/>
              </a:rPr>
              <a:t>Academe </a:t>
            </a:r>
            <a:endParaRPr sz="4000" b="1" dirty="0">
              <a:solidFill>
                <a:srgbClr val="F2786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540301"/>
            <a:ext cx="18292848" cy="1755692"/>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2" name="Google Shape;562;p40"/>
          <p:cNvSpPr txBox="1"/>
          <p:nvPr/>
        </p:nvSpPr>
        <p:spPr>
          <a:xfrm>
            <a:off x="592056" y="3086718"/>
            <a:ext cx="17772144" cy="4524275"/>
          </a:xfrm>
          <a:prstGeom prst="rect">
            <a:avLst/>
          </a:prstGeom>
          <a:noFill/>
          <a:ln>
            <a:noFill/>
          </a:ln>
        </p:spPr>
        <p:txBody>
          <a:bodyPr spcFirstLastPara="1" wrap="square" lIns="91425" tIns="45700" rIns="91425" bIns="45700" anchor="t" anchorCtr="0">
            <a:spAutoFit/>
          </a:bodyPr>
          <a:lstStyle/>
          <a:p>
            <a:pPr marL="742950" marR="0" lvl="0" indent="-742950" algn="l" rtl="0">
              <a:spcBef>
                <a:spcPts val="0"/>
              </a:spcBef>
              <a:spcAft>
                <a:spcPts val="0"/>
              </a:spcAft>
              <a:buFont typeface="+mj-lt"/>
              <a:buAutoNum type="arabicPeriod" startAt="4"/>
            </a:pPr>
            <a:r>
              <a:rPr lang="en-US" sz="4800" b="0" i="0" u="none" strike="noStrike" dirty="0">
                <a:solidFill>
                  <a:srgbClr val="000000"/>
                </a:solidFill>
                <a:latin typeface="Calibri"/>
                <a:ea typeface="Calibri"/>
                <a:cs typeface="Calibri"/>
                <a:sym typeface="Calibri"/>
              </a:rPr>
              <a:t>Improve information dissemination on nutrition in the curricula</a:t>
            </a:r>
          </a:p>
          <a:p>
            <a:pPr marL="742950" marR="0" lvl="0" indent="-742950" algn="l" rtl="0">
              <a:spcBef>
                <a:spcPts val="0"/>
              </a:spcBef>
              <a:spcAft>
                <a:spcPts val="0"/>
              </a:spcAft>
              <a:buFont typeface="+mj-lt"/>
              <a:buAutoNum type="arabicPeriod" startAt="4"/>
            </a:pPr>
            <a:endParaRPr lang="en-US" sz="4800" b="0" i="0" u="none" strike="noStrike" dirty="0">
              <a:solidFill>
                <a:srgbClr val="000000"/>
              </a:solidFill>
              <a:latin typeface="Calibri"/>
              <a:ea typeface="Calibri"/>
              <a:cs typeface="Calibri"/>
              <a:sym typeface="Calibri"/>
            </a:endParaRPr>
          </a:p>
          <a:p>
            <a:pPr marL="742950" marR="0" lvl="0" indent="-742950" algn="l" rtl="0">
              <a:spcBef>
                <a:spcPts val="0"/>
              </a:spcBef>
              <a:spcAft>
                <a:spcPts val="0"/>
              </a:spcAft>
              <a:buFont typeface="+mj-lt"/>
              <a:buAutoNum type="arabicPeriod" startAt="4"/>
            </a:pPr>
            <a:r>
              <a:rPr lang="en-US" sz="4800" b="0" i="0" u="none" strike="noStrike" dirty="0">
                <a:solidFill>
                  <a:srgbClr val="000000"/>
                </a:solidFill>
                <a:latin typeface="Calibri"/>
                <a:ea typeface="Calibri"/>
                <a:cs typeface="Calibri"/>
                <a:sym typeface="Calibri"/>
              </a:rPr>
              <a:t>Mobilize school-based groups and student organizations in their initiatives on the promotion of good nutrition</a:t>
            </a:r>
          </a:p>
          <a:p>
            <a:pPr marL="742950" marR="0" lvl="0" indent="-742950" algn="l" rtl="0">
              <a:spcBef>
                <a:spcPts val="0"/>
              </a:spcBef>
              <a:spcAft>
                <a:spcPts val="0"/>
              </a:spcAft>
              <a:buFont typeface="+mj-lt"/>
              <a:buAutoNum type="arabicPeriod" startAt="4"/>
            </a:pPr>
            <a:endParaRPr lang="en-US" sz="4800" b="0" i="0" u="none" strike="noStrike" dirty="0">
              <a:solidFill>
                <a:srgbClr val="000000"/>
              </a:solidFill>
              <a:latin typeface="Calibri"/>
              <a:ea typeface="Calibri"/>
              <a:cs typeface="Calibri"/>
              <a:sym typeface="Calibri"/>
            </a:endParaRPr>
          </a:p>
          <a:p>
            <a:pPr marL="742950" marR="0" lvl="0" indent="-742950" algn="l" rtl="0">
              <a:spcBef>
                <a:spcPts val="0"/>
              </a:spcBef>
              <a:spcAft>
                <a:spcPts val="0"/>
              </a:spcAft>
              <a:buFont typeface="+mj-lt"/>
              <a:buAutoNum type="arabicPeriod" startAt="4"/>
            </a:pPr>
            <a:r>
              <a:rPr lang="en-US" sz="4800" b="0" i="0" u="none" strike="noStrike" dirty="0">
                <a:solidFill>
                  <a:srgbClr val="000000"/>
                </a:solidFill>
                <a:latin typeface="Calibri"/>
                <a:ea typeface="Calibri"/>
                <a:cs typeface="Calibri"/>
                <a:sym typeface="Calibri"/>
              </a:rPr>
              <a:t>Join the Scaling Up Nutrition Academe Network</a:t>
            </a:r>
          </a:p>
        </p:txBody>
      </p:sp>
      <p:sp>
        <p:nvSpPr>
          <p:cNvPr id="563" name="Google Shape;563;p40"/>
          <p:cNvSpPr txBox="1"/>
          <p:nvPr/>
        </p:nvSpPr>
        <p:spPr>
          <a:xfrm>
            <a:off x="589428" y="490675"/>
            <a:ext cx="126156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a:solidFill>
                  <a:srgbClr val="F27860"/>
                </a:solidFill>
                <a:latin typeface="Calibri"/>
                <a:ea typeface="Calibri"/>
                <a:cs typeface="Calibri"/>
                <a:sym typeface="Calibri"/>
              </a:rPr>
              <a:t>Opportunities to support nutrition: </a:t>
            </a:r>
            <a:r>
              <a:rPr lang="en-US" sz="7200" b="1" i="0" u="none" strike="noStrike">
                <a:solidFill>
                  <a:srgbClr val="F27860"/>
                </a:solidFill>
                <a:latin typeface="Calibri"/>
                <a:ea typeface="Calibri"/>
                <a:cs typeface="Calibri"/>
                <a:sym typeface="Calibri"/>
              </a:rPr>
              <a:t>Academe </a:t>
            </a:r>
            <a:endParaRPr sz="4000" b="1">
              <a:solidFill>
                <a:srgbClr val="F2786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687578"/>
            <a:ext cx="18292848" cy="1608415"/>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pic>
        <p:nvPicPr>
          <p:cNvPr id="5124" name="Picture 4" descr="Premium Vector | Sport family happy children and parents training gymnastic  badminton and fitness active joint leisure couple and kids boy and girl  with adults healthy lifestyle vector cartoon isolated concept">
            <a:extLst>
              <a:ext uri="{FF2B5EF4-FFF2-40B4-BE49-F238E27FC236}">
                <a16:creationId xmlns:a16="http://schemas.microsoft.com/office/drawing/2014/main" id="{337EEEA9-F26A-E3C3-BBFA-529EAB748D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1350" y="5143499"/>
            <a:ext cx="4718209" cy="3774567"/>
          </a:xfrm>
          <a:prstGeom prst="rect">
            <a:avLst/>
          </a:prstGeom>
          <a:noFill/>
          <a:extLst>
            <a:ext uri="{909E8E84-426E-40DD-AFC4-6F175D3DCCD1}">
              <a14:hiddenFill xmlns:a14="http://schemas.microsoft.com/office/drawing/2010/main">
                <a:solidFill>
                  <a:srgbClr val="FFFFFF"/>
                </a:solidFill>
              </a14:hiddenFill>
            </a:ext>
          </a:extLst>
        </p:spPr>
      </p:pic>
      <p:sp>
        <p:nvSpPr>
          <p:cNvPr id="562" name="Google Shape;562;p40"/>
          <p:cNvSpPr txBox="1"/>
          <p:nvPr/>
        </p:nvSpPr>
        <p:spPr>
          <a:xfrm>
            <a:off x="545075" y="2369973"/>
            <a:ext cx="13492179" cy="7340431"/>
          </a:xfrm>
          <a:prstGeom prst="rect">
            <a:avLst/>
          </a:prstGeom>
          <a:noFill/>
          <a:ln>
            <a:noFill/>
          </a:ln>
        </p:spPr>
        <p:txBody>
          <a:bodyPr spcFirstLastPara="1" wrap="square" lIns="91425" tIns="45700" rIns="91425" bIns="45700" anchor="t" anchorCtr="0">
            <a:spAutoFit/>
          </a:bodyPr>
          <a:lstStyle/>
          <a:p>
            <a:pPr marL="914400" lvl="0" indent="-914400">
              <a:spcAft>
                <a:spcPts val="1800"/>
              </a:spcAft>
              <a:buFont typeface="+mj-lt"/>
              <a:buAutoNum type="arabicPeriod"/>
            </a:pPr>
            <a:r>
              <a:rPr lang="en-PH" sz="4400" dirty="0">
                <a:effectLst/>
                <a:latin typeface="Calibri" panose="020F0502020204030204" pitchFamily="34" charset="0"/>
                <a:ea typeface="Calibri" panose="020F0502020204030204" pitchFamily="34" charset="0"/>
                <a:cs typeface="Calibri" panose="020F0502020204030204" pitchFamily="34" charset="0"/>
              </a:rPr>
              <a:t>Eat a healthy and well-balanced diet using the </a:t>
            </a:r>
            <a:r>
              <a:rPr lang="en-PH" sz="4400" dirty="0" err="1">
                <a:effectLst/>
                <a:latin typeface="Calibri" panose="020F0502020204030204" pitchFamily="34" charset="0"/>
                <a:ea typeface="Calibri" panose="020F0502020204030204" pitchFamily="34" charset="0"/>
                <a:cs typeface="Calibri" panose="020F0502020204030204" pitchFamily="34" charset="0"/>
              </a:rPr>
              <a:t>Pinggang</a:t>
            </a:r>
            <a:r>
              <a:rPr lang="en-PH" sz="4400" dirty="0">
                <a:effectLst/>
                <a:latin typeface="Calibri" panose="020F0502020204030204" pitchFamily="34" charset="0"/>
                <a:ea typeface="Calibri" panose="020F0502020204030204" pitchFamily="34" charset="0"/>
                <a:cs typeface="Calibri" panose="020F0502020204030204" pitchFamily="34" charset="0"/>
              </a:rPr>
              <a:t> Pinoy as guide </a:t>
            </a:r>
          </a:p>
          <a:p>
            <a:pPr marL="914400" lvl="0" indent="-914400">
              <a:spcAft>
                <a:spcPts val="1800"/>
              </a:spcAft>
              <a:buFont typeface="+mj-lt"/>
              <a:buAutoNum type="arabicPeriod"/>
            </a:pPr>
            <a:r>
              <a:rPr lang="en-PH" sz="4400" dirty="0">
                <a:effectLst/>
                <a:latin typeface="Calibri" panose="020F0502020204030204" pitchFamily="34" charset="0"/>
                <a:ea typeface="Calibri" panose="020F0502020204030204" pitchFamily="34" charset="0"/>
                <a:cs typeface="Calibri" panose="020F0502020204030204" pitchFamily="34" charset="0"/>
              </a:rPr>
              <a:t>Increase the consumption of foods rich in Vitamins A, C, E, B6 and B12 such as citrus and dark green leafy vegetables</a:t>
            </a:r>
          </a:p>
          <a:p>
            <a:pPr marL="914400" lvl="0" indent="-914400">
              <a:spcAft>
                <a:spcPts val="1800"/>
              </a:spcAft>
              <a:buFont typeface="+mj-lt"/>
              <a:buAutoNum type="arabicPeriod"/>
            </a:pPr>
            <a:r>
              <a:rPr lang="en-PH" sz="4400" dirty="0">
                <a:effectLst/>
                <a:latin typeface="Calibri" panose="020F0502020204030204" pitchFamily="34" charset="0"/>
                <a:ea typeface="Calibri" panose="020F0502020204030204" pitchFamily="34" charset="0"/>
                <a:cs typeface="Calibri" panose="020F0502020204030204" pitchFamily="34" charset="0"/>
              </a:rPr>
              <a:t>Maintain an active lifestyle </a:t>
            </a:r>
          </a:p>
          <a:p>
            <a:pPr marL="914400" lvl="0" indent="-914400">
              <a:spcAft>
                <a:spcPts val="1800"/>
              </a:spcAft>
              <a:buFont typeface="+mj-lt"/>
              <a:buAutoNum type="arabicPeriod"/>
            </a:pPr>
            <a:r>
              <a:rPr lang="en-PH" sz="4400" dirty="0">
                <a:effectLst/>
                <a:latin typeface="Calibri" panose="020F0502020204030204" pitchFamily="34" charset="0"/>
                <a:ea typeface="Calibri" panose="020F0502020204030204" pitchFamily="34" charset="0"/>
                <a:cs typeface="Calibri" panose="020F0502020204030204" pitchFamily="34" charset="0"/>
              </a:rPr>
              <a:t>Avoid smoking, alcohol, and drugs</a:t>
            </a:r>
          </a:p>
          <a:p>
            <a:pPr marL="914400" lvl="0" indent="-914400">
              <a:spcAft>
                <a:spcPts val="1800"/>
              </a:spcAft>
              <a:buFont typeface="+mj-lt"/>
              <a:buAutoNum type="arabicPeriod"/>
            </a:pPr>
            <a:r>
              <a:rPr lang="en-PH" sz="4400" dirty="0">
                <a:effectLst/>
                <a:latin typeface="Calibri" panose="020F0502020204030204" pitchFamily="34" charset="0"/>
                <a:ea typeface="Calibri" panose="020F0502020204030204" pitchFamily="34" charset="0"/>
                <a:cs typeface="Calibri" panose="020F0502020204030204" pitchFamily="34" charset="0"/>
              </a:rPr>
              <a:t>Drink 8-10 glasses of water every day and avoid sugary drinks</a:t>
            </a:r>
            <a:endParaRPr lang="en-PH" sz="4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63" name="Google Shape;563;p40"/>
          <p:cNvSpPr txBox="1"/>
          <p:nvPr/>
        </p:nvSpPr>
        <p:spPr>
          <a:xfrm>
            <a:off x="600828" y="375985"/>
            <a:ext cx="12615600"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dirty="0">
                <a:solidFill>
                  <a:srgbClr val="F27860"/>
                </a:solidFill>
                <a:latin typeface="Calibri"/>
                <a:ea typeface="Calibri"/>
                <a:cs typeface="Calibri"/>
                <a:sym typeface="Calibri"/>
              </a:rPr>
              <a:t>Opportunities to support nutrition: </a:t>
            </a:r>
          </a:p>
          <a:p>
            <a:pPr marL="0" marR="0" lvl="0" indent="0" algn="l" rtl="0">
              <a:spcBef>
                <a:spcPts val="0"/>
              </a:spcBef>
              <a:spcAft>
                <a:spcPts val="0"/>
              </a:spcAft>
              <a:buNone/>
            </a:pPr>
            <a:r>
              <a:rPr lang="en-US" sz="6600" b="1" i="0" u="none" strike="noStrike" dirty="0">
                <a:solidFill>
                  <a:srgbClr val="F27860"/>
                </a:solidFill>
                <a:latin typeface="Calibri"/>
                <a:ea typeface="Calibri"/>
                <a:cs typeface="Calibri"/>
                <a:sym typeface="Calibri"/>
              </a:rPr>
              <a:t>Individuals and Families</a:t>
            </a:r>
            <a:endParaRPr sz="3600" b="1" dirty="0">
              <a:solidFill>
                <a:srgbClr val="F27860"/>
              </a:solidFill>
              <a:latin typeface="Calibri"/>
              <a:ea typeface="Calibri"/>
              <a:cs typeface="Calibri"/>
              <a:sym typeface="Calibri"/>
            </a:endParaRPr>
          </a:p>
        </p:txBody>
      </p:sp>
      <p:pic>
        <p:nvPicPr>
          <p:cNvPr id="5122" name="Picture 2" descr="Ajinomoto | Living in Lockdown: Get Healthier Day by Day with Pinggang Pinoy®  - Ajinomoto">
            <a:extLst>
              <a:ext uri="{FF2B5EF4-FFF2-40B4-BE49-F238E27FC236}">
                <a16:creationId xmlns:a16="http://schemas.microsoft.com/office/drawing/2014/main" id="{C8BC7E49-F1C3-E22A-F1C2-94C47DDE30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9425" y="2137561"/>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52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662790"/>
            <a:ext cx="18292848" cy="1633203"/>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2" name="Google Shape;562;p40"/>
          <p:cNvSpPr txBox="1"/>
          <p:nvPr/>
        </p:nvSpPr>
        <p:spPr>
          <a:xfrm>
            <a:off x="384362" y="2323808"/>
            <a:ext cx="12932627" cy="6201657"/>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1800"/>
              </a:spcAft>
              <a:buFont typeface="+mj-lt"/>
              <a:buAutoNum type="arabicPeriod"/>
            </a:pPr>
            <a:r>
              <a:rPr lang="en-US" sz="4400" b="0" i="0" u="none" strike="noStrike" dirty="0">
                <a:solidFill>
                  <a:srgbClr val="000000"/>
                </a:solidFill>
                <a:latin typeface="Calibri"/>
                <a:ea typeface="Calibri"/>
                <a:cs typeface="Calibri"/>
                <a:sym typeface="Calibri"/>
              </a:rPr>
              <a:t>Disseminate information about Nutrition Month by hanging streamers or posting banners in  websites; billboards and other signages in building facades or in high foot traffic areas</a:t>
            </a:r>
          </a:p>
          <a:p>
            <a:pPr marL="914400" marR="0" lvl="0" indent="-914400" algn="l" rtl="0">
              <a:spcBef>
                <a:spcPts val="0"/>
              </a:spcBef>
              <a:spcAft>
                <a:spcPts val="1800"/>
              </a:spcAft>
              <a:buFont typeface="+mj-lt"/>
              <a:buAutoNum type="arabicPeriod"/>
            </a:pPr>
            <a:r>
              <a:rPr lang="en-US" sz="4400" b="0" i="0" u="none" strike="noStrike" dirty="0">
                <a:solidFill>
                  <a:srgbClr val="000000"/>
                </a:solidFill>
                <a:latin typeface="Calibri"/>
                <a:ea typeface="Calibri"/>
                <a:cs typeface="Calibri"/>
                <a:sym typeface="Calibri"/>
              </a:rPr>
              <a:t>Maximize the use of social media</a:t>
            </a:r>
          </a:p>
          <a:p>
            <a:pPr marL="914400" marR="0" lvl="0" indent="-914400" algn="l" rtl="0">
              <a:spcBef>
                <a:spcPts val="0"/>
              </a:spcBef>
              <a:spcAft>
                <a:spcPts val="1800"/>
              </a:spcAft>
              <a:buFont typeface="+mj-lt"/>
              <a:buAutoNum type="arabicPeriod"/>
            </a:pPr>
            <a:r>
              <a:rPr lang="en-US" sz="4400" b="0" i="0" u="none" strike="noStrike" dirty="0">
                <a:solidFill>
                  <a:srgbClr val="000000"/>
                </a:solidFill>
                <a:latin typeface="Calibri"/>
                <a:ea typeface="Calibri"/>
                <a:cs typeface="Calibri"/>
                <a:sym typeface="Calibri"/>
              </a:rPr>
              <a:t>Participate in Nutrition Month activities of the NNC, other agencies, workplace, schools and your local government unit or community </a:t>
            </a:r>
            <a:endParaRPr lang="en-US" sz="3600" b="0" i="0" u="none" strike="noStrike" dirty="0">
              <a:solidFill>
                <a:srgbClr val="000000"/>
              </a:solidFill>
              <a:latin typeface="Calibri"/>
              <a:ea typeface="Calibri"/>
              <a:cs typeface="Calibri"/>
              <a:sym typeface="Calibri"/>
            </a:endParaRPr>
          </a:p>
        </p:txBody>
      </p:sp>
      <p:sp>
        <p:nvSpPr>
          <p:cNvPr id="563" name="Google Shape;563;p40"/>
          <p:cNvSpPr txBox="1"/>
          <p:nvPr/>
        </p:nvSpPr>
        <p:spPr>
          <a:xfrm>
            <a:off x="384362" y="780903"/>
            <a:ext cx="12615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dirty="0">
                <a:solidFill>
                  <a:srgbClr val="F27860"/>
                </a:solidFill>
                <a:latin typeface="Calibri"/>
                <a:ea typeface="Calibri"/>
                <a:cs typeface="Calibri"/>
                <a:sym typeface="Calibri"/>
              </a:rPr>
              <a:t>Ways to support Nutrition Month</a:t>
            </a:r>
            <a:endParaRPr lang="en-US" sz="4400" b="1" dirty="0">
              <a:solidFill>
                <a:srgbClr val="F27860"/>
              </a:solidFill>
              <a:latin typeface="Calibri"/>
              <a:ea typeface="Calibri"/>
              <a:cs typeface="Calibri"/>
              <a:sym typeface="Calibri"/>
            </a:endParaRPr>
          </a:p>
        </p:txBody>
      </p:sp>
      <p:pic>
        <p:nvPicPr>
          <p:cNvPr id="5" name="Picture 4" descr="Graphical user interface&#10;&#10;Description automatically generated with medium confidence">
            <a:extLst>
              <a:ext uri="{FF2B5EF4-FFF2-40B4-BE49-F238E27FC236}">
                <a16:creationId xmlns:a16="http://schemas.microsoft.com/office/drawing/2014/main" id="{AC1E7768-2F0F-99B0-9ADC-B0AE203714A1}"/>
              </a:ext>
            </a:extLst>
          </p:cNvPr>
          <p:cNvPicPr>
            <a:picLocks noChangeAspect="1"/>
          </p:cNvPicPr>
          <p:nvPr/>
        </p:nvPicPr>
        <p:blipFill>
          <a:blip r:embed="rId6"/>
          <a:stretch>
            <a:fillRect/>
          </a:stretch>
        </p:blipFill>
        <p:spPr>
          <a:xfrm>
            <a:off x="13760841" y="5057487"/>
            <a:ext cx="3781239" cy="378123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C2BBBA08-8FEA-5C97-D3AD-18F10797ADF8}"/>
              </a:ext>
            </a:extLst>
          </p:cNvPr>
          <p:cNvPicPr>
            <a:picLocks noChangeAspect="1"/>
          </p:cNvPicPr>
          <p:nvPr/>
        </p:nvPicPr>
        <p:blipFill>
          <a:blip r:embed="rId7"/>
          <a:stretch>
            <a:fillRect/>
          </a:stretch>
        </p:blipFill>
        <p:spPr>
          <a:xfrm>
            <a:off x="13350240" y="2656127"/>
            <a:ext cx="4704488" cy="2264035"/>
          </a:xfrm>
          <a:prstGeom prst="rect">
            <a:avLst/>
          </a:prstGeom>
        </p:spPr>
      </p:pic>
    </p:spTree>
    <p:extLst>
      <p:ext uri="{BB962C8B-B14F-4D97-AF65-F5344CB8AC3E}">
        <p14:creationId xmlns:p14="http://schemas.microsoft.com/office/powerpoint/2010/main" val="2546969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778240"/>
            <a:ext cx="18292848" cy="1517753"/>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2" name="Google Shape;562;p40"/>
          <p:cNvSpPr txBox="1"/>
          <p:nvPr/>
        </p:nvSpPr>
        <p:spPr>
          <a:xfrm>
            <a:off x="565867" y="2325666"/>
            <a:ext cx="17065641" cy="7155765"/>
          </a:xfrm>
          <a:prstGeom prst="rect">
            <a:avLst/>
          </a:prstGeom>
          <a:noFill/>
          <a:ln>
            <a:noFill/>
          </a:ln>
        </p:spPr>
        <p:txBody>
          <a:bodyPr spcFirstLastPara="1" wrap="square" lIns="91425" tIns="45700" rIns="91425" bIns="45700" anchor="t" anchorCtr="0">
            <a:spAutoFit/>
          </a:bodyPr>
          <a:lstStyle/>
          <a:p>
            <a:pPr marL="962025" marR="0" lvl="0" indent="-962025" algn="l" rtl="0">
              <a:spcBef>
                <a:spcPts val="0"/>
              </a:spcBef>
              <a:spcAft>
                <a:spcPts val="1800"/>
              </a:spcAft>
              <a:buFont typeface="+mj-lt"/>
              <a:buAutoNum type="arabicPeriod" startAt="4"/>
            </a:pPr>
            <a:r>
              <a:rPr lang="en-US" sz="4800" b="0" i="0" u="none" strike="noStrike" dirty="0">
                <a:solidFill>
                  <a:srgbClr val="000000"/>
                </a:solidFill>
                <a:latin typeface="Calibri"/>
                <a:ea typeface="Calibri"/>
                <a:cs typeface="Calibri"/>
                <a:sym typeface="Calibri"/>
              </a:rPr>
              <a:t>Conduct webinars and online fora </a:t>
            </a:r>
          </a:p>
          <a:p>
            <a:pPr marL="962025" marR="0" lvl="0" indent="-962025" algn="l" rtl="0">
              <a:spcBef>
                <a:spcPts val="0"/>
              </a:spcBef>
              <a:spcAft>
                <a:spcPts val="1800"/>
              </a:spcAft>
              <a:buFont typeface="+mj-lt"/>
              <a:buAutoNum type="arabicPeriod" startAt="4"/>
            </a:pPr>
            <a:r>
              <a:rPr lang="en-US" sz="4800" b="0" i="0" u="none" strike="noStrike" dirty="0">
                <a:solidFill>
                  <a:srgbClr val="000000"/>
                </a:solidFill>
                <a:latin typeface="Calibri"/>
                <a:ea typeface="Calibri"/>
                <a:cs typeface="Calibri"/>
                <a:sym typeface="Calibri"/>
              </a:rPr>
              <a:t>Conduct special events (motorcade, fun run, cycling, parade and sporting events) tweaked to highlight nutrition messages</a:t>
            </a:r>
          </a:p>
          <a:p>
            <a:pPr marL="962025" marR="0" lvl="0" indent="-962025" algn="l" rtl="0">
              <a:spcBef>
                <a:spcPts val="0"/>
              </a:spcBef>
              <a:spcAft>
                <a:spcPts val="1800"/>
              </a:spcAft>
              <a:buFont typeface="+mj-lt"/>
              <a:buAutoNum type="arabicPeriod" startAt="4"/>
            </a:pPr>
            <a:r>
              <a:rPr lang="en-US" sz="4800" b="0" i="0" u="none" strike="noStrike" dirty="0">
                <a:solidFill>
                  <a:srgbClr val="000000"/>
                </a:solidFill>
                <a:latin typeface="Calibri"/>
                <a:ea typeface="Calibri"/>
                <a:cs typeface="Calibri"/>
                <a:sym typeface="Calibri"/>
              </a:rPr>
              <a:t>Conduct drills to help people become prepared for emergencies as July is also National Disaster Awareness Month</a:t>
            </a:r>
          </a:p>
          <a:p>
            <a:pPr marL="962025" indent="-962025">
              <a:spcAft>
                <a:spcPts val="1800"/>
              </a:spcAft>
              <a:buFont typeface="+mj-lt"/>
              <a:buAutoNum type="arabicPeriod" startAt="4"/>
            </a:pPr>
            <a:r>
              <a:rPr lang="en-US" sz="4800" b="0" i="0" u="none" strike="noStrike" dirty="0">
                <a:solidFill>
                  <a:srgbClr val="000000"/>
                </a:solidFill>
                <a:latin typeface="Calibri"/>
                <a:ea typeface="Calibri"/>
                <a:cs typeface="Calibri"/>
                <a:sym typeface="Calibri"/>
              </a:rPr>
              <a:t>Sharpen nutrition knowledge through conduct of </a:t>
            </a:r>
            <a:r>
              <a:rPr lang="en-US" sz="4800" b="0" i="0" u="none" strike="noStrike" dirty="0" err="1">
                <a:solidFill>
                  <a:srgbClr val="000000"/>
                </a:solidFill>
                <a:latin typeface="Calibri"/>
                <a:ea typeface="Calibri"/>
                <a:cs typeface="Calibri"/>
                <a:sym typeface="Calibri"/>
              </a:rPr>
              <a:t>quizbees</a:t>
            </a:r>
            <a:r>
              <a:rPr lang="en-US" sz="4800" b="0" i="0" u="none" strike="noStrike" dirty="0">
                <a:solidFill>
                  <a:srgbClr val="000000"/>
                </a:solidFill>
                <a:latin typeface="Calibri"/>
                <a:ea typeface="Calibri"/>
                <a:cs typeface="Calibri"/>
                <a:sym typeface="Calibri"/>
              </a:rPr>
              <a:t> on nutrition especially among students and even parents </a:t>
            </a:r>
          </a:p>
          <a:p>
            <a:pPr marR="0" lvl="0" algn="l" rtl="0">
              <a:spcBef>
                <a:spcPts val="0"/>
              </a:spcBef>
              <a:spcAft>
                <a:spcPts val="1800"/>
              </a:spcAft>
            </a:pPr>
            <a:endParaRPr lang="en-US" sz="4800" b="0" i="0" u="none" strike="noStrike" dirty="0">
              <a:solidFill>
                <a:srgbClr val="000000"/>
              </a:solidFill>
              <a:latin typeface="Calibri"/>
              <a:ea typeface="Calibri"/>
              <a:cs typeface="Calibri"/>
              <a:sym typeface="Calibri"/>
            </a:endParaRPr>
          </a:p>
        </p:txBody>
      </p:sp>
      <p:sp>
        <p:nvSpPr>
          <p:cNvPr id="563" name="Google Shape;563;p40"/>
          <p:cNvSpPr txBox="1"/>
          <p:nvPr/>
        </p:nvSpPr>
        <p:spPr>
          <a:xfrm>
            <a:off x="565867" y="913353"/>
            <a:ext cx="12615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dirty="0">
                <a:solidFill>
                  <a:srgbClr val="F27860"/>
                </a:solidFill>
                <a:latin typeface="Calibri"/>
                <a:ea typeface="Calibri"/>
                <a:cs typeface="Calibri"/>
                <a:sym typeface="Calibri"/>
              </a:rPr>
              <a:t>Ways to support Nutrition Month</a:t>
            </a:r>
            <a:endParaRPr lang="en-US" sz="4400" b="1" dirty="0">
              <a:solidFill>
                <a:srgbClr val="F27860"/>
              </a:solidFill>
              <a:latin typeface="Calibri"/>
              <a:ea typeface="Calibri"/>
              <a:cs typeface="Calibri"/>
              <a:sym typeface="Calibri"/>
            </a:endParaRPr>
          </a:p>
        </p:txBody>
      </p:sp>
    </p:spTree>
    <p:extLst>
      <p:ext uri="{BB962C8B-B14F-4D97-AF65-F5344CB8AC3E}">
        <p14:creationId xmlns:p14="http://schemas.microsoft.com/office/powerpoint/2010/main" val="339038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707379"/>
            <a:ext cx="18292848" cy="1588614"/>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2" name="Google Shape;562;p40"/>
          <p:cNvSpPr txBox="1"/>
          <p:nvPr/>
        </p:nvSpPr>
        <p:spPr>
          <a:xfrm>
            <a:off x="640106" y="2678844"/>
            <a:ext cx="17647894" cy="5955436"/>
          </a:xfrm>
          <a:prstGeom prst="rect">
            <a:avLst/>
          </a:prstGeom>
          <a:noFill/>
          <a:ln>
            <a:noFill/>
          </a:ln>
        </p:spPr>
        <p:txBody>
          <a:bodyPr spcFirstLastPara="1" wrap="square" lIns="91425" tIns="45700" rIns="91425" bIns="45700" anchor="t" anchorCtr="0">
            <a:spAutoFit/>
          </a:bodyPr>
          <a:lstStyle/>
          <a:p>
            <a:pPr marL="962025" marR="0" lvl="0" indent="-962025" algn="l" rtl="0">
              <a:spcBef>
                <a:spcPts val="0"/>
              </a:spcBef>
              <a:spcAft>
                <a:spcPts val="1800"/>
              </a:spcAft>
              <a:buFont typeface="+mj-lt"/>
              <a:buAutoNum type="arabicPeriod" startAt="8"/>
            </a:pPr>
            <a:r>
              <a:rPr lang="en-US" sz="4800" b="0" i="0" u="none" strike="noStrike" dirty="0">
                <a:solidFill>
                  <a:srgbClr val="000000"/>
                </a:solidFill>
                <a:latin typeface="Calibri"/>
                <a:ea typeface="Calibri"/>
                <a:cs typeface="Calibri"/>
                <a:sym typeface="Calibri"/>
              </a:rPr>
              <a:t>Highlight special talents by having various contests or local concert </a:t>
            </a:r>
          </a:p>
          <a:p>
            <a:pPr marL="962025" marR="0" lvl="0" indent="-962025" algn="l" rtl="0">
              <a:spcBef>
                <a:spcPts val="0"/>
              </a:spcBef>
              <a:spcAft>
                <a:spcPts val="1800"/>
              </a:spcAft>
              <a:buFont typeface="+mj-lt"/>
              <a:buAutoNum type="arabicPeriod" startAt="8"/>
            </a:pPr>
            <a:r>
              <a:rPr lang="en-US" sz="4800" b="0" i="0" u="none" strike="noStrike" dirty="0">
                <a:solidFill>
                  <a:srgbClr val="000000"/>
                </a:solidFill>
                <a:latin typeface="Calibri"/>
                <a:ea typeface="Calibri"/>
                <a:cs typeface="Calibri"/>
                <a:sym typeface="Calibri"/>
              </a:rPr>
              <a:t>Use visuals such as having, painting murals on walls/fences along major streets;  exhibits showcasing good practices on nutrition programs</a:t>
            </a:r>
          </a:p>
          <a:p>
            <a:pPr marL="962025" marR="0" lvl="0" indent="-962025" algn="l" rtl="0">
              <a:spcBef>
                <a:spcPts val="0"/>
              </a:spcBef>
              <a:spcAft>
                <a:spcPts val="1800"/>
              </a:spcAft>
              <a:buFont typeface="+mj-lt"/>
              <a:buAutoNum type="arabicPeriod" startAt="8"/>
            </a:pPr>
            <a:r>
              <a:rPr lang="en-US" sz="4800" b="0" i="0" u="none" strike="noStrike" dirty="0">
                <a:solidFill>
                  <a:srgbClr val="000000"/>
                </a:solidFill>
                <a:latin typeface="Calibri"/>
                <a:ea typeface="Calibri"/>
                <a:cs typeface="Calibri"/>
                <a:sym typeface="Calibri"/>
              </a:rPr>
              <a:t>Generate resources for community nutrition programs through fund-raising events </a:t>
            </a:r>
          </a:p>
        </p:txBody>
      </p:sp>
      <p:sp>
        <p:nvSpPr>
          <p:cNvPr id="563" name="Google Shape;563;p40"/>
          <p:cNvSpPr txBox="1"/>
          <p:nvPr/>
        </p:nvSpPr>
        <p:spPr>
          <a:xfrm>
            <a:off x="589313" y="913353"/>
            <a:ext cx="12615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dirty="0">
                <a:solidFill>
                  <a:srgbClr val="F27860"/>
                </a:solidFill>
                <a:latin typeface="Calibri"/>
                <a:ea typeface="Calibri"/>
                <a:cs typeface="Calibri"/>
                <a:sym typeface="Calibri"/>
              </a:rPr>
              <a:t>Ways to support Nutrition Month</a:t>
            </a:r>
            <a:endParaRPr lang="en-US" sz="4400" b="1" dirty="0">
              <a:solidFill>
                <a:srgbClr val="F27860"/>
              </a:solidFill>
              <a:latin typeface="Calibri"/>
              <a:ea typeface="Calibri"/>
              <a:cs typeface="Calibri"/>
              <a:sym typeface="Calibri"/>
            </a:endParaRPr>
          </a:p>
        </p:txBody>
      </p:sp>
    </p:spTree>
    <p:extLst>
      <p:ext uri="{BB962C8B-B14F-4D97-AF65-F5344CB8AC3E}">
        <p14:creationId xmlns:p14="http://schemas.microsoft.com/office/powerpoint/2010/main" val="1746324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707379"/>
            <a:ext cx="18292848" cy="1588614"/>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3" name="Google Shape;563;p40"/>
          <p:cNvSpPr txBox="1"/>
          <p:nvPr/>
        </p:nvSpPr>
        <p:spPr>
          <a:xfrm>
            <a:off x="400127" y="570323"/>
            <a:ext cx="12615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dirty="0">
                <a:solidFill>
                  <a:srgbClr val="F27860"/>
                </a:solidFill>
                <a:latin typeface="Calibri"/>
                <a:ea typeface="Calibri"/>
                <a:cs typeface="Calibri"/>
                <a:sym typeface="Calibri"/>
              </a:rPr>
              <a:t>Activities for Nutrition Month</a:t>
            </a:r>
            <a:endParaRPr lang="en-US" sz="4400" b="1" dirty="0">
              <a:solidFill>
                <a:srgbClr val="F27860"/>
              </a:solidFill>
              <a:latin typeface="Calibri"/>
              <a:ea typeface="Calibri"/>
              <a:cs typeface="Calibri"/>
              <a:sym typeface="Calibri"/>
            </a:endParaRPr>
          </a:p>
        </p:txBody>
      </p:sp>
      <p:graphicFrame>
        <p:nvGraphicFramePr>
          <p:cNvPr id="2" name="Table 2">
            <a:extLst>
              <a:ext uri="{FF2B5EF4-FFF2-40B4-BE49-F238E27FC236}">
                <a16:creationId xmlns:a16="http://schemas.microsoft.com/office/drawing/2014/main" id="{EA9F178B-1D59-E5BE-B33B-583E4084D799}"/>
              </a:ext>
            </a:extLst>
          </p:cNvPr>
          <p:cNvGraphicFramePr>
            <a:graphicFrameLocks noGrp="1"/>
          </p:cNvGraphicFramePr>
          <p:nvPr/>
        </p:nvGraphicFramePr>
        <p:xfrm>
          <a:off x="2485572" y="2227021"/>
          <a:ext cx="13042603" cy="7701122"/>
        </p:xfrm>
        <a:graphic>
          <a:graphicData uri="http://schemas.openxmlformats.org/drawingml/2006/table">
            <a:tbl>
              <a:tblPr firstRow="1" bandRow="1">
                <a:tableStyleId>{5C22544A-7EE6-4342-B048-85BDC9FD1C3A}</a:tableStyleId>
              </a:tblPr>
              <a:tblGrid>
                <a:gridCol w="1863229">
                  <a:extLst>
                    <a:ext uri="{9D8B030D-6E8A-4147-A177-3AD203B41FA5}">
                      <a16:colId xmlns:a16="http://schemas.microsoft.com/office/drawing/2014/main" val="2724802871"/>
                    </a:ext>
                  </a:extLst>
                </a:gridCol>
                <a:gridCol w="1863229">
                  <a:extLst>
                    <a:ext uri="{9D8B030D-6E8A-4147-A177-3AD203B41FA5}">
                      <a16:colId xmlns:a16="http://schemas.microsoft.com/office/drawing/2014/main" val="2773065793"/>
                    </a:ext>
                  </a:extLst>
                </a:gridCol>
                <a:gridCol w="1863229">
                  <a:extLst>
                    <a:ext uri="{9D8B030D-6E8A-4147-A177-3AD203B41FA5}">
                      <a16:colId xmlns:a16="http://schemas.microsoft.com/office/drawing/2014/main" val="2634733993"/>
                    </a:ext>
                  </a:extLst>
                </a:gridCol>
                <a:gridCol w="1863229">
                  <a:extLst>
                    <a:ext uri="{9D8B030D-6E8A-4147-A177-3AD203B41FA5}">
                      <a16:colId xmlns:a16="http://schemas.microsoft.com/office/drawing/2014/main" val="1755624646"/>
                    </a:ext>
                  </a:extLst>
                </a:gridCol>
                <a:gridCol w="1863229">
                  <a:extLst>
                    <a:ext uri="{9D8B030D-6E8A-4147-A177-3AD203B41FA5}">
                      <a16:colId xmlns:a16="http://schemas.microsoft.com/office/drawing/2014/main" val="3033026709"/>
                    </a:ext>
                  </a:extLst>
                </a:gridCol>
                <a:gridCol w="1863229">
                  <a:extLst>
                    <a:ext uri="{9D8B030D-6E8A-4147-A177-3AD203B41FA5}">
                      <a16:colId xmlns:a16="http://schemas.microsoft.com/office/drawing/2014/main" val="3894646052"/>
                    </a:ext>
                  </a:extLst>
                </a:gridCol>
                <a:gridCol w="1863229">
                  <a:extLst>
                    <a:ext uri="{9D8B030D-6E8A-4147-A177-3AD203B41FA5}">
                      <a16:colId xmlns:a16="http://schemas.microsoft.com/office/drawing/2014/main" val="2274080643"/>
                    </a:ext>
                  </a:extLst>
                </a:gridCol>
              </a:tblGrid>
              <a:tr h="713957">
                <a:tc>
                  <a:txBody>
                    <a:bodyPr/>
                    <a:lstStyle/>
                    <a:p>
                      <a:pPr algn="r"/>
                      <a:r>
                        <a:rPr lang="en-PH" sz="2400" dirty="0">
                          <a:solidFill>
                            <a:schemeClr val="tx1"/>
                          </a:solidFill>
                        </a:rPr>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5ED"/>
                    </a:solidFill>
                  </a:tcPr>
                </a:tc>
                <a:tc>
                  <a:txBody>
                    <a:bodyPr/>
                    <a:lstStyle/>
                    <a:p>
                      <a:pPr algn="r"/>
                      <a:r>
                        <a:rPr lang="en-PH" sz="2400" dirty="0">
                          <a:solidFill>
                            <a:schemeClr val="tx1"/>
                          </a:solidFill>
                        </a:rPr>
                        <a:t>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5ED"/>
                    </a:solidFill>
                  </a:tcPr>
                </a:tc>
                <a:tc>
                  <a:txBody>
                    <a:bodyPr/>
                    <a:lstStyle/>
                    <a:p>
                      <a:pPr algn="r"/>
                      <a:r>
                        <a:rPr lang="en-PH" sz="2400" dirty="0">
                          <a:solidFill>
                            <a:schemeClr val="tx1"/>
                          </a:solidFill>
                        </a:rPr>
                        <a:t>TUES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5ED"/>
                    </a:solidFill>
                  </a:tcPr>
                </a:tc>
                <a:tc>
                  <a:txBody>
                    <a:bodyPr/>
                    <a:lstStyle/>
                    <a:p>
                      <a:pPr algn="r"/>
                      <a:r>
                        <a:rPr lang="en-PH" sz="2400" dirty="0">
                          <a:solidFill>
                            <a:schemeClr val="tx1"/>
                          </a:solidFill>
                        </a:rPr>
                        <a:t>WEDS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5ED"/>
                    </a:solidFill>
                  </a:tcPr>
                </a:tc>
                <a:tc>
                  <a:txBody>
                    <a:bodyPr/>
                    <a:lstStyle/>
                    <a:p>
                      <a:pPr algn="r"/>
                      <a:r>
                        <a:rPr lang="en-PH" sz="2400" dirty="0">
                          <a:solidFill>
                            <a:schemeClr val="tx1"/>
                          </a:solidFill>
                        </a:rPr>
                        <a:t>THUR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5ED"/>
                    </a:solidFill>
                  </a:tcPr>
                </a:tc>
                <a:tc>
                  <a:txBody>
                    <a:bodyPr/>
                    <a:lstStyle/>
                    <a:p>
                      <a:pPr algn="r"/>
                      <a:r>
                        <a:rPr lang="en-PH" sz="2400" dirty="0">
                          <a:solidFill>
                            <a:schemeClr val="tx1"/>
                          </a:solidFill>
                        </a:rPr>
                        <a:t>FRI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5ED"/>
                    </a:solidFill>
                  </a:tcPr>
                </a:tc>
                <a:tc>
                  <a:txBody>
                    <a:bodyPr/>
                    <a:lstStyle/>
                    <a:p>
                      <a:pPr algn="r"/>
                      <a:r>
                        <a:rPr lang="en-PH" sz="2400" dirty="0">
                          <a:solidFill>
                            <a:schemeClr val="tx1"/>
                          </a:solidFill>
                        </a:rPr>
                        <a:t>SAT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5ED"/>
                    </a:solidFill>
                  </a:tcPr>
                </a:tc>
                <a:extLst>
                  <a:ext uri="{0D108BD9-81ED-4DB2-BD59-A6C34878D82A}">
                    <a16:rowId xmlns:a16="http://schemas.microsoft.com/office/drawing/2014/main" val="3518977412"/>
                  </a:ext>
                </a:extLst>
              </a:tr>
              <a:tr h="1397433">
                <a:tc>
                  <a:txBody>
                    <a:bodyPr/>
                    <a:lstStyle/>
                    <a:p>
                      <a:pPr algn="r"/>
                      <a:endParaRPr lang="en-PH"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PH"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PH"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PH"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PH"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PH"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7479806"/>
                  </a:ext>
                </a:extLst>
              </a:tr>
              <a:tr h="1397433">
                <a:tc>
                  <a:txBody>
                    <a:bodyPr/>
                    <a:lstStyle/>
                    <a:p>
                      <a:pPr algn="r"/>
                      <a:r>
                        <a:rPr lang="en-PH"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860"/>
                    </a:solidFill>
                  </a:tcPr>
                </a:tc>
                <a:tc>
                  <a:txBody>
                    <a:bodyPr/>
                    <a:lstStyle/>
                    <a:p>
                      <a:pPr algn="r"/>
                      <a:r>
                        <a:rPr lang="en-PH"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606108"/>
                  </a:ext>
                </a:extLst>
              </a:tr>
              <a:tr h="1397433">
                <a:tc>
                  <a:txBody>
                    <a:bodyPr/>
                    <a:lstStyle/>
                    <a:p>
                      <a:pPr algn="r"/>
                      <a:r>
                        <a:rPr lang="en-PH"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422752"/>
                  </a:ext>
                </a:extLst>
              </a:tr>
              <a:tr h="1397433">
                <a:tc>
                  <a:txBody>
                    <a:bodyPr/>
                    <a:lstStyle/>
                    <a:p>
                      <a:pPr algn="r"/>
                      <a:r>
                        <a:rPr lang="en-PH" sz="24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484918"/>
                  </a:ext>
                </a:extLst>
              </a:tr>
              <a:tr h="1397433">
                <a:tc>
                  <a:txBody>
                    <a:bodyPr/>
                    <a:lstStyle/>
                    <a:p>
                      <a:pPr algn="r"/>
                      <a:r>
                        <a:rPr lang="en-PH" sz="2400" dirty="0">
                          <a:solidFill>
                            <a:schemeClr val="tx1"/>
                          </a:solidFill>
                        </a:rPr>
                        <a:t>24/31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H" sz="24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PH" sz="24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503999"/>
                  </a:ext>
                </a:extLst>
              </a:tr>
            </a:tbl>
          </a:graphicData>
        </a:graphic>
      </p:graphicFrame>
      <p:pic>
        <p:nvPicPr>
          <p:cNvPr id="14" name="Picture 18">
            <a:extLst>
              <a:ext uri="{FF2B5EF4-FFF2-40B4-BE49-F238E27FC236}">
                <a16:creationId xmlns:a16="http://schemas.microsoft.com/office/drawing/2014/main" id="{6C73BA83-3DE4-4633-8CC2-80BC524E08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86189" y="4171427"/>
            <a:ext cx="9459600" cy="1948554"/>
          </a:xfrm>
          <a:prstGeom prst="rect">
            <a:avLst/>
          </a:prstGeom>
        </p:spPr>
      </p:pic>
      <p:sp>
        <p:nvSpPr>
          <p:cNvPr id="12" name="TextBox 11">
            <a:extLst>
              <a:ext uri="{FF2B5EF4-FFF2-40B4-BE49-F238E27FC236}">
                <a16:creationId xmlns:a16="http://schemas.microsoft.com/office/drawing/2014/main" id="{3CE0281B-E136-2D17-6368-1FAA4B56258D}"/>
              </a:ext>
            </a:extLst>
          </p:cNvPr>
          <p:cNvSpPr txBox="1"/>
          <p:nvPr/>
        </p:nvSpPr>
        <p:spPr>
          <a:xfrm>
            <a:off x="6744991" y="4316172"/>
            <a:ext cx="7341995" cy="1323439"/>
          </a:xfrm>
          <a:prstGeom prst="rect">
            <a:avLst/>
          </a:prstGeom>
          <a:noFill/>
        </p:spPr>
        <p:txBody>
          <a:bodyPr wrap="square" rtlCol="0">
            <a:spAutoFit/>
          </a:bodyPr>
          <a:lstStyle/>
          <a:p>
            <a:pPr algn="ctr"/>
            <a:r>
              <a:rPr lang="en-PH" sz="4000" b="1" dirty="0"/>
              <a:t>1 July</a:t>
            </a:r>
          </a:p>
          <a:p>
            <a:pPr algn="ctr"/>
            <a:r>
              <a:rPr lang="en-PH" sz="4000" dirty="0"/>
              <a:t>Nutrition Month Kick Off</a:t>
            </a:r>
          </a:p>
        </p:txBody>
      </p:sp>
      <p:pic>
        <p:nvPicPr>
          <p:cNvPr id="15" name="Picture 18">
            <a:extLst>
              <a:ext uri="{FF2B5EF4-FFF2-40B4-BE49-F238E27FC236}">
                <a16:creationId xmlns:a16="http://schemas.microsoft.com/office/drawing/2014/main" id="{C74DE097-FC02-3248-9409-69CE0DB03F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03686" y="6121788"/>
            <a:ext cx="10503753" cy="1948554"/>
          </a:xfrm>
          <a:prstGeom prst="rect">
            <a:avLst/>
          </a:prstGeom>
        </p:spPr>
      </p:pic>
      <p:sp>
        <p:nvSpPr>
          <p:cNvPr id="16" name="TextBox 15">
            <a:extLst>
              <a:ext uri="{FF2B5EF4-FFF2-40B4-BE49-F238E27FC236}">
                <a16:creationId xmlns:a16="http://schemas.microsoft.com/office/drawing/2014/main" id="{8FE63BA8-7E11-C1AC-FFD6-0EF638950577}"/>
              </a:ext>
            </a:extLst>
          </p:cNvPr>
          <p:cNvSpPr txBox="1"/>
          <p:nvPr/>
        </p:nvSpPr>
        <p:spPr>
          <a:xfrm>
            <a:off x="5063529" y="6266533"/>
            <a:ext cx="7952198" cy="1323439"/>
          </a:xfrm>
          <a:prstGeom prst="rect">
            <a:avLst/>
          </a:prstGeom>
          <a:noFill/>
        </p:spPr>
        <p:txBody>
          <a:bodyPr wrap="square" rtlCol="0">
            <a:spAutoFit/>
          </a:bodyPr>
          <a:lstStyle/>
          <a:p>
            <a:pPr algn="ctr"/>
            <a:r>
              <a:rPr lang="en-PH" sz="4000" b="1" dirty="0"/>
              <a:t>July</a:t>
            </a:r>
          </a:p>
          <a:p>
            <a:pPr algn="ctr"/>
            <a:r>
              <a:rPr lang="en-PH" sz="4000" dirty="0"/>
              <a:t>Regional Nutrition Month Launch</a:t>
            </a:r>
          </a:p>
        </p:txBody>
      </p:sp>
    </p:spTree>
    <p:extLst>
      <p:ext uri="{BB962C8B-B14F-4D97-AF65-F5344CB8AC3E}">
        <p14:creationId xmlns:p14="http://schemas.microsoft.com/office/powerpoint/2010/main" val="272076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0"/>
          <p:cNvGrpSpPr/>
          <p:nvPr/>
        </p:nvGrpSpPr>
        <p:grpSpPr>
          <a:xfrm>
            <a:off x="0" y="8858642"/>
            <a:ext cx="18292848" cy="1496202"/>
            <a:chOff x="0" y="7534378"/>
            <a:chExt cx="18292848" cy="2761615"/>
          </a:xfrm>
        </p:grpSpPr>
        <p:sp>
          <p:nvSpPr>
            <p:cNvPr id="93" name="Google Shape;93;p1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7" name="Google Shape;97;p1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98" name="Google Shape;98;p1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99" name="Google Shape;99;p1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101" name="Google Shape;101;p10"/>
          <p:cNvSpPr txBox="1"/>
          <p:nvPr/>
        </p:nvSpPr>
        <p:spPr>
          <a:xfrm>
            <a:off x="425575" y="358672"/>
            <a:ext cx="144894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dirty="0">
                <a:solidFill>
                  <a:srgbClr val="F27860"/>
                </a:solidFill>
                <a:latin typeface="Calibri"/>
                <a:ea typeface="Calibri"/>
                <a:cs typeface="Calibri"/>
                <a:sym typeface="Calibri"/>
              </a:rPr>
              <a:t>KEY MESSAGES</a:t>
            </a:r>
            <a:endParaRPr dirty="0">
              <a:solidFill>
                <a:srgbClr val="F27860"/>
              </a:solidFill>
            </a:endParaRPr>
          </a:p>
        </p:txBody>
      </p:sp>
      <p:sp>
        <p:nvSpPr>
          <p:cNvPr id="2" name="Rectangle: Rounded Corners 1">
            <a:extLst>
              <a:ext uri="{FF2B5EF4-FFF2-40B4-BE49-F238E27FC236}">
                <a16:creationId xmlns:a16="http://schemas.microsoft.com/office/drawing/2014/main" id="{7958CB89-D424-ACB3-0E22-E99367BABD69}"/>
              </a:ext>
            </a:extLst>
          </p:cNvPr>
          <p:cNvSpPr/>
          <p:nvPr/>
        </p:nvSpPr>
        <p:spPr>
          <a:xfrm>
            <a:off x="470201" y="3385464"/>
            <a:ext cx="4940968" cy="5100331"/>
          </a:xfrm>
          <a:prstGeom prst="roundRect">
            <a:avLst/>
          </a:prstGeom>
          <a:solidFill>
            <a:srgbClr val="A1D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u="none" strike="noStrike" dirty="0">
                <a:solidFill>
                  <a:srgbClr val="000000"/>
                </a:solidFill>
                <a:latin typeface="Calibri"/>
                <a:ea typeface="Calibri"/>
                <a:cs typeface="Calibri"/>
                <a:sym typeface="Calibri"/>
              </a:rPr>
              <a:t>Good nutrition is key to building immunity, protecting against illness and infection, and supporting recovery. </a:t>
            </a:r>
            <a:endParaRPr lang="en-US" sz="3200" dirty="0">
              <a:latin typeface="Calibri"/>
              <a:ea typeface="Calibri"/>
              <a:cs typeface="Calibri"/>
              <a:sym typeface="Calibri"/>
            </a:endParaRPr>
          </a:p>
          <a:p>
            <a:pPr algn="ctr"/>
            <a:endParaRPr lang="en-PH" sz="3200" dirty="0"/>
          </a:p>
        </p:txBody>
      </p:sp>
      <p:sp>
        <p:nvSpPr>
          <p:cNvPr id="17" name="Rectangle: Rounded Corners 16">
            <a:extLst>
              <a:ext uri="{FF2B5EF4-FFF2-40B4-BE49-F238E27FC236}">
                <a16:creationId xmlns:a16="http://schemas.microsoft.com/office/drawing/2014/main" id="{E9822AF4-33AA-5092-34C6-9AD287E11242}"/>
              </a:ext>
            </a:extLst>
          </p:cNvPr>
          <p:cNvSpPr/>
          <p:nvPr/>
        </p:nvSpPr>
        <p:spPr>
          <a:xfrm>
            <a:off x="6383680" y="3369709"/>
            <a:ext cx="4940968" cy="5100331"/>
          </a:xfrm>
          <a:prstGeom prst="roundRect">
            <a:avLst/>
          </a:prstGeom>
          <a:solidFill>
            <a:srgbClr val="A1D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Aft>
                <a:spcPts val="600"/>
              </a:spcAft>
              <a:buClr>
                <a:srgbClr val="000000"/>
              </a:buClr>
              <a:buSzPts val="4800"/>
            </a:pPr>
            <a:r>
              <a:rPr lang="en-US" sz="3200" b="0" i="0" u="none" strike="noStrike" dirty="0">
                <a:solidFill>
                  <a:srgbClr val="000000"/>
                </a:solidFill>
                <a:latin typeface="Calibri"/>
                <a:ea typeface="Calibri"/>
                <a:cs typeface="Calibri"/>
                <a:sym typeface="Calibri"/>
              </a:rPr>
              <a:t>Efforts to preserve and promote proper nutrition must be part of pandemic resilience strategies. </a:t>
            </a:r>
            <a:endParaRPr lang="en-US" sz="3200" dirty="0">
              <a:latin typeface="Calibri"/>
              <a:ea typeface="Calibri"/>
              <a:cs typeface="Calibri"/>
              <a:sym typeface="Calibri"/>
            </a:endParaRPr>
          </a:p>
          <a:p>
            <a:pPr algn="ctr"/>
            <a:endParaRPr lang="en-PH" sz="3200" dirty="0"/>
          </a:p>
        </p:txBody>
      </p:sp>
      <p:sp>
        <p:nvSpPr>
          <p:cNvPr id="19" name="Rectangle: Rounded Corners 18">
            <a:extLst>
              <a:ext uri="{FF2B5EF4-FFF2-40B4-BE49-F238E27FC236}">
                <a16:creationId xmlns:a16="http://schemas.microsoft.com/office/drawing/2014/main" id="{1AF1C025-3646-EF9E-470D-5493CB8BF230}"/>
              </a:ext>
            </a:extLst>
          </p:cNvPr>
          <p:cNvSpPr/>
          <p:nvPr/>
        </p:nvSpPr>
        <p:spPr>
          <a:xfrm>
            <a:off x="12119033" y="3369709"/>
            <a:ext cx="4940968" cy="5068824"/>
          </a:xfrm>
          <a:prstGeom prst="roundRect">
            <a:avLst/>
          </a:prstGeom>
          <a:solidFill>
            <a:srgbClr val="A1D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u="none" strike="noStrike" dirty="0">
                <a:solidFill>
                  <a:srgbClr val="000000"/>
                </a:solidFill>
                <a:latin typeface="Calibri"/>
                <a:ea typeface="Calibri"/>
                <a:cs typeface="Calibri"/>
                <a:sym typeface="Calibri"/>
              </a:rPr>
              <a:t>Promote and adopt health-enhancing nutrition behaviors	                                    including the consumption of sustainable healthy diets. </a:t>
            </a:r>
            <a:endParaRPr lang="en-US" sz="3200" dirty="0">
              <a:solidFill>
                <a:schemeClr val="dk1"/>
              </a:solidFill>
              <a:latin typeface="Calibri"/>
              <a:ea typeface="Calibri"/>
              <a:cs typeface="Calibri"/>
              <a:sym typeface="Calibri"/>
            </a:endParaRPr>
          </a:p>
          <a:p>
            <a:pPr algn="ctr"/>
            <a:endParaRPr lang="en-PH" sz="3600" dirty="0"/>
          </a:p>
        </p:txBody>
      </p:sp>
      <p:sp>
        <p:nvSpPr>
          <p:cNvPr id="4" name="Rectangle: Rounded Corners 3">
            <a:extLst>
              <a:ext uri="{FF2B5EF4-FFF2-40B4-BE49-F238E27FC236}">
                <a16:creationId xmlns:a16="http://schemas.microsoft.com/office/drawing/2014/main" id="{90C4AD86-DEE3-7DE2-62F7-25F3AB6B6148}"/>
              </a:ext>
            </a:extLst>
          </p:cNvPr>
          <p:cNvSpPr/>
          <p:nvPr/>
        </p:nvSpPr>
        <p:spPr>
          <a:xfrm>
            <a:off x="1227999" y="2395909"/>
            <a:ext cx="3425371" cy="730196"/>
          </a:xfrm>
          <a:prstGeom prst="roundRect">
            <a:avLst/>
          </a:prstGeom>
          <a:solidFill>
            <a:srgbClr val="F27860"/>
          </a:solidFill>
          <a:ln w="571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bg1"/>
                </a:solidFill>
              </a:rPr>
              <a:t>Key Message 1</a:t>
            </a:r>
          </a:p>
        </p:txBody>
      </p:sp>
      <p:pic>
        <p:nvPicPr>
          <p:cNvPr id="12" name="Picture 5">
            <a:extLst>
              <a:ext uri="{FF2B5EF4-FFF2-40B4-BE49-F238E27FC236}">
                <a16:creationId xmlns:a16="http://schemas.microsoft.com/office/drawing/2014/main" id="{6B9FB011-E044-929B-ED88-F6F720DAE02F}"/>
              </a:ext>
            </a:extLst>
          </p:cNvPr>
          <p:cNvPicPr>
            <a:picLocks noChangeAspect="1"/>
          </p:cNvPicPr>
          <p:nvPr/>
        </p:nvPicPr>
        <p:blipFill>
          <a:blip r:embed="rId6"/>
          <a:srcRect/>
          <a:stretch>
            <a:fillRect/>
          </a:stretch>
        </p:blipFill>
        <p:spPr>
          <a:xfrm>
            <a:off x="15544800" y="7399782"/>
            <a:ext cx="2747102" cy="2965832"/>
          </a:xfrm>
          <a:prstGeom prst="rect">
            <a:avLst/>
          </a:prstGeom>
        </p:spPr>
      </p:pic>
      <p:sp>
        <p:nvSpPr>
          <p:cNvPr id="22" name="Rectangle: Rounded Corners 21">
            <a:extLst>
              <a:ext uri="{FF2B5EF4-FFF2-40B4-BE49-F238E27FC236}">
                <a16:creationId xmlns:a16="http://schemas.microsoft.com/office/drawing/2014/main" id="{D7AB590F-938B-9F54-3D08-D61BFF9E1E1C}"/>
              </a:ext>
            </a:extLst>
          </p:cNvPr>
          <p:cNvSpPr/>
          <p:nvPr/>
        </p:nvSpPr>
        <p:spPr>
          <a:xfrm>
            <a:off x="7141478" y="2327285"/>
            <a:ext cx="3425371" cy="730196"/>
          </a:xfrm>
          <a:prstGeom prst="roundRect">
            <a:avLst/>
          </a:prstGeom>
          <a:solidFill>
            <a:srgbClr val="F27860"/>
          </a:solidFill>
          <a:ln w="571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bg1"/>
                </a:solidFill>
              </a:rPr>
              <a:t>Key Message 2</a:t>
            </a:r>
          </a:p>
        </p:txBody>
      </p:sp>
      <p:sp>
        <p:nvSpPr>
          <p:cNvPr id="23" name="Rectangle: Rounded Corners 22">
            <a:extLst>
              <a:ext uri="{FF2B5EF4-FFF2-40B4-BE49-F238E27FC236}">
                <a16:creationId xmlns:a16="http://schemas.microsoft.com/office/drawing/2014/main" id="{8870A099-E997-65DE-0863-7C739D3941FC}"/>
              </a:ext>
            </a:extLst>
          </p:cNvPr>
          <p:cNvSpPr/>
          <p:nvPr/>
        </p:nvSpPr>
        <p:spPr>
          <a:xfrm>
            <a:off x="12912436" y="2331704"/>
            <a:ext cx="3425371" cy="730196"/>
          </a:xfrm>
          <a:prstGeom prst="roundRect">
            <a:avLst/>
          </a:prstGeom>
          <a:solidFill>
            <a:srgbClr val="F27860"/>
          </a:solidFill>
          <a:ln w="571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bg1"/>
                </a:solidFill>
              </a:rPr>
              <a:t>Key Message 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707379"/>
            <a:ext cx="18292848" cy="1588614"/>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3" name="Google Shape;563;p40"/>
          <p:cNvSpPr txBox="1"/>
          <p:nvPr/>
        </p:nvSpPr>
        <p:spPr>
          <a:xfrm>
            <a:off x="284305" y="339705"/>
            <a:ext cx="126156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dirty="0">
                <a:solidFill>
                  <a:srgbClr val="F27860"/>
                </a:solidFill>
                <a:latin typeface="Calibri"/>
                <a:ea typeface="Calibri"/>
                <a:cs typeface="Calibri"/>
                <a:sym typeface="Calibri"/>
              </a:rPr>
              <a:t>Activities for Nutrition Month</a:t>
            </a:r>
          </a:p>
          <a:p>
            <a:pPr marL="0" marR="0" lvl="0" indent="0" algn="l" rtl="0">
              <a:spcBef>
                <a:spcPts val="0"/>
              </a:spcBef>
              <a:spcAft>
                <a:spcPts val="0"/>
              </a:spcAft>
              <a:buNone/>
            </a:pPr>
            <a:r>
              <a:rPr lang="en-US" sz="6000" b="1" dirty="0">
                <a:solidFill>
                  <a:srgbClr val="F27860"/>
                </a:solidFill>
                <a:latin typeface="Calibri"/>
                <a:ea typeface="Calibri"/>
                <a:cs typeface="Calibri"/>
                <a:sym typeface="Calibri"/>
              </a:rPr>
              <a:t>Online Contests</a:t>
            </a:r>
            <a:endParaRPr lang="en-US" sz="4400" b="1" dirty="0">
              <a:solidFill>
                <a:srgbClr val="F27860"/>
              </a:solidFill>
              <a:latin typeface="Calibri"/>
              <a:ea typeface="Calibri"/>
              <a:cs typeface="Calibri"/>
              <a:sym typeface="Calibri"/>
            </a:endParaRPr>
          </a:p>
        </p:txBody>
      </p:sp>
      <p:pic>
        <p:nvPicPr>
          <p:cNvPr id="14" name="Picture 18">
            <a:extLst>
              <a:ext uri="{FF2B5EF4-FFF2-40B4-BE49-F238E27FC236}">
                <a16:creationId xmlns:a16="http://schemas.microsoft.com/office/drawing/2014/main" id="{6C73BA83-3DE4-4633-8CC2-80BC524E08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497938" y="2545807"/>
            <a:ext cx="9192760" cy="1588614"/>
          </a:xfrm>
          <a:prstGeom prst="rect">
            <a:avLst/>
          </a:prstGeom>
        </p:spPr>
      </p:pic>
      <p:pic>
        <p:nvPicPr>
          <p:cNvPr id="26" name="Picture 18">
            <a:extLst>
              <a:ext uri="{FF2B5EF4-FFF2-40B4-BE49-F238E27FC236}">
                <a16:creationId xmlns:a16="http://schemas.microsoft.com/office/drawing/2014/main" id="{C5021338-5F11-D0D1-2B9E-F54BFCA507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586884" y="4321912"/>
            <a:ext cx="9509742" cy="1608499"/>
          </a:xfrm>
          <a:prstGeom prst="rect">
            <a:avLst/>
          </a:prstGeom>
        </p:spPr>
      </p:pic>
      <p:pic>
        <p:nvPicPr>
          <p:cNvPr id="16" name="Picture 18">
            <a:extLst>
              <a:ext uri="{FF2B5EF4-FFF2-40B4-BE49-F238E27FC236}">
                <a16:creationId xmlns:a16="http://schemas.microsoft.com/office/drawing/2014/main" id="{FC991A10-F5FA-A61E-5458-4E408BCAF3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641162" y="6102689"/>
            <a:ext cx="9509742" cy="1588614"/>
          </a:xfrm>
          <a:prstGeom prst="rect">
            <a:avLst/>
          </a:prstGeom>
        </p:spPr>
      </p:pic>
      <p:sp>
        <p:nvSpPr>
          <p:cNvPr id="17" name="TextBox 16">
            <a:extLst>
              <a:ext uri="{FF2B5EF4-FFF2-40B4-BE49-F238E27FC236}">
                <a16:creationId xmlns:a16="http://schemas.microsoft.com/office/drawing/2014/main" id="{ECBA41D7-6F35-D3B5-3D7F-3F3ABB40248B}"/>
              </a:ext>
            </a:extLst>
          </p:cNvPr>
          <p:cNvSpPr txBox="1"/>
          <p:nvPr/>
        </p:nvSpPr>
        <p:spPr>
          <a:xfrm>
            <a:off x="6303034" y="2579598"/>
            <a:ext cx="6742888" cy="1323439"/>
          </a:xfrm>
          <a:prstGeom prst="rect">
            <a:avLst/>
          </a:prstGeom>
          <a:noFill/>
        </p:spPr>
        <p:txBody>
          <a:bodyPr wrap="square" rtlCol="0">
            <a:spAutoFit/>
          </a:bodyPr>
          <a:lstStyle/>
          <a:p>
            <a:pPr algn="ctr"/>
            <a:r>
              <a:rPr lang="en-PH" sz="4000" b="1" dirty="0"/>
              <a:t>4-25 July </a:t>
            </a:r>
          </a:p>
          <a:p>
            <a:pPr algn="ctr"/>
            <a:r>
              <a:rPr lang="en-PH" sz="4000" dirty="0"/>
              <a:t>Facebook Digital Art Contest</a:t>
            </a:r>
          </a:p>
        </p:txBody>
      </p:sp>
      <p:sp>
        <p:nvSpPr>
          <p:cNvPr id="18" name="TextBox 17">
            <a:extLst>
              <a:ext uri="{FF2B5EF4-FFF2-40B4-BE49-F238E27FC236}">
                <a16:creationId xmlns:a16="http://schemas.microsoft.com/office/drawing/2014/main" id="{8FB63BBA-1339-2D33-16D0-D74BB1BFC916}"/>
              </a:ext>
            </a:extLst>
          </p:cNvPr>
          <p:cNvSpPr txBox="1"/>
          <p:nvPr/>
        </p:nvSpPr>
        <p:spPr>
          <a:xfrm>
            <a:off x="5523411" y="4345163"/>
            <a:ext cx="6742888" cy="1323439"/>
          </a:xfrm>
          <a:prstGeom prst="rect">
            <a:avLst/>
          </a:prstGeom>
          <a:noFill/>
        </p:spPr>
        <p:txBody>
          <a:bodyPr wrap="square" rtlCol="0">
            <a:spAutoFit/>
          </a:bodyPr>
          <a:lstStyle/>
          <a:p>
            <a:pPr algn="ctr"/>
            <a:r>
              <a:rPr lang="en-PH" sz="4000" b="1" dirty="0"/>
              <a:t>4-25 July </a:t>
            </a:r>
          </a:p>
          <a:p>
            <a:pPr algn="ctr"/>
            <a:r>
              <a:rPr lang="en-PH" sz="4000" dirty="0"/>
              <a:t>Facebook Photo Contest</a:t>
            </a:r>
          </a:p>
        </p:txBody>
      </p:sp>
      <p:sp>
        <p:nvSpPr>
          <p:cNvPr id="19" name="TextBox 18">
            <a:extLst>
              <a:ext uri="{FF2B5EF4-FFF2-40B4-BE49-F238E27FC236}">
                <a16:creationId xmlns:a16="http://schemas.microsoft.com/office/drawing/2014/main" id="{AC344640-8B88-A471-AC38-4BD92F0CCFCD}"/>
              </a:ext>
            </a:extLst>
          </p:cNvPr>
          <p:cNvSpPr txBox="1"/>
          <p:nvPr/>
        </p:nvSpPr>
        <p:spPr>
          <a:xfrm>
            <a:off x="2970893" y="6056536"/>
            <a:ext cx="9929549" cy="1323439"/>
          </a:xfrm>
          <a:prstGeom prst="rect">
            <a:avLst/>
          </a:prstGeom>
          <a:noFill/>
        </p:spPr>
        <p:txBody>
          <a:bodyPr wrap="square" rtlCol="0">
            <a:spAutoFit/>
          </a:bodyPr>
          <a:lstStyle/>
          <a:p>
            <a:pPr algn="ctr"/>
            <a:r>
              <a:rPr lang="en-PH" sz="4000" b="1" dirty="0"/>
              <a:t>4-25 July </a:t>
            </a:r>
          </a:p>
          <a:p>
            <a:pPr algn="ctr"/>
            <a:r>
              <a:rPr lang="en-PH" sz="4000" dirty="0" err="1"/>
              <a:t>Tiktok</a:t>
            </a:r>
            <a:r>
              <a:rPr lang="en-PH" sz="4000" dirty="0"/>
              <a:t> Contest</a:t>
            </a:r>
          </a:p>
        </p:txBody>
      </p:sp>
      <p:pic>
        <p:nvPicPr>
          <p:cNvPr id="20" name="Picture 18">
            <a:extLst>
              <a:ext uri="{FF2B5EF4-FFF2-40B4-BE49-F238E27FC236}">
                <a16:creationId xmlns:a16="http://schemas.microsoft.com/office/drawing/2014/main" id="{102B8177-ABEF-F74D-531C-A63CA47133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970893" y="7872928"/>
            <a:ext cx="9509742" cy="1588614"/>
          </a:xfrm>
          <a:prstGeom prst="rect">
            <a:avLst/>
          </a:prstGeom>
        </p:spPr>
      </p:pic>
      <p:sp>
        <p:nvSpPr>
          <p:cNvPr id="21" name="TextBox 20">
            <a:extLst>
              <a:ext uri="{FF2B5EF4-FFF2-40B4-BE49-F238E27FC236}">
                <a16:creationId xmlns:a16="http://schemas.microsoft.com/office/drawing/2014/main" id="{4F220199-185C-E33F-C4B1-49A96AC8C757}"/>
              </a:ext>
            </a:extLst>
          </p:cNvPr>
          <p:cNvSpPr txBox="1"/>
          <p:nvPr/>
        </p:nvSpPr>
        <p:spPr>
          <a:xfrm>
            <a:off x="2394281" y="7942480"/>
            <a:ext cx="9929549" cy="1323439"/>
          </a:xfrm>
          <a:prstGeom prst="rect">
            <a:avLst/>
          </a:prstGeom>
          <a:noFill/>
        </p:spPr>
        <p:txBody>
          <a:bodyPr wrap="square" rtlCol="0">
            <a:spAutoFit/>
          </a:bodyPr>
          <a:lstStyle/>
          <a:p>
            <a:pPr algn="ctr"/>
            <a:r>
              <a:rPr lang="en-PH" sz="4000" b="1" dirty="0"/>
              <a:t>25-28 July </a:t>
            </a:r>
          </a:p>
          <a:p>
            <a:pPr algn="ctr"/>
            <a:r>
              <a:rPr lang="en-PH" sz="4000" dirty="0"/>
              <a:t>Online Nutrition Hackathon</a:t>
            </a:r>
          </a:p>
        </p:txBody>
      </p:sp>
    </p:spTree>
    <p:extLst>
      <p:ext uri="{BB962C8B-B14F-4D97-AF65-F5344CB8AC3E}">
        <p14:creationId xmlns:p14="http://schemas.microsoft.com/office/powerpoint/2010/main" val="2163435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707379"/>
            <a:ext cx="18292848" cy="1588614"/>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3" name="Google Shape;563;p40"/>
          <p:cNvSpPr txBox="1"/>
          <p:nvPr/>
        </p:nvSpPr>
        <p:spPr>
          <a:xfrm>
            <a:off x="400127" y="570323"/>
            <a:ext cx="12615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dirty="0">
                <a:solidFill>
                  <a:srgbClr val="F27860"/>
                </a:solidFill>
                <a:latin typeface="Calibri"/>
                <a:ea typeface="Calibri"/>
                <a:cs typeface="Calibri"/>
                <a:sym typeface="Calibri"/>
              </a:rPr>
              <a:t>Activities for Nutrition Month</a:t>
            </a:r>
            <a:endParaRPr lang="en-US" sz="4400" b="1" dirty="0">
              <a:solidFill>
                <a:srgbClr val="F27860"/>
              </a:solidFill>
              <a:latin typeface="Calibri"/>
              <a:ea typeface="Calibri"/>
              <a:cs typeface="Calibri"/>
              <a:sym typeface="Calibri"/>
            </a:endParaRPr>
          </a:p>
        </p:txBody>
      </p:sp>
      <p:pic>
        <p:nvPicPr>
          <p:cNvPr id="14" name="Picture 18">
            <a:extLst>
              <a:ext uri="{FF2B5EF4-FFF2-40B4-BE49-F238E27FC236}">
                <a16:creationId xmlns:a16="http://schemas.microsoft.com/office/drawing/2014/main" id="{6C73BA83-3DE4-4633-8CC2-80BC524E08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152457" y="2213595"/>
            <a:ext cx="8536699" cy="1588614"/>
          </a:xfrm>
          <a:prstGeom prst="rect">
            <a:avLst/>
          </a:prstGeom>
        </p:spPr>
      </p:pic>
      <p:pic>
        <p:nvPicPr>
          <p:cNvPr id="26" name="Picture 18">
            <a:extLst>
              <a:ext uri="{FF2B5EF4-FFF2-40B4-BE49-F238E27FC236}">
                <a16:creationId xmlns:a16="http://schemas.microsoft.com/office/drawing/2014/main" id="{C5021338-5F11-D0D1-2B9E-F54BFCA507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633302" y="4869149"/>
            <a:ext cx="10206119" cy="1671918"/>
          </a:xfrm>
          <a:prstGeom prst="rect">
            <a:avLst/>
          </a:prstGeom>
        </p:spPr>
      </p:pic>
      <p:pic>
        <p:nvPicPr>
          <p:cNvPr id="16" name="Picture 18">
            <a:extLst>
              <a:ext uri="{FF2B5EF4-FFF2-40B4-BE49-F238E27FC236}">
                <a16:creationId xmlns:a16="http://schemas.microsoft.com/office/drawing/2014/main" id="{FC991A10-F5FA-A61E-5458-4E408BCAF3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328138" y="7585514"/>
            <a:ext cx="11194302" cy="1588614"/>
          </a:xfrm>
          <a:prstGeom prst="rect">
            <a:avLst/>
          </a:prstGeom>
        </p:spPr>
      </p:pic>
      <p:sp>
        <p:nvSpPr>
          <p:cNvPr id="17" name="TextBox 16">
            <a:extLst>
              <a:ext uri="{FF2B5EF4-FFF2-40B4-BE49-F238E27FC236}">
                <a16:creationId xmlns:a16="http://schemas.microsoft.com/office/drawing/2014/main" id="{ECBA41D7-6F35-D3B5-3D7F-3F3ABB40248B}"/>
              </a:ext>
            </a:extLst>
          </p:cNvPr>
          <p:cNvSpPr txBox="1"/>
          <p:nvPr/>
        </p:nvSpPr>
        <p:spPr>
          <a:xfrm>
            <a:off x="3784406" y="2150752"/>
            <a:ext cx="9832984" cy="1446550"/>
          </a:xfrm>
          <a:prstGeom prst="rect">
            <a:avLst/>
          </a:prstGeom>
          <a:noFill/>
        </p:spPr>
        <p:txBody>
          <a:bodyPr wrap="square" rtlCol="0">
            <a:spAutoFit/>
          </a:bodyPr>
          <a:lstStyle/>
          <a:p>
            <a:pPr algn="ctr"/>
            <a:r>
              <a:rPr lang="en-PH" sz="4400" b="1" dirty="0"/>
              <a:t>1-29 July </a:t>
            </a:r>
          </a:p>
          <a:p>
            <a:pPr algn="ctr"/>
            <a:r>
              <a:rPr lang="en-PH" sz="4400" dirty="0"/>
              <a:t>Social Media Posting</a:t>
            </a:r>
          </a:p>
        </p:txBody>
      </p:sp>
      <p:sp>
        <p:nvSpPr>
          <p:cNvPr id="18" name="TextBox 17">
            <a:extLst>
              <a:ext uri="{FF2B5EF4-FFF2-40B4-BE49-F238E27FC236}">
                <a16:creationId xmlns:a16="http://schemas.microsoft.com/office/drawing/2014/main" id="{8FB63BBA-1339-2D33-16D0-D74BB1BFC916}"/>
              </a:ext>
            </a:extLst>
          </p:cNvPr>
          <p:cNvSpPr txBox="1"/>
          <p:nvPr/>
        </p:nvSpPr>
        <p:spPr>
          <a:xfrm>
            <a:off x="3314704" y="4861389"/>
            <a:ext cx="9985703" cy="1446550"/>
          </a:xfrm>
          <a:prstGeom prst="rect">
            <a:avLst/>
          </a:prstGeom>
          <a:noFill/>
        </p:spPr>
        <p:txBody>
          <a:bodyPr wrap="square" rtlCol="0">
            <a:spAutoFit/>
          </a:bodyPr>
          <a:lstStyle/>
          <a:p>
            <a:pPr algn="ctr"/>
            <a:r>
              <a:rPr lang="en-US" sz="4400" b="1" dirty="0"/>
              <a:t>1, 15, 22, 29 July</a:t>
            </a:r>
          </a:p>
          <a:p>
            <a:pPr algn="ctr"/>
            <a:r>
              <a:rPr lang="en-US" sz="4400" dirty="0"/>
              <a:t>Text Blast Messages</a:t>
            </a:r>
          </a:p>
        </p:txBody>
      </p:sp>
      <p:sp>
        <p:nvSpPr>
          <p:cNvPr id="19" name="TextBox 18">
            <a:extLst>
              <a:ext uri="{FF2B5EF4-FFF2-40B4-BE49-F238E27FC236}">
                <a16:creationId xmlns:a16="http://schemas.microsoft.com/office/drawing/2014/main" id="{AC344640-8B88-A471-AC38-4BD92F0CCFCD}"/>
              </a:ext>
            </a:extLst>
          </p:cNvPr>
          <p:cNvSpPr txBox="1"/>
          <p:nvPr/>
        </p:nvSpPr>
        <p:spPr>
          <a:xfrm>
            <a:off x="2387207" y="7472148"/>
            <a:ext cx="9438005" cy="1446550"/>
          </a:xfrm>
          <a:prstGeom prst="rect">
            <a:avLst/>
          </a:prstGeom>
          <a:noFill/>
        </p:spPr>
        <p:txBody>
          <a:bodyPr wrap="square" rtlCol="0">
            <a:spAutoFit/>
          </a:bodyPr>
          <a:lstStyle/>
          <a:p>
            <a:pPr algn="ctr"/>
            <a:r>
              <a:rPr lang="en-PH" sz="4400" b="1" dirty="0"/>
              <a:t>29 July</a:t>
            </a:r>
          </a:p>
          <a:p>
            <a:pPr algn="ctr"/>
            <a:r>
              <a:rPr lang="en-PH" sz="4400" dirty="0"/>
              <a:t>Nutrition Month Culminating Event</a:t>
            </a:r>
          </a:p>
        </p:txBody>
      </p:sp>
    </p:spTree>
    <p:extLst>
      <p:ext uri="{BB962C8B-B14F-4D97-AF65-F5344CB8AC3E}">
        <p14:creationId xmlns:p14="http://schemas.microsoft.com/office/powerpoint/2010/main" val="732830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707379"/>
            <a:ext cx="18292848" cy="1588614"/>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563" name="Google Shape;563;p40"/>
          <p:cNvSpPr txBox="1"/>
          <p:nvPr/>
        </p:nvSpPr>
        <p:spPr>
          <a:xfrm>
            <a:off x="400127" y="570323"/>
            <a:ext cx="12615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dirty="0">
                <a:solidFill>
                  <a:srgbClr val="F27860"/>
                </a:solidFill>
                <a:latin typeface="Calibri"/>
                <a:ea typeface="Calibri"/>
                <a:cs typeface="Calibri"/>
                <a:sym typeface="Calibri"/>
              </a:rPr>
              <a:t>Activities for Nutrition Month</a:t>
            </a:r>
            <a:endParaRPr lang="en-US" sz="4400" b="1" dirty="0">
              <a:solidFill>
                <a:srgbClr val="F27860"/>
              </a:solidFill>
              <a:latin typeface="Calibri"/>
              <a:ea typeface="Calibri"/>
              <a:cs typeface="Calibri"/>
              <a:sym typeface="Calibri"/>
            </a:endParaRPr>
          </a:p>
        </p:txBody>
      </p:sp>
      <p:pic>
        <p:nvPicPr>
          <p:cNvPr id="14" name="Picture 18">
            <a:extLst>
              <a:ext uri="{FF2B5EF4-FFF2-40B4-BE49-F238E27FC236}">
                <a16:creationId xmlns:a16="http://schemas.microsoft.com/office/drawing/2014/main" id="{6C73BA83-3DE4-4633-8CC2-80BC524E08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0127" y="2283630"/>
            <a:ext cx="8536699" cy="1588614"/>
          </a:xfrm>
          <a:prstGeom prst="rect">
            <a:avLst/>
          </a:prstGeom>
        </p:spPr>
      </p:pic>
      <p:pic>
        <p:nvPicPr>
          <p:cNvPr id="26" name="Picture 18">
            <a:extLst>
              <a:ext uri="{FF2B5EF4-FFF2-40B4-BE49-F238E27FC236}">
                <a16:creationId xmlns:a16="http://schemas.microsoft.com/office/drawing/2014/main" id="{C5021338-5F11-D0D1-2B9E-F54BFCA507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76829" y="5509498"/>
            <a:ext cx="11737005" cy="1857856"/>
          </a:xfrm>
          <a:prstGeom prst="rect">
            <a:avLst/>
          </a:prstGeom>
        </p:spPr>
      </p:pic>
      <p:pic>
        <p:nvPicPr>
          <p:cNvPr id="16" name="Picture 18">
            <a:extLst>
              <a:ext uri="{FF2B5EF4-FFF2-40B4-BE49-F238E27FC236}">
                <a16:creationId xmlns:a16="http://schemas.microsoft.com/office/drawing/2014/main" id="{FC991A10-F5FA-A61E-5458-4E408BCAF3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76829" y="7396728"/>
            <a:ext cx="13286707" cy="1858321"/>
          </a:xfrm>
          <a:prstGeom prst="rect">
            <a:avLst/>
          </a:prstGeom>
        </p:spPr>
      </p:pic>
      <p:sp>
        <p:nvSpPr>
          <p:cNvPr id="17" name="TextBox 16">
            <a:extLst>
              <a:ext uri="{FF2B5EF4-FFF2-40B4-BE49-F238E27FC236}">
                <a16:creationId xmlns:a16="http://schemas.microsoft.com/office/drawing/2014/main" id="{ECBA41D7-6F35-D3B5-3D7F-3F3ABB40248B}"/>
              </a:ext>
            </a:extLst>
          </p:cNvPr>
          <p:cNvSpPr txBox="1"/>
          <p:nvPr/>
        </p:nvSpPr>
        <p:spPr>
          <a:xfrm>
            <a:off x="766685" y="2245545"/>
            <a:ext cx="6810322" cy="1446550"/>
          </a:xfrm>
          <a:prstGeom prst="rect">
            <a:avLst/>
          </a:prstGeom>
          <a:noFill/>
        </p:spPr>
        <p:txBody>
          <a:bodyPr wrap="square" rtlCol="0">
            <a:spAutoFit/>
          </a:bodyPr>
          <a:lstStyle/>
          <a:p>
            <a:pPr algn="ctr"/>
            <a:r>
              <a:rPr lang="en-PH" sz="4400" b="1" dirty="0"/>
              <a:t>5-8 July </a:t>
            </a:r>
          </a:p>
          <a:p>
            <a:pPr algn="ctr"/>
            <a:r>
              <a:rPr lang="en-PH" sz="4400" dirty="0"/>
              <a:t>FNRI Seminar Series</a:t>
            </a:r>
          </a:p>
        </p:txBody>
      </p:sp>
      <p:sp>
        <p:nvSpPr>
          <p:cNvPr id="18" name="TextBox 17">
            <a:extLst>
              <a:ext uri="{FF2B5EF4-FFF2-40B4-BE49-F238E27FC236}">
                <a16:creationId xmlns:a16="http://schemas.microsoft.com/office/drawing/2014/main" id="{8FB63BBA-1339-2D33-16D0-D74BB1BFC916}"/>
              </a:ext>
            </a:extLst>
          </p:cNvPr>
          <p:cNvSpPr txBox="1"/>
          <p:nvPr/>
        </p:nvSpPr>
        <p:spPr>
          <a:xfrm>
            <a:off x="1035709" y="5480124"/>
            <a:ext cx="9132433" cy="1754326"/>
          </a:xfrm>
          <a:prstGeom prst="rect">
            <a:avLst/>
          </a:prstGeom>
          <a:noFill/>
        </p:spPr>
        <p:txBody>
          <a:bodyPr wrap="square" rtlCol="0">
            <a:spAutoFit/>
          </a:bodyPr>
          <a:lstStyle/>
          <a:p>
            <a:pPr algn="ctr"/>
            <a:r>
              <a:rPr lang="en-US" sz="3600" b="1" dirty="0"/>
              <a:t>20-21 July</a:t>
            </a:r>
          </a:p>
          <a:p>
            <a:pPr algn="ctr"/>
            <a:r>
              <a:rPr lang="en-PH" sz="3600" dirty="0">
                <a:effectLst/>
                <a:latin typeface="+mn-lt"/>
                <a:ea typeface="Calibri" panose="020F0502020204030204" pitchFamily="34" charset="0"/>
              </a:rPr>
              <a:t>DOH and DOH League of RNDs Inc. </a:t>
            </a:r>
          </a:p>
          <a:p>
            <a:pPr algn="ctr"/>
            <a:r>
              <a:rPr lang="en-PH" sz="3600" dirty="0">
                <a:effectLst/>
                <a:latin typeface="+mn-lt"/>
                <a:ea typeface="Calibri" panose="020F0502020204030204" pitchFamily="34" charset="0"/>
              </a:rPr>
              <a:t>Advocacy Webinar</a:t>
            </a:r>
            <a:endParaRPr lang="en-US" sz="3600" dirty="0">
              <a:latin typeface="+mn-lt"/>
            </a:endParaRPr>
          </a:p>
        </p:txBody>
      </p:sp>
      <p:sp>
        <p:nvSpPr>
          <p:cNvPr id="19" name="TextBox 18">
            <a:extLst>
              <a:ext uri="{FF2B5EF4-FFF2-40B4-BE49-F238E27FC236}">
                <a16:creationId xmlns:a16="http://schemas.microsoft.com/office/drawing/2014/main" id="{AC344640-8B88-A471-AC38-4BD92F0CCFCD}"/>
              </a:ext>
            </a:extLst>
          </p:cNvPr>
          <p:cNvSpPr txBox="1"/>
          <p:nvPr/>
        </p:nvSpPr>
        <p:spPr>
          <a:xfrm>
            <a:off x="999057" y="7453094"/>
            <a:ext cx="10535435" cy="1446550"/>
          </a:xfrm>
          <a:prstGeom prst="rect">
            <a:avLst/>
          </a:prstGeom>
          <a:noFill/>
        </p:spPr>
        <p:txBody>
          <a:bodyPr wrap="square" rtlCol="0">
            <a:spAutoFit/>
          </a:bodyPr>
          <a:lstStyle/>
          <a:p>
            <a:pPr algn="ctr"/>
            <a:r>
              <a:rPr lang="en-PH" sz="4400" b="1" dirty="0"/>
              <a:t>26-27 July</a:t>
            </a:r>
          </a:p>
          <a:p>
            <a:pPr algn="ctr"/>
            <a:r>
              <a:rPr lang="en-US" sz="4400" dirty="0"/>
              <a:t>Phil. Association of Nutrition Convention</a:t>
            </a:r>
          </a:p>
        </p:txBody>
      </p:sp>
      <p:pic>
        <p:nvPicPr>
          <p:cNvPr id="20" name="Picture 18">
            <a:extLst>
              <a:ext uri="{FF2B5EF4-FFF2-40B4-BE49-F238E27FC236}">
                <a16:creationId xmlns:a16="http://schemas.microsoft.com/office/drawing/2014/main" id="{E6822545-4F67-48A8-B879-6EE9B3A14B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34209" y="3711762"/>
            <a:ext cx="10535435" cy="1857856"/>
          </a:xfrm>
          <a:prstGeom prst="rect">
            <a:avLst/>
          </a:prstGeom>
        </p:spPr>
      </p:pic>
      <p:sp>
        <p:nvSpPr>
          <p:cNvPr id="21" name="TextBox 20">
            <a:extLst>
              <a:ext uri="{FF2B5EF4-FFF2-40B4-BE49-F238E27FC236}">
                <a16:creationId xmlns:a16="http://schemas.microsoft.com/office/drawing/2014/main" id="{7C178194-77F5-08DD-2AD2-6D9855C9A48C}"/>
              </a:ext>
            </a:extLst>
          </p:cNvPr>
          <p:cNvSpPr txBox="1"/>
          <p:nvPr/>
        </p:nvSpPr>
        <p:spPr>
          <a:xfrm>
            <a:off x="200284" y="3835577"/>
            <a:ext cx="9132433" cy="1200329"/>
          </a:xfrm>
          <a:prstGeom prst="rect">
            <a:avLst/>
          </a:prstGeom>
          <a:noFill/>
        </p:spPr>
        <p:txBody>
          <a:bodyPr wrap="square" rtlCol="0">
            <a:spAutoFit/>
          </a:bodyPr>
          <a:lstStyle/>
          <a:p>
            <a:pPr algn="ctr"/>
            <a:r>
              <a:rPr lang="en-US" sz="3600" b="1" dirty="0"/>
              <a:t>10 July</a:t>
            </a:r>
          </a:p>
          <a:p>
            <a:pPr algn="ctr"/>
            <a:r>
              <a:rPr lang="en-PH" sz="3600" dirty="0">
                <a:effectLst/>
                <a:latin typeface="+mn-lt"/>
                <a:ea typeface="Calibri" panose="020F0502020204030204" pitchFamily="34" charset="0"/>
              </a:rPr>
              <a:t>Gawad Kalinga National Feeding Day</a:t>
            </a:r>
            <a:endParaRPr lang="en-US" sz="3600" dirty="0">
              <a:latin typeface="+mn-lt"/>
            </a:endParaRPr>
          </a:p>
        </p:txBody>
      </p:sp>
    </p:spTree>
    <p:extLst>
      <p:ext uri="{BB962C8B-B14F-4D97-AF65-F5344CB8AC3E}">
        <p14:creationId xmlns:p14="http://schemas.microsoft.com/office/powerpoint/2010/main" val="3170424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0"/>
          <p:cNvGrpSpPr/>
          <p:nvPr/>
        </p:nvGrpSpPr>
        <p:grpSpPr>
          <a:xfrm>
            <a:off x="0" y="8707379"/>
            <a:ext cx="18292848" cy="1588614"/>
            <a:chOff x="0" y="7534378"/>
            <a:chExt cx="18292848" cy="2761615"/>
          </a:xfrm>
        </p:grpSpPr>
        <p:sp>
          <p:nvSpPr>
            <p:cNvPr id="555" name="Google Shape;555;p4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59" name="Google Shape;559;p40"/>
          <p:cNvPicPr preferRelativeResize="0"/>
          <p:nvPr/>
        </p:nvPicPr>
        <p:blipFill rotWithShape="1">
          <a:blip r:embed="rId3">
            <a:alphaModFix/>
          </a:blip>
          <a:srcRect/>
          <a:stretch/>
        </p:blipFill>
        <p:spPr>
          <a:xfrm>
            <a:off x="4669053" y="1368339"/>
            <a:ext cx="8036567" cy="6091976"/>
          </a:xfrm>
          <a:prstGeom prst="rect">
            <a:avLst/>
          </a:prstGeom>
          <a:noFill/>
          <a:ln>
            <a:noFill/>
          </a:ln>
        </p:spPr>
      </p:pic>
      <p:pic>
        <p:nvPicPr>
          <p:cNvPr id="560" name="Google Shape;560;p40"/>
          <p:cNvPicPr preferRelativeResize="0"/>
          <p:nvPr/>
        </p:nvPicPr>
        <p:blipFill rotWithShape="1">
          <a:blip r:embed="rId4">
            <a:alphaModFix/>
          </a:blip>
          <a:srcRect/>
          <a:stretch/>
        </p:blipFill>
        <p:spPr>
          <a:xfrm>
            <a:off x="16836206" y="7450686"/>
            <a:ext cx="1451794" cy="1390268"/>
          </a:xfrm>
          <a:prstGeom prst="rect">
            <a:avLst/>
          </a:prstGeom>
          <a:noFill/>
          <a:ln>
            <a:noFill/>
          </a:ln>
        </p:spPr>
      </p:pic>
      <p:pic>
        <p:nvPicPr>
          <p:cNvPr id="561" name="Google Shape;561;p40"/>
          <p:cNvPicPr preferRelativeResize="0"/>
          <p:nvPr/>
        </p:nvPicPr>
        <p:blipFill rotWithShape="1">
          <a:blip r:embed="rId5">
            <a:alphaModFix/>
          </a:blip>
          <a:srcRect/>
          <a:stretch/>
        </p:blipFill>
        <p:spPr>
          <a:xfrm>
            <a:off x="15284627" y="7460315"/>
            <a:ext cx="1326973" cy="1301636"/>
          </a:xfrm>
          <a:prstGeom prst="rect">
            <a:avLst/>
          </a:prstGeom>
          <a:noFill/>
          <a:ln>
            <a:noFill/>
          </a:ln>
        </p:spPr>
      </p:pic>
    </p:spTree>
    <p:extLst>
      <p:ext uri="{BB962C8B-B14F-4D97-AF65-F5344CB8AC3E}">
        <p14:creationId xmlns:p14="http://schemas.microsoft.com/office/powerpoint/2010/main" val="4277330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1"/>
          <p:cNvSpPr/>
          <p:nvPr/>
        </p:nvSpPr>
        <p:spPr>
          <a:xfrm>
            <a:off x="841189" y="5646350"/>
            <a:ext cx="6070601" cy="30008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For more information, please contact</a:t>
            </a:r>
            <a:endParaRPr/>
          </a:p>
          <a:p>
            <a:pPr marL="0" marR="0" lvl="0" indent="0" algn="ctr" rtl="0">
              <a:spcBef>
                <a:spcPts val="0"/>
              </a:spcBef>
              <a:spcAft>
                <a:spcPts val="0"/>
              </a:spcAft>
              <a:buNone/>
            </a:pPr>
            <a:endParaRPr sz="27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700" b="1">
                <a:solidFill>
                  <a:schemeClr val="dk1"/>
                </a:solidFill>
                <a:latin typeface="Calibri"/>
                <a:ea typeface="Calibri"/>
                <a:cs typeface="Calibri"/>
                <a:sym typeface="Calibri"/>
              </a:rPr>
              <a:t>NATIONAL NUTRITION COUNCIL </a:t>
            </a:r>
            <a:br>
              <a:rPr lang="en-US" sz="2700">
                <a:solidFill>
                  <a:schemeClr val="dk1"/>
                </a:solidFill>
                <a:latin typeface="Calibri"/>
                <a:ea typeface="Calibri"/>
                <a:cs typeface="Calibri"/>
                <a:sym typeface="Calibri"/>
              </a:rPr>
            </a:br>
            <a:r>
              <a:rPr lang="en-US" sz="2700">
                <a:solidFill>
                  <a:schemeClr val="dk1"/>
                </a:solidFill>
                <a:latin typeface="Calibri"/>
                <a:ea typeface="Calibri"/>
                <a:cs typeface="Calibri"/>
                <a:sym typeface="Calibri"/>
              </a:rPr>
              <a:t>Nutrition Bldg., 2332 Chino Roces Avenue Extension, Taguig City</a:t>
            </a:r>
            <a:endParaRPr/>
          </a:p>
          <a:p>
            <a:pPr marL="0" marR="0" lvl="0" indent="0" algn="ctr" rtl="0">
              <a:spcBef>
                <a:spcPts val="0"/>
              </a:spcBef>
              <a:spcAft>
                <a:spcPts val="0"/>
              </a:spcAft>
              <a:buNone/>
            </a:pPr>
            <a:r>
              <a:rPr lang="en-US" sz="2700">
                <a:solidFill>
                  <a:schemeClr val="dk1"/>
                </a:solidFill>
                <a:latin typeface="Calibri"/>
                <a:ea typeface="Calibri"/>
                <a:cs typeface="Calibri"/>
                <a:sym typeface="Calibri"/>
              </a:rPr>
              <a:t>(632) 8843-0142   </a:t>
            </a:r>
            <a:endParaRPr/>
          </a:p>
          <a:p>
            <a:pPr marL="0" marR="0" lvl="0" indent="0" algn="ctr" rtl="0">
              <a:spcBef>
                <a:spcPts val="0"/>
              </a:spcBef>
              <a:spcAft>
                <a:spcPts val="0"/>
              </a:spcAft>
              <a:buNone/>
            </a:pPr>
            <a:r>
              <a:rPr lang="en-US" sz="2700">
                <a:solidFill>
                  <a:schemeClr val="dk1"/>
                </a:solidFill>
                <a:latin typeface="Calibri"/>
                <a:ea typeface="Calibri"/>
                <a:cs typeface="Calibri"/>
                <a:sym typeface="Calibri"/>
              </a:rPr>
              <a:t>http://www.nnc.gov.ph</a:t>
            </a:r>
            <a:endParaRPr sz="2700">
              <a:solidFill>
                <a:schemeClr val="dk1"/>
              </a:solidFill>
              <a:latin typeface="Calibri"/>
              <a:ea typeface="Calibri"/>
              <a:cs typeface="Calibri"/>
              <a:sym typeface="Calibri"/>
            </a:endParaRPr>
          </a:p>
        </p:txBody>
      </p:sp>
      <p:sp>
        <p:nvSpPr>
          <p:cNvPr id="570" name="Google Shape;57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44</a:t>
            </a:fld>
            <a:endParaRPr sz="1200">
              <a:solidFill>
                <a:srgbClr val="888888"/>
              </a:solidFill>
              <a:latin typeface="Calibri"/>
              <a:ea typeface="Calibri"/>
              <a:cs typeface="Calibri"/>
              <a:sym typeface="Calibri"/>
            </a:endParaRPr>
          </a:p>
        </p:txBody>
      </p:sp>
      <p:pic>
        <p:nvPicPr>
          <p:cNvPr id="575" name="Google Shape;575;p41" descr="Logo, company name&#10;&#10;Description automatically generated"/>
          <p:cNvPicPr preferRelativeResize="0"/>
          <p:nvPr/>
        </p:nvPicPr>
        <p:blipFill rotWithShape="1">
          <a:blip r:embed="rId3">
            <a:alphaModFix/>
          </a:blip>
          <a:srcRect t="12222" r="4329" b="16666"/>
          <a:stretch/>
        </p:blipFill>
        <p:spPr>
          <a:xfrm>
            <a:off x="678365" y="1118433"/>
            <a:ext cx="6396248" cy="4373950"/>
          </a:xfrm>
          <a:prstGeom prst="rect">
            <a:avLst/>
          </a:prstGeom>
          <a:noFill/>
          <a:ln>
            <a:noFill/>
          </a:ln>
        </p:spPr>
      </p:pic>
      <p:grpSp>
        <p:nvGrpSpPr>
          <p:cNvPr id="9" name="Group 8">
            <a:extLst>
              <a:ext uri="{FF2B5EF4-FFF2-40B4-BE49-F238E27FC236}">
                <a16:creationId xmlns:a16="http://schemas.microsoft.com/office/drawing/2014/main" id="{B8AB1AE5-D934-3EC7-4CAD-03EC539C00E2}"/>
              </a:ext>
            </a:extLst>
          </p:cNvPr>
          <p:cNvGrpSpPr/>
          <p:nvPr/>
        </p:nvGrpSpPr>
        <p:grpSpPr>
          <a:xfrm>
            <a:off x="7022594" y="662151"/>
            <a:ext cx="10153894" cy="9239923"/>
            <a:chOff x="4769114" y="416141"/>
            <a:chExt cx="6326516" cy="5965938"/>
          </a:xfrm>
        </p:grpSpPr>
        <p:pic>
          <p:nvPicPr>
            <p:cNvPr id="10" name="Picture 2" descr="May be an image of text that says &quot;NNC EXPANDS ITS DIGITAL PLATFORMS! f National Nutrition Council (Official) Government Organization Liked Following National Nutrition Council @nncofficialph Following National Nutrition Council Official Philippines 593 subscribers 54 videos SUBSCRIBED First 1000 Days PH Public &amp;Government Service f Liked Following first1000daysph Public Government Service 35 Posts 188 Folllowers Following Following Like, Follow, and Subscribe to all of NNC's Social Media Platforms, comment the proof, and get a chance to win P100 load! We will be selecting 3 Globe/ TM and 3 Smart/ TNT subscribers!&quot;">
              <a:extLst>
                <a:ext uri="{FF2B5EF4-FFF2-40B4-BE49-F238E27FC236}">
                  <a16:creationId xmlns:a16="http://schemas.microsoft.com/office/drawing/2014/main" id="{4D6BE870-7474-3841-05F4-DD5E56702D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852" r="25715" b="24198"/>
            <a:stretch/>
          </p:blipFill>
          <p:spPr bwMode="auto">
            <a:xfrm>
              <a:off x="4769114" y="416141"/>
              <a:ext cx="5808726" cy="59659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6542721-61D3-E195-2C75-CC7E5E9BB7FF}"/>
                </a:ext>
              </a:extLst>
            </p:cNvPr>
            <p:cNvSpPr/>
            <p:nvPr/>
          </p:nvSpPr>
          <p:spPr>
            <a:xfrm>
              <a:off x="8993875" y="5240740"/>
              <a:ext cx="2101755" cy="68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F26B5AC9-7F58-ECC0-496E-27D1E6DA0BD5}"/>
                </a:ext>
              </a:extLst>
            </p:cNvPr>
            <p:cNvSpPr/>
            <p:nvPr/>
          </p:nvSpPr>
          <p:spPr>
            <a:xfrm rot="10800000" flipV="1">
              <a:off x="6892120" y="3399110"/>
              <a:ext cx="2101755" cy="365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0"/>
          <p:cNvGrpSpPr/>
          <p:nvPr/>
        </p:nvGrpSpPr>
        <p:grpSpPr>
          <a:xfrm>
            <a:off x="0" y="8858642"/>
            <a:ext cx="18292848" cy="1496202"/>
            <a:chOff x="0" y="7534378"/>
            <a:chExt cx="18292848" cy="2761615"/>
          </a:xfrm>
        </p:grpSpPr>
        <p:sp>
          <p:nvSpPr>
            <p:cNvPr id="93" name="Google Shape;93;p10"/>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0"/>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0"/>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0"/>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7" name="Google Shape;97;p10"/>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98" name="Google Shape;98;p10"/>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99" name="Google Shape;99;p10"/>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101" name="Google Shape;101;p10"/>
          <p:cNvSpPr txBox="1"/>
          <p:nvPr/>
        </p:nvSpPr>
        <p:spPr>
          <a:xfrm>
            <a:off x="425575" y="358672"/>
            <a:ext cx="144894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dirty="0">
                <a:solidFill>
                  <a:srgbClr val="F27860"/>
                </a:solidFill>
                <a:latin typeface="Calibri"/>
                <a:ea typeface="Calibri"/>
                <a:cs typeface="Calibri"/>
                <a:sym typeface="Calibri"/>
              </a:rPr>
              <a:t>KEY MESSAGES</a:t>
            </a:r>
            <a:endParaRPr dirty="0">
              <a:solidFill>
                <a:srgbClr val="F27860"/>
              </a:solidFill>
            </a:endParaRPr>
          </a:p>
        </p:txBody>
      </p:sp>
      <p:sp>
        <p:nvSpPr>
          <p:cNvPr id="2" name="Rectangle: Rounded Corners 1">
            <a:extLst>
              <a:ext uri="{FF2B5EF4-FFF2-40B4-BE49-F238E27FC236}">
                <a16:creationId xmlns:a16="http://schemas.microsoft.com/office/drawing/2014/main" id="{7958CB89-D424-ACB3-0E22-E99367BABD69}"/>
              </a:ext>
            </a:extLst>
          </p:cNvPr>
          <p:cNvSpPr/>
          <p:nvPr/>
        </p:nvSpPr>
        <p:spPr>
          <a:xfrm>
            <a:off x="470201" y="3385464"/>
            <a:ext cx="4940968" cy="5100331"/>
          </a:xfrm>
          <a:prstGeom prst="roundRect">
            <a:avLst/>
          </a:prstGeom>
          <a:solidFill>
            <a:srgbClr val="A1D5E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buClr>
                <a:srgbClr val="000000"/>
              </a:buClr>
              <a:buSzPts val="4500"/>
            </a:pPr>
            <a:r>
              <a:rPr lang="en-US" sz="3200" b="0" i="0" u="none" strike="noStrike" dirty="0">
                <a:solidFill>
                  <a:srgbClr val="000000"/>
                </a:solidFill>
                <a:latin typeface="Calibri"/>
                <a:ea typeface="Calibri"/>
                <a:cs typeface="Calibri"/>
                <a:sym typeface="Calibri"/>
              </a:rPr>
              <a:t>Call for continued solidarity to support food and nutrition security,   especially for the most vulnerable </a:t>
            </a:r>
            <a:endParaRPr lang="en-US" sz="3200" dirty="0"/>
          </a:p>
          <a:p>
            <a:pPr algn="ctr"/>
            <a:endParaRPr lang="en-PH" sz="3200" dirty="0"/>
          </a:p>
        </p:txBody>
      </p:sp>
      <p:sp>
        <p:nvSpPr>
          <p:cNvPr id="17" name="Rectangle: Rounded Corners 16">
            <a:extLst>
              <a:ext uri="{FF2B5EF4-FFF2-40B4-BE49-F238E27FC236}">
                <a16:creationId xmlns:a16="http://schemas.microsoft.com/office/drawing/2014/main" id="{E9822AF4-33AA-5092-34C6-9AD287E11242}"/>
              </a:ext>
            </a:extLst>
          </p:cNvPr>
          <p:cNvSpPr/>
          <p:nvPr/>
        </p:nvSpPr>
        <p:spPr>
          <a:xfrm>
            <a:off x="6383680" y="3369709"/>
            <a:ext cx="4940968" cy="5100331"/>
          </a:xfrm>
          <a:prstGeom prst="roundRect">
            <a:avLst/>
          </a:prstGeom>
          <a:solidFill>
            <a:srgbClr val="A1D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buClr>
                <a:srgbClr val="000000"/>
              </a:buClr>
              <a:buSzPts val="4500"/>
            </a:pPr>
            <a:r>
              <a:rPr lang="en-US" sz="3200" b="0" i="0" u="none" strike="noStrike" dirty="0">
                <a:solidFill>
                  <a:srgbClr val="000000"/>
                </a:solidFill>
                <a:latin typeface="Calibri"/>
                <a:ea typeface="Calibri"/>
                <a:cs typeface="Calibri"/>
                <a:sym typeface="Calibri"/>
              </a:rPr>
              <a:t>Expand multi-sectoral engagements to scale-up nutrition interventions</a:t>
            </a:r>
            <a:endParaRPr lang="en-US" sz="3200" dirty="0"/>
          </a:p>
          <a:p>
            <a:pPr algn="ctr"/>
            <a:endParaRPr lang="en-PH" sz="3200" dirty="0"/>
          </a:p>
        </p:txBody>
      </p:sp>
      <p:sp>
        <p:nvSpPr>
          <p:cNvPr id="19" name="Rectangle: Rounded Corners 18">
            <a:extLst>
              <a:ext uri="{FF2B5EF4-FFF2-40B4-BE49-F238E27FC236}">
                <a16:creationId xmlns:a16="http://schemas.microsoft.com/office/drawing/2014/main" id="{1AF1C025-3646-EF9E-470D-5493CB8BF230}"/>
              </a:ext>
            </a:extLst>
          </p:cNvPr>
          <p:cNvSpPr/>
          <p:nvPr/>
        </p:nvSpPr>
        <p:spPr>
          <a:xfrm>
            <a:off x="12119033" y="3369709"/>
            <a:ext cx="4940968" cy="5068824"/>
          </a:xfrm>
          <a:prstGeom prst="roundRect">
            <a:avLst/>
          </a:prstGeom>
          <a:solidFill>
            <a:srgbClr val="A1D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buClr>
                <a:srgbClr val="000000"/>
              </a:buClr>
              <a:buSzPts val="4500"/>
            </a:pPr>
            <a:r>
              <a:rPr lang="en-US" sz="3200" b="0" i="0" u="none" strike="noStrike" dirty="0">
                <a:solidFill>
                  <a:srgbClr val="000000"/>
                </a:solidFill>
                <a:latin typeface="Calibri"/>
                <a:ea typeface="Calibri"/>
                <a:cs typeface="Calibri"/>
                <a:sym typeface="Calibri"/>
              </a:rPr>
              <a:t>Strengthen leadership and governance in nutrition across all levels          to achieve nutritional outcomes of the PPAN.</a:t>
            </a:r>
            <a:endParaRPr lang="en-US" sz="3200" dirty="0"/>
          </a:p>
          <a:p>
            <a:pPr algn="ctr"/>
            <a:endParaRPr lang="en-PH" sz="3600" dirty="0"/>
          </a:p>
        </p:txBody>
      </p:sp>
      <p:sp>
        <p:nvSpPr>
          <p:cNvPr id="4" name="Rectangle: Rounded Corners 3">
            <a:extLst>
              <a:ext uri="{FF2B5EF4-FFF2-40B4-BE49-F238E27FC236}">
                <a16:creationId xmlns:a16="http://schemas.microsoft.com/office/drawing/2014/main" id="{90C4AD86-DEE3-7DE2-62F7-25F3AB6B6148}"/>
              </a:ext>
            </a:extLst>
          </p:cNvPr>
          <p:cNvSpPr/>
          <p:nvPr/>
        </p:nvSpPr>
        <p:spPr>
          <a:xfrm>
            <a:off x="1227999" y="2395909"/>
            <a:ext cx="3425371" cy="730196"/>
          </a:xfrm>
          <a:prstGeom prst="roundRect">
            <a:avLst/>
          </a:prstGeom>
          <a:solidFill>
            <a:srgbClr val="F27860"/>
          </a:solidFill>
          <a:ln w="571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bg1"/>
                </a:solidFill>
              </a:rPr>
              <a:t>Key Message 4</a:t>
            </a:r>
          </a:p>
        </p:txBody>
      </p:sp>
      <p:pic>
        <p:nvPicPr>
          <p:cNvPr id="12" name="Picture 5">
            <a:extLst>
              <a:ext uri="{FF2B5EF4-FFF2-40B4-BE49-F238E27FC236}">
                <a16:creationId xmlns:a16="http://schemas.microsoft.com/office/drawing/2014/main" id="{6B9FB011-E044-929B-ED88-F6F720DAE02F}"/>
              </a:ext>
            </a:extLst>
          </p:cNvPr>
          <p:cNvPicPr>
            <a:picLocks noChangeAspect="1"/>
          </p:cNvPicPr>
          <p:nvPr/>
        </p:nvPicPr>
        <p:blipFill>
          <a:blip r:embed="rId6"/>
          <a:srcRect/>
          <a:stretch>
            <a:fillRect/>
          </a:stretch>
        </p:blipFill>
        <p:spPr>
          <a:xfrm>
            <a:off x="15328214" y="7080567"/>
            <a:ext cx="2904758" cy="3136041"/>
          </a:xfrm>
          <a:prstGeom prst="rect">
            <a:avLst/>
          </a:prstGeom>
        </p:spPr>
      </p:pic>
      <p:sp>
        <p:nvSpPr>
          <p:cNvPr id="22" name="Rectangle: Rounded Corners 21">
            <a:extLst>
              <a:ext uri="{FF2B5EF4-FFF2-40B4-BE49-F238E27FC236}">
                <a16:creationId xmlns:a16="http://schemas.microsoft.com/office/drawing/2014/main" id="{D7AB590F-938B-9F54-3D08-D61BFF9E1E1C}"/>
              </a:ext>
            </a:extLst>
          </p:cNvPr>
          <p:cNvSpPr/>
          <p:nvPr/>
        </p:nvSpPr>
        <p:spPr>
          <a:xfrm>
            <a:off x="7141478" y="2327285"/>
            <a:ext cx="3425371" cy="730196"/>
          </a:xfrm>
          <a:prstGeom prst="roundRect">
            <a:avLst/>
          </a:prstGeom>
          <a:solidFill>
            <a:srgbClr val="F27860"/>
          </a:solidFill>
          <a:ln w="571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bg1"/>
                </a:solidFill>
              </a:rPr>
              <a:t>Key Message 5</a:t>
            </a:r>
          </a:p>
        </p:txBody>
      </p:sp>
      <p:sp>
        <p:nvSpPr>
          <p:cNvPr id="23" name="Rectangle: Rounded Corners 22">
            <a:extLst>
              <a:ext uri="{FF2B5EF4-FFF2-40B4-BE49-F238E27FC236}">
                <a16:creationId xmlns:a16="http://schemas.microsoft.com/office/drawing/2014/main" id="{8870A099-E997-65DE-0863-7C739D3941FC}"/>
              </a:ext>
            </a:extLst>
          </p:cNvPr>
          <p:cNvSpPr/>
          <p:nvPr/>
        </p:nvSpPr>
        <p:spPr>
          <a:xfrm>
            <a:off x="12912436" y="2331704"/>
            <a:ext cx="3425371" cy="730196"/>
          </a:xfrm>
          <a:prstGeom prst="roundRect">
            <a:avLst/>
          </a:prstGeom>
          <a:solidFill>
            <a:srgbClr val="F27860"/>
          </a:solidFill>
          <a:ln w="571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bg1"/>
                </a:solidFill>
              </a:rPr>
              <a:t>Key Message 6</a:t>
            </a:r>
          </a:p>
        </p:txBody>
      </p:sp>
    </p:spTree>
    <p:extLst>
      <p:ext uri="{BB962C8B-B14F-4D97-AF65-F5344CB8AC3E}">
        <p14:creationId xmlns:p14="http://schemas.microsoft.com/office/powerpoint/2010/main" val="135635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2"/>
          <p:cNvGrpSpPr/>
          <p:nvPr/>
        </p:nvGrpSpPr>
        <p:grpSpPr>
          <a:xfrm>
            <a:off x="0" y="8905725"/>
            <a:ext cx="18292848" cy="1390268"/>
            <a:chOff x="0" y="7534378"/>
            <a:chExt cx="18292848" cy="2761615"/>
          </a:xfrm>
        </p:grpSpPr>
        <p:sp>
          <p:nvSpPr>
            <p:cNvPr id="123" name="Google Shape;123;p12"/>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2"/>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2"/>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2"/>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27" name="Google Shape;127;p12"/>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128" name="Google Shape;128;p12"/>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129" name="Google Shape;129;p12"/>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130" name="Google Shape;130;p12"/>
          <p:cNvSpPr/>
          <p:nvPr/>
        </p:nvSpPr>
        <p:spPr>
          <a:xfrm>
            <a:off x="5255172" y="4417263"/>
            <a:ext cx="12310598" cy="1390268"/>
          </a:xfrm>
          <a:prstGeom prst="roundRect">
            <a:avLst>
              <a:gd name="adj" fmla="val 16667"/>
            </a:avLst>
          </a:prstGeom>
          <a:solidFill>
            <a:srgbClr val="F27860"/>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2"/>
          <p:cNvSpPr/>
          <p:nvPr/>
        </p:nvSpPr>
        <p:spPr>
          <a:xfrm>
            <a:off x="5273565" y="6101005"/>
            <a:ext cx="12310598" cy="1390268"/>
          </a:xfrm>
          <a:prstGeom prst="roundRect">
            <a:avLst>
              <a:gd name="adj" fmla="val 16667"/>
            </a:avLst>
          </a:prstGeom>
          <a:solidFill>
            <a:srgbClr val="F27860"/>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2"/>
          <p:cNvSpPr/>
          <p:nvPr/>
        </p:nvSpPr>
        <p:spPr>
          <a:xfrm>
            <a:off x="5214392" y="2781300"/>
            <a:ext cx="12310598" cy="1390268"/>
          </a:xfrm>
          <a:prstGeom prst="roundRect">
            <a:avLst>
              <a:gd name="adj" fmla="val 16667"/>
            </a:avLst>
          </a:prstGeom>
          <a:solidFill>
            <a:srgbClr val="F27860"/>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12" descr="Family Icon&quot; Images – Browse 1,102 Stock Photos, Vectors, and Video | Adobe  Stock"/>
          <p:cNvPicPr preferRelativeResize="0"/>
          <p:nvPr/>
        </p:nvPicPr>
        <p:blipFill rotWithShape="1">
          <a:blip r:embed="rId6">
            <a:alphaModFix/>
          </a:blip>
          <a:srcRect l="11002" t="-1124" r="9382" b="18167"/>
          <a:stretch/>
        </p:blipFill>
        <p:spPr>
          <a:xfrm>
            <a:off x="791983" y="2793713"/>
            <a:ext cx="3511058" cy="2844561"/>
          </a:xfrm>
          <a:prstGeom prst="rect">
            <a:avLst/>
          </a:prstGeom>
          <a:noFill/>
          <a:ln>
            <a:noFill/>
          </a:ln>
        </p:spPr>
      </p:pic>
      <p:sp>
        <p:nvSpPr>
          <p:cNvPr id="134" name="Google Shape;134;p12"/>
          <p:cNvSpPr txBox="1"/>
          <p:nvPr/>
        </p:nvSpPr>
        <p:spPr>
          <a:xfrm>
            <a:off x="5398030" y="2860546"/>
            <a:ext cx="12170368"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u="none" strike="noStrike" dirty="0">
                <a:solidFill>
                  <a:schemeClr val="lt1"/>
                </a:solidFill>
                <a:latin typeface="Calibri"/>
                <a:ea typeface="Calibri"/>
                <a:cs typeface="Calibri"/>
                <a:sym typeface="Calibri"/>
              </a:rPr>
              <a:t>“</a:t>
            </a:r>
            <a:r>
              <a:rPr lang="en-US" sz="3600" b="0" u="none" strike="noStrike" dirty="0" err="1">
                <a:solidFill>
                  <a:schemeClr val="lt1"/>
                </a:solidFill>
                <a:latin typeface="Calibri"/>
                <a:ea typeface="Calibri"/>
                <a:cs typeface="Calibri"/>
                <a:sym typeface="Calibri"/>
              </a:rPr>
              <a:t>Siguruhin</a:t>
            </a:r>
            <a:r>
              <a:rPr lang="en-US" sz="3600" b="0" u="none" strike="noStrike" dirty="0">
                <a:solidFill>
                  <a:schemeClr val="lt1"/>
                </a:solidFill>
                <a:latin typeface="Calibri"/>
                <a:ea typeface="Calibri"/>
                <a:cs typeface="Calibri"/>
                <a:sym typeface="Calibri"/>
              </a:rPr>
              <a:t> ang </a:t>
            </a:r>
            <a:r>
              <a:rPr lang="en-US" sz="3600" b="0" u="none" strike="noStrike" dirty="0" err="1">
                <a:solidFill>
                  <a:schemeClr val="lt1"/>
                </a:solidFill>
                <a:latin typeface="Calibri"/>
                <a:ea typeface="Calibri"/>
                <a:cs typeface="Calibri"/>
                <a:sym typeface="Calibri"/>
              </a:rPr>
              <a:t>tamang</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nutrisyon</a:t>
            </a:r>
            <a:r>
              <a:rPr lang="en-US" sz="3600" b="0" u="none" strike="noStrike" dirty="0">
                <a:solidFill>
                  <a:schemeClr val="lt1"/>
                </a:solidFill>
                <a:latin typeface="Calibri"/>
                <a:ea typeface="Calibri"/>
                <a:cs typeface="Calibri"/>
                <a:sym typeface="Calibri"/>
              </a:rPr>
              <a:t> para </a:t>
            </a:r>
            <a:r>
              <a:rPr lang="en-US" sz="3600" b="0" u="none" strike="noStrike" dirty="0" err="1">
                <a:solidFill>
                  <a:schemeClr val="lt1"/>
                </a:solidFill>
                <a:latin typeface="Calibri"/>
                <a:ea typeface="Calibri"/>
                <a:cs typeface="Calibri"/>
                <a:sym typeface="Calibri"/>
              </a:rPr>
              <a:t>sa</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malakas</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na</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resistensya</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laban</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sa</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sakit</a:t>
            </a:r>
            <a:r>
              <a:rPr lang="en-US" sz="3600" b="0" u="none" strike="noStrike" dirty="0">
                <a:solidFill>
                  <a:schemeClr val="lt1"/>
                </a:solidFill>
                <a:latin typeface="Calibri"/>
                <a:ea typeface="Calibri"/>
                <a:cs typeface="Calibri"/>
                <a:sym typeface="Calibri"/>
              </a:rPr>
              <a:t>”</a:t>
            </a:r>
            <a:endParaRPr dirty="0"/>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0" u="none" strike="noStrike" dirty="0">
                <a:solidFill>
                  <a:schemeClr val="lt1"/>
                </a:solidFill>
                <a:latin typeface="Calibri"/>
                <a:ea typeface="Calibri"/>
                <a:cs typeface="Calibri"/>
                <a:sym typeface="Calibri"/>
              </a:rPr>
              <a:t>“</a:t>
            </a:r>
            <a:r>
              <a:rPr lang="en-US" sz="3600" b="0" u="none" strike="noStrike" dirty="0" err="1">
                <a:solidFill>
                  <a:schemeClr val="lt1"/>
                </a:solidFill>
                <a:latin typeface="Calibri"/>
                <a:ea typeface="Calibri"/>
                <a:cs typeface="Calibri"/>
                <a:sym typeface="Calibri"/>
              </a:rPr>
              <a:t>Magtulungan</a:t>
            </a:r>
            <a:r>
              <a:rPr lang="en-US" sz="3600" b="0" u="none" strike="noStrike" dirty="0">
                <a:solidFill>
                  <a:schemeClr val="lt1"/>
                </a:solidFill>
                <a:latin typeface="Calibri"/>
                <a:ea typeface="Calibri"/>
                <a:cs typeface="Calibri"/>
                <a:sym typeface="Calibri"/>
              </a:rPr>
              <a:t> tayo para </a:t>
            </a:r>
            <a:r>
              <a:rPr lang="en-US" sz="3600" b="0" u="none" strike="noStrike" dirty="0" err="1">
                <a:solidFill>
                  <a:schemeClr val="lt1"/>
                </a:solidFill>
                <a:latin typeface="Calibri"/>
                <a:ea typeface="Calibri"/>
                <a:cs typeface="Calibri"/>
                <a:sym typeface="Calibri"/>
              </a:rPr>
              <a:t>labanan</a:t>
            </a:r>
            <a:r>
              <a:rPr lang="en-US" sz="3600" b="0" u="none" strike="noStrike" dirty="0">
                <a:solidFill>
                  <a:schemeClr val="lt1"/>
                </a:solidFill>
                <a:latin typeface="Calibri"/>
                <a:ea typeface="Calibri"/>
                <a:cs typeface="Calibri"/>
                <a:sym typeface="Calibri"/>
              </a:rPr>
              <a:t> ang </a:t>
            </a:r>
            <a:r>
              <a:rPr lang="en-US" sz="3600" b="0" u="none" strike="noStrike" dirty="0" err="1">
                <a:solidFill>
                  <a:schemeClr val="lt1"/>
                </a:solidFill>
                <a:latin typeface="Calibri"/>
                <a:ea typeface="Calibri"/>
                <a:cs typeface="Calibri"/>
                <a:sym typeface="Calibri"/>
              </a:rPr>
              <a:t>kagutuman</a:t>
            </a:r>
            <a:r>
              <a:rPr lang="en-US" sz="3600" b="0" u="none" strike="noStrike" dirty="0">
                <a:solidFill>
                  <a:schemeClr val="lt1"/>
                </a:solidFill>
                <a:latin typeface="Calibri"/>
                <a:ea typeface="Calibri"/>
                <a:cs typeface="Calibri"/>
                <a:sym typeface="Calibri"/>
              </a:rPr>
              <a:t> at </a:t>
            </a:r>
            <a:r>
              <a:rPr lang="en-US" sz="3600" b="0" u="none" strike="noStrike" dirty="0" err="1">
                <a:solidFill>
                  <a:schemeClr val="lt1"/>
                </a:solidFill>
                <a:latin typeface="Calibri"/>
                <a:ea typeface="Calibri"/>
                <a:cs typeface="Calibri"/>
                <a:sym typeface="Calibri"/>
              </a:rPr>
              <a:t>makamit</a:t>
            </a:r>
            <a:r>
              <a:rPr lang="en-US" sz="3600" b="0" u="none" strike="noStrike" dirty="0">
                <a:solidFill>
                  <a:schemeClr val="lt1"/>
                </a:solidFill>
                <a:latin typeface="Calibri"/>
                <a:ea typeface="Calibri"/>
                <a:cs typeface="Calibri"/>
                <a:sym typeface="Calibri"/>
              </a:rPr>
              <a:t> ng </a:t>
            </a:r>
            <a:r>
              <a:rPr lang="en-US" sz="3600" b="0" u="none" strike="noStrike" dirty="0" err="1">
                <a:solidFill>
                  <a:schemeClr val="lt1"/>
                </a:solidFill>
                <a:latin typeface="Calibri"/>
                <a:ea typeface="Calibri"/>
                <a:cs typeface="Calibri"/>
                <a:sym typeface="Calibri"/>
              </a:rPr>
              <a:t>bawat</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pamilya</a:t>
            </a:r>
            <a:r>
              <a:rPr lang="en-US" sz="3600" b="0" u="none" strike="noStrike" dirty="0">
                <a:solidFill>
                  <a:schemeClr val="lt1"/>
                </a:solidFill>
                <a:latin typeface="Calibri"/>
                <a:ea typeface="Calibri"/>
                <a:cs typeface="Calibri"/>
                <a:sym typeface="Calibri"/>
              </a:rPr>
              <a:t> ang </a:t>
            </a:r>
            <a:r>
              <a:rPr lang="en-US" sz="3600" b="0" u="none" strike="noStrike" dirty="0" err="1">
                <a:solidFill>
                  <a:schemeClr val="lt1"/>
                </a:solidFill>
                <a:latin typeface="Calibri"/>
                <a:ea typeface="Calibri"/>
                <a:cs typeface="Calibri"/>
                <a:sym typeface="Calibri"/>
              </a:rPr>
              <a:t>sapat</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na</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pagkain</a:t>
            </a:r>
            <a:r>
              <a:rPr lang="en-US" sz="3600" b="0" u="none" strike="noStrike" dirty="0">
                <a:solidFill>
                  <a:schemeClr val="lt1"/>
                </a:solidFill>
                <a:latin typeface="Calibri"/>
                <a:ea typeface="Calibri"/>
                <a:cs typeface="Calibri"/>
                <a:sym typeface="Calibri"/>
              </a:rPr>
              <a:t> at </a:t>
            </a:r>
            <a:r>
              <a:rPr lang="en-US" sz="3600" b="0" u="none" strike="noStrike" dirty="0" err="1">
                <a:solidFill>
                  <a:schemeClr val="lt1"/>
                </a:solidFill>
                <a:latin typeface="Calibri"/>
                <a:ea typeface="Calibri"/>
                <a:cs typeface="Calibri"/>
                <a:sym typeface="Calibri"/>
              </a:rPr>
              <a:t>nutrisyon</a:t>
            </a:r>
            <a:r>
              <a:rPr lang="en-US" sz="3600" b="0" u="none" strike="noStrike" dirty="0">
                <a:solidFill>
                  <a:schemeClr val="lt1"/>
                </a:solidFill>
                <a:latin typeface="Calibri"/>
                <a:ea typeface="Calibri"/>
                <a:cs typeface="Calibri"/>
                <a:sym typeface="Calibri"/>
              </a:rPr>
              <a:t>”</a:t>
            </a:r>
            <a:endParaRPr dirty="0"/>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0" u="none" strike="noStrike" dirty="0">
                <a:solidFill>
                  <a:schemeClr val="lt1"/>
                </a:solidFill>
                <a:latin typeface="Calibri"/>
                <a:ea typeface="Calibri"/>
                <a:cs typeface="Calibri"/>
                <a:sym typeface="Calibri"/>
              </a:rPr>
              <a:t>“</a:t>
            </a:r>
            <a:r>
              <a:rPr lang="en-US" sz="3600" b="0" u="none" strike="noStrike" dirty="0" err="1">
                <a:solidFill>
                  <a:schemeClr val="lt1"/>
                </a:solidFill>
                <a:latin typeface="Calibri"/>
                <a:ea typeface="Calibri"/>
                <a:cs typeface="Calibri"/>
                <a:sym typeface="Calibri"/>
              </a:rPr>
              <a:t>Sundin</a:t>
            </a:r>
            <a:r>
              <a:rPr lang="en-US" sz="3600" b="0" u="none" strike="noStrike" dirty="0">
                <a:solidFill>
                  <a:schemeClr val="lt1"/>
                </a:solidFill>
                <a:latin typeface="Calibri"/>
                <a:ea typeface="Calibri"/>
                <a:cs typeface="Calibri"/>
                <a:sym typeface="Calibri"/>
              </a:rPr>
              <a:t> natin ang health protocols </a:t>
            </a:r>
            <a:r>
              <a:rPr lang="en-US" sz="3600" b="0" u="none" strike="noStrike" dirty="0" err="1">
                <a:solidFill>
                  <a:schemeClr val="lt1"/>
                </a:solidFill>
                <a:latin typeface="Calibri"/>
                <a:ea typeface="Calibri"/>
                <a:cs typeface="Calibri"/>
                <a:sym typeface="Calibri"/>
              </a:rPr>
              <a:t>ayon</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sa</a:t>
            </a:r>
            <a:r>
              <a:rPr lang="en-US" sz="3600" b="0" u="none" strike="noStrike" dirty="0">
                <a:solidFill>
                  <a:schemeClr val="lt1"/>
                </a:solidFill>
                <a:latin typeface="Calibri"/>
                <a:ea typeface="Calibri"/>
                <a:cs typeface="Calibri"/>
                <a:sym typeface="Calibri"/>
              </a:rPr>
              <a:t> </a:t>
            </a:r>
            <a:r>
              <a:rPr lang="en-US" sz="3600" b="0" u="none" strike="noStrike" dirty="0" err="1">
                <a:solidFill>
                  <a:schemeClr val="lt1"/>
                </a:solidFill>
                <a:latin typeface="Calibri"/>
                <a:ea typeface="Calibri"/>
                <a:cs typeface="Calibri"/>
                <a:sym typeface="Calibri"/>
              </a:rPr>
              <a:t>itinakda</a:t>
            </a:r>
            <a:r>
              <a:rPr lang="en-US" sz="3600" b="0" u="none" strike="noStrike" dirty="0">
                <a:solidFill>
                  <a:schemeClr val="lt1"/>
                </a:solidFill>
                <a:latin typeface="Calibri"/>
                <a:ea typeface="Calibri"/>
                <a:cs typeface="Calibri"/>
                <a:sym typeface="Calibri"/>
              </a:rPr>
              <a:t> ng </a:t>
            </a:r>
            <a:r>
              <a:rPr lang="en-US" sz="3600" b="0" u="none" strike="noStrike" dirty="0" err="1">
                <a:solidFill>
                  <a:schemeClr val="lt1"/>
                </a:solidFill>
                <a:latin typeface="Calibri"/>
                <a:ea typeface="Calibri"/>
                <a:cs typeface="Calibri"/>
                <a:sym typeface="Calibri"/>
              </a:rPr>
              <a:t>autoridad</a:t>
            </a:r>
            <a:r>
              <a:rPr lang="en-US" sz="3600" b="0" u="none" strike="noStrike" dirty="0">
                <a:solidFill>
                  <a:schemeClr val="lt1"/>
                </a:solidFill>
                <a:latin typeface="Calibri"/>
                <a:ea typeface="Calibri"/>
                <a:cs typeface="Calibri"/>
                <a:sym typeface="Calibri"/>
              </a:rPr>
              <a:t>”</a:t>
            </a:r>
            <a:endParaRPr dirty="0"/>
          </a:p>
          <a:p>
            <a:pPr marL="0" marR="0" lvl="0" indent="0" algn="l" rtl="0">
              <a:spcBef>
                <a:spcPts val="0"/>
              </a:spcBef>
              <a:spcAft>
                <a:spcPts val="0"/>
              </a:spcAft>
              <a:buNone/>
            </a:pPr>
            <a:endParaRPr sz="3600" b="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endParaRPr sz="3600" dirty="0">
              <a:solidFill>
                <a:schemeClr val="lt1"/>
              </a:solidFill>
              <a:latin typeface="Calibri"/>
              <a:ea typeface="Calibri"/>
              <a:cs typeface="Calibri"/>
              <a:sym typeface="Calibri"/>
            </a:endParaRPr>
          </a:p>
        </p:txBody>
      </p:sp>
      <p:sp>
        <p:nvSpPr>
          <p:cNvPr id="135" name="Google Shape;135;p12"/>
          <p:cNvSpPr txBox="1"/>
          <p:nvPr/>
        </p:nvSpPr>
        <p:spPr>
          <a:xfrm>
            <a:off x="474133" y="733924"/>
            <a:ext cx="1339426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205867"/>
                </a:solidFill>
                <a:latin typeface="Calibri"/>
                <a:ea typeface="Calibri"/>
                <a:cs typeface="Calibri"/>
                <a:sym typeface="Calibri"/>
              </a:rPr>
              <a:t>Target Audience and Key Messages</a:t>
            </a:r>
            <a:endParaRPr>
              <a:solidFill>
                <a:srgbClr val="205867"/>
              </a:solidFill>
            </a:endParaRPr>
          </a:p>
        </p:txBody>
      </p:sp>
      <p:sp>
        <p:nvSpPr>
          <p:cNvPr id="136" name="Google Shape;136;p12"/>
          <p:cNvSpPr/>
          <p:nvPr/>
        </p:nvSpPr>
        <p:spPr>
          <a:xfrm>
            <a:off x="384599" y="5460149"/>
            <a:ext cx="4288981" cy="1600200"/>
          </a:xfrm>
          <a:prstGeom prst="rect">
            <a:avLst/>
          </a:prstGeom>
          <a:solidFill>
            <a:schemeClr val="lt1"/>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Individuals and families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13"/>
          <p:cNvGrpSpPr/>
          <p:nvPr/>
        </p:nvGrpSpPr>
        <p:grpSpPr>
          <a:xfrm>
            <a:off x="0" y="8848424"/>
            <a:ext cx="18292848" cy="1447569"/>
            <a:chOff x="0" y="7534378"/>
            <a:chExt cx="18292848" cy="2761615"/>
          </a:xfrm>
        </p:grpSpPr>
        <p:sp>
          <p:nvSpPr>
            <p:cNvPr id="142" name="Google Shape;142;p13"/>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3"/>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3"/>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3"/>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46" name="Google Shape;146;p13"/>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147" name="Google Shape;147;p13"/>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148" name="Google Shape;148;p13"/>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149" name="Google Shape;149;p13"/>
          <p:cNvSpPr txBox="1"/>
          <p:nvPr/>
        </p:nvSpPr>
        <p:spPr>
          <a:xfrm>
            <a:off x="474133" y="733924"/>
            <a:ext cx="1339426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205867"/>
                </a:solidFill>
                <a:latin typeface="Calibri"/>
                <a:ea typeface="Calibri"/>
                <a:cs typeface="Calibri"/>
                <a:sym typeface="Calibri"/>
              </a:rPr>
              <a:t>Target Audience and Key Messages</a:t>
            </a:r>
            <a:endParaRPr>
              <a:solidFill>
                <a:srgbClr val="205867"/>
              </a:solidFill>
            </a:endParaRPr>
          </a:p>
        </p:txBody>
      </p:sp>
      <p:sp>
        <p:nvSpPr>
          <p:cNvPr id="150" name="Google Shape;150;p13"/>
          <p:cNvSpPr txBox="1"/>
          <p:nvPr/>
        </p:nvSpPr>
        <p:spPr>
          <a:xfrm>
            <a:off x="5881370" y="2357159"/>
            <a:ext cx="12025630" cy="747893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0" i="0" u="none" strike="noStrike" dirty="0">
                <a:solidFill>
                  <a:srgbClr val="000000"/>
                </a:solidFill>
                <a:latin typeface="Calibri"/>
                <a:ea typeface="Calibri"/>
                <a:cs typeface="Calibri"/>
                <a:sym typeface="Calibri"/>
              </a:rPr>
              <a:t>Ensuring the continued and scaled-up delivery of nutrition services: </a:t>
            </a:r>
          </a:p>
          <a:p>
            <a:pPr marL="571500" marR="0" lvl="0" indent="-571500" algn="l" rtl="0">
              <a:spcBef>
                <a:spcPts val="0"/>
              </a:spcBef>
              <a:spcAft>
                <a:spcPts val="0"/>
              </a:spcAft>
              <a:buFont typeface="Arial" panose="020B0604020202020204" pitchFamily="34" charset="0"/>
              <a:buChar char="•"/>
            </a:pPr>
            <a:r>
              <a:rPr lang="en-PH" sz="4000" b="0" i="0" u="none" strike="noStrike" dirty="0">
                <a:solidFill>
                  <a:srgbClr val="000000"/>
                </a:solidFill>
                <a:latin typeface="Calibri"/>
                <a:ea typeface="Calibri"/>
                <a:cs typeface="Calibri"/>
                <a:sym typeface="Calibri"/>
              </a:rPr>
              <a:t>Establish nutrition office with staff complement including a permanent full-time nutrition action officer </a:t>
            </a:r>
          </a:p>
          <a:p>
            <a:pPr marL="571500" indent="-571500">
              <a:buFont typeface="Arial" panose="020B0604020202020204" pitchFamily="34" charset="0"/>
              <a:buChar char="•"/>
            </a:pPr>
            <a:r>
              <a:rPr lang="en-PH" sz="4000" dirty="0">
                <a:latin typeface="Calibri"/>
                <a:ea typeface="Calibri"/>
                <a:cs typeface="Calibri"/>
                <a:sym typeface="Calibri"/>
              </a:rPr>
              <a:t>Prepare three-year local nutrition action plan</a:t>
            </a:r>
          </a:p>
          <a:p>
            <a:pPr marL="571500" marR="0" lvl="0" indent="-571500" algn="l" rtl="0">
              <a:spcBef>
                <a:spcPts val="0"/>
              </a:spcBef>
              <a:spcAft>
                <a:spcPts val="0"/>
              </a:spcAft>
              <a:buFont typeface="Arial" panose="020B0604020202020204" pitchFamily="34" charset="0"/>
              <a:buChar char="•"/>
            </a:pPr>
            <a:r>
              <a:rPr lang="en-PH" sz="4000" dirty="0">
                <a:latin typeface="Calibri"/>
                <a:ea typeface="Calibri"/>
                <a:cs typeface="Calibri"/>
                <a:sym typeface="Calibri"/>
              </a:rPr>
              <a:t>Include dietary supplementation program for pregnant women and 6-23 months old children</a:t>
            </a:r>
            <a:endParaRPr lang="en-PH" sz="4000" b="0" i="0" u="none" strike="noStrike" dirty="0">
              <a:solidFill>
                <a:srgbClr val="000000"/>
              </a:solidFill>
              <a:latin typeface="Calibri"/>
              <a:ea typeface="Calibri"/>
              <a:cs typeface="Calibri"/>
              <a:sym typeface="Calibri"/>
            </a:endParaRPr>
          </a:p>
          <a:p>
            <a:pPr marL="571500" marR="0" lvl="0" indent="-571500" algn="l" rtl="0">
              <a:spcBef>
                <a:spcPts val="0"/>
              </a:spcBef>
              <a:spcAft>
                <a:spcPts val="0"/>
              </a:spcAft>
              <a:buFont typeface="Arial" panose="020B0604020202020204" pitchFamily="34" charset="0"/>
              <a:buChar char="•"/>
            </a:pPr>
            <a:r>
              <a:rPr lang="en-PH" sz="4000" b="0" i="0" u="none" strike="noStrike" dirty="0">
                <a:solidFill>
                  <a:srgbClr val="000000"/>
                </a:solidFill>
                <a:latin typeface="Calibri"/>
                <a:ea typeface="Calibri"/>
                <a:cs typeface="Calibri"/>
                <a:sym typeface="Calibri"/>
              </a:rPr>
              <a:t>Support Barangay Nutrition Scholars </a:t>
            </a:r>
          </a:p>
          <a:p>
            <a:pPr marL="571500" marR="0" lvl="0" indent="-571500" algn="l" rtl="0">
              <a:spcBef>
                <a:spcPts val="0"/>
              </a:spcBef>
              <a:spcAft>
                <a:spcPts val="0"/>
              </a:spcAft>
              <a:buFont typeface="Arial" panose="020B0604020202020204" pitchFamily="34" charset="0"/>
              <a:buChar char="•"/>
            </a:pPr>
            <a:r>
              <a:rPr lang="en-PH" sz="4000" b="0" i="0" u="none" strike="noStrike" dirty="0">
                <a:solidFill>
                  <a:srgbClr val="000000"/>
                </a:solidFill>
                <a:latin typeface="Calibri"/>
                <a:ea typeface="Calibri"/>
                <a:cs typeface="Calibri"/>
                <a:sym typeface="Calibri"/>
              </a:rPr>
              <a:t>Issue ordinances that support nutrition</a:t>
            </a:r>
          </a:p>
          <a:p>
            <a:pPr marR="0" lvl="0" algn="l" rtl="0">
              <a:spcBef>
                <a:spcPts val="0"/>
              </a:spcBef>
              <a:spcAft>
                <a:spcPts val="0"/>
              </a:spcAft>
            </a:pPr>
            <a:endParaRPr lang="en-US" sz="4000" b="0" i="0" u="none" strike="noStrike" dirty="0">
              <a:solidFill>
                <a:srgbClr val="000000"/>
              </a:solidFill>
              <a:latin typeface="Calibri"/>
              <a:ea typeface="Calibri"/>
              <a:cs typeface="Calibri"/>
              <a:sym typeface="Calibri"/>
            </a:endParaRPr>
          </a:p>
          <a:p>
            <a:pPr marR="0" lvl="0" algn="l" rtl="0">
              <a:spcBef>
                <a:spcPts val="0"/>
              </a:spcBef>
              <a:spcAft>
                <a:spcPts val="0"/>
              </a:spcAft>
            </a:pPr>
            <a:endParaRPr sz="4000" dirty="0">
              <a:solidFill>
                <a:schemeClr val="dk1"/>
              </a:solidFill>
              <a:latin typeface="Calibri"/>
              <a:ea typeface="Calibri"/>
              <a:cs typeface="Calibri"/>
              <a:sym typeface="Calibri"/>
            </a:endParaRPr>
          </a:p>
        </p:txBody>
      </p:sp>
      <p:sp>
        <p:nvSpPr>
          <p:cNvPr id="152" name="Google Shape;152;p13"/>
          <p:cNvSpPr/>
          <p:nvPr/>
        </p:nvSpPr>
        <p:spPr>
          <a:xfrm>
            <a:off x="898285" y="4713540"/>
            <a:ext cx="4620990" cy="1659994"/>
          </a:xfrm>
          <a:prstGeom prst="rect">
            <a:avLst/>
          </a:prstGeom>
          <a:solidFill>
            <a:schemeClr val="lt1"/>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i="0" u="none" strike="noStrike" dirty="0">
                <a:solidFill>
                  <a:srgbClr val="000000"/>
                </a:solidFill>
                <a:latin typeface="Calibri"/>
                <a:ea typeface="Calibri"/>
                <a:cs typeface="Calibri"/>
                <a:sym typeface="Calibri"/>
              </a:rPr>
              <a:t>Local chief executives and councilors and members of the local nutrition committees </a:t>
            </a:r>
            <a:endParaRPr sz="2700" b="1" dirty="0">
              <a:solidFill>
                <a:schemeClr val="dk1"/>
              </a:solidFill>
              <a:latin typeface="Calibri"/>
              <a:ea typeface="Calibri"/>
              <a:cs typeface="Calibri"/>
              <a:sym typeface="Calibri"/>
            </a:endParaRPr>
          </a:p>
        </p:txBody>
      </p:sp>
      <p:sp>
        <p:nvSpPr>
          <p:cNvPr id="153" name="Google Shape;153;p13" descr="Humano, Cliente, Miembro, Hombre De Negocios, Empleado Imagen Vectorial de  © ahasoft #81292470 | Depositphotos"/>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6" name="Google Shape;156;p13" descr="176 Executive icon images at Vectorified.com"/>
          <p:cNvPicPr preferRelativeResize="0"/>
          <p:nvPr/>
        </p:nvPicPr>
        <p:blipFill rotWithShape="1">
          <a:blip r:embed="rId6">
            <a:alphaModFix/>
          </a:blip>
          <a:srcRect b="39959"/>
          <a:stretch/>
        </p:blipFill>
        <p:spPr>
          <a:xfrm>
            <a:off x="1688751" y="3181138"/>
            <a:ext cx="3052607" cy="1513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13"/>
          <p:cNvGrpSpPr/>
          <p:nvPr/>
        </p:nvGrpSpPr>
        <p:grpSpPr>
          <a:xfrm>
            <a:off x="0" y="8875936"/>
            <a:ext cx="18292848" cy="1420057"/>
            <a:chOff x="0" y="7534378"/>
            <a:chExt cx="18292848" cy="2761615"/>
          </a:xfrm>
        </p:grpSpPr>
        <p:sp>
          <p:nvSpPr>
            <p:cNvPr id="142" name="Google Shape;142;p13"/>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3"/>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3"/>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3"/>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46" name="Google Shape;146;p13"/>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147" name="Google Shape;147;p13"/>
          <p:cNvPicPr preferRelativeResize="0"/>
          <p:nvPr/>
        </p:nvPicPr>
        <p:blipFill rotWithShape="1">
          <a:blip r:embed="rId4">
            <a:alphaModFix/>
          </a:blip>
          <a:srcRect/>
          <a:stretch/>
        </p:blipFill>
        <p:spPr>
          <a:xfrm>
            <a:off x="14093006" y="476813"/>
            <a:ext cx="1451794" cy="1390268"/>
          </a:xfrm>
          <a:prstGeom prst="rect">
            <a:avLst/>
          </a:prstGeom>
          <a:noFill/>
          <a:ln>
            <a:noFill/>
          </a:ln>
        </p:spPr>
      </p:pic>
      <p:pic>
        <p:nvPicPr>
          <p:cNvPr id="148" name="Google Shape;148;p13"/>
          <p:cNvPicPr preferRelativeResize="0"/>
          <p:nvPr/>
        </p:nvPicPr>
        <p:blipFill rotWithShape="1">
          <a:blip r:embed="rId5">
            <a:alphaModFix/>
          </a:blip>
          <a:srcRect/>
          <a:stretch/>
        </p:blipFill>
        <p:spPr>
          <a:xfrm>
            <a:off x="12541427" y="486442"/>
            <a:ext cx="1326973" cy="1301636"/>
          </a:xfrm>
          <a:prstGeom prst="rect">
            <a:avLst/>
          </a:prstGeom>
          <a:noFill/>
          <a:ln>
            <a:noFill/>
          </a:ln>
        </p:spPr>
      </p:pic>
      <p:sp>
        <p:nvSpPr>
          <p:cNvPr id="149" name="Google Shape;149;p13"/>
          <p:cNvSpPr txBox="1"/>
          <p:nvPr/>
        </p:nvSpPr>
        <p:spPr>
          <a:xfrm>
            <a:off x="474133" y="733924"/>
            <a:ext cx="1339426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205867"/>
                </a:solidFill>
                <a:latin typeface="Calibri"/>
                <a:ea typeface="Calibri"/>
                <a:cs typeface="Calibri"/>
                <a:sym typeface="Calibri"/>
              </a:rPr>
              <a:t>Target Audience and Key Messages</a:t>
            </a:r>
            <a:endParaRPr>
              <a:solidFill>
                <a:srgbClr val="205867"/>
              </a:solidFill>
            </a:endParaRPr>
          </a:p>
        </p:txBody>
      </p:sp>
      <p:pic>
        <p:nvPicPr>
          <p:cNvPr id="151" name="Google Shape;151;p13" descr="Business executive Icons in SVG, PNG, AI to Download"/>
          <p:cNvPicPr preferRelativeResize="0"/>
          <p:nvPr/>
        </p:nvPicPr>
        <p:blipFill rotWithShape="1">
          <a:blip r:embed="rId6">
            <a:alphaModFix/>
          </a:blip>
          <a:srcRect/>
          <a:stretch/>
        </p:blipFill>
        <p:spPr>
          <a:xfrm>
            <a:off x="1256457" y="1499462"/>
            <a:ext cx="2674386" cy="2674386"/>
          </a:xfrm>
          <a:prstGeom prst="rect">
            <a:avLst/>
          </a:prstGeom>
          <a:noFill/>
          <a:ln>
            <a:noFill/>
          </a:ln>
        </p:spPr>
      </p:pic>
      <p:sp>
        <p:nvSpPr>
          <p:cNvPr id="153" name="Google Shape;153;p13" descr="Humano, Cliente, Miembro, Hombre De Negocios, Empleado Imagen Vectorial de  © ahasoft #81292470 | Depositphotos"/>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3"/>
          <p:cNvSpPr/>
          <p:nvPr/>
        </p:nvSpPr>
        <p:spPr>
          <a:xfrm>
            <a:off x="391480" y="3127842"/>
            <a:ext cx="4620990" cy="1659994"/>
          </a:xfrm>
          <a:prstGeom prst="rect">
            <a:avLst/>
          </a:prstGeom>
          <a:solidFill>
            <a:schemeClr val="lt1"/>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dirty="0">
                <a:solidFill>
                  <a:schemeClr val="dk1"/>
                </a:solidFill>
                <a:latin typeface="Calibri"/>
                <a:ea typeface="Calibri"/>
                <a:cs typeface="Calibri"/>
                <a:sym typeface="Calibri"/>
              </a:rPr>
              <a:t>Non-government organizations, private sector, academe </a:t>
            </a:r>
            <a:endParaRPr sz="2800" b="1" dirty="0">
              <a:solidFill>
                <a:schemeClr val="dk1"/>
              </a:solidFill>
              <a:latin typeface="Calibri"/>
              <a:ea typeface="Calibri"/>
              <a:cs typeface="Calibri"/>
              <a:sym typeface="Calibri"/>
            </a:endParaRPr>
          </a:p>
        </p:txBody>
      </p:sp>
      <p:sp>
        <p:nvSpPr>
          <p:cNvPr id="155" name="Google Shape;155;p13"/>
          <p:cNvSpPr txBox="1"/>
          <p:nvPr/>
        </p:nvSpPr>
        <p:spPr>
          <a:xfrm>
            <a:off x="5585429" y="2653967"/>
            <a:ext cx="11570567" cy="1938952"/>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Arial" panose="020B0604020202020204" pitchFamily="34" charset="0"/>
              <a:buChar char="•"/>
            </a:pPr>
            <a:r>
              <a:rPr lang="en-US" sz="4000" i="0" u="none" strike="noStrike" dirty="0">
                <a:solidFill>
                  <a:schemeClr val="dk1"/>
                </a:solidFill>
                <a:latin typeface="Calibri"/>
                <a:ea typeface="Calibri"/>
                <a:cs typeface="Calibri"/>
                <a:sym typeface="Calibri"/>
              </a:rPr>
              <a:t>Join the Scaling Up Nutrition Movement Philippines as the platform for engagement to scale up nutrition actions </a:t>
            </a:r>
          </a:p>
        </p:txBody>
      </p:sp>
      <p:pic>
        <p:nvPicPr>
          <p:cNvPr id="18" name="Google Shape;169;p14" descr="businessBN Portal - Business Guidelines Simulator">
            <a:extLst>
              <a:ext uri="{FF2B5EF4-FFF2-40B4-BE49-F238E27FC236}">
                <a16:creationId xmlns:a16="http://schemas.microsoft.com/office/drawing/2014/main" id="{4B483D4D-9785-706A-C74B-C132B07786D3}"/>
              </a:ext>
            </a:extLst>
          </p:cNvPr>
          <p:cNvPicPr preferRelativeResize="0"/>
          <p:nvPr/>
        </p:nvPicPr>
        <p:blipFill rotWithShape="1">
          <a:blip r:embed="rId7">
            <a:alphaModFix/>
          </a:blip>
          <a:srcRect/>
          <a:stretch/>
        </p:blipFill>
        <p:spPr>
          <a:xfrm>
            <a:off x="897572" y="4306659"/>
            <a:ext cx="3822591" cy="3822591"/>
          </a:xfrm>
          <a:prstGeom prst="rect">
            <a:avLst/>
          </a:prstGeom>
          <a:noFill/>
          <a:ln>
            <a:noFill/>
          </a:ln>
        </p:spPr>
      </p:pic>
      <p:sp>
        <p:nvSpPr>
          <p:cNvPr id="19" name="Google Shape;172;p14">
            <a:extLst>
              <a:ext uri="{FF2B5EF4-FFF2-40B4-BE49-F238E27FC236}">
                <a16:creationId xmlns:a16="http://schemas.microsoft.com/office/drawing/2014/main" id="{C137026E-2013-EB60-7F7F-C6E57130D06F}"/>
              </a:ext>
            </a:extLst>
          </p:cNvPr>
          <p:cNvSpPr/>
          <p:nvPr/>
        </p:nvSpPr>
        <p:spPr>
          <a:xfrm>
            <a:off x="651465" y="6665898"/>
            <a:ext cx="4043222" cy="1420057"/>
          </a:xfrm>
          <a:prstGeom prst="rect">
            <a:avLst/>
          </a:prstGeom>
          <a:solidFill>
            <a:schemeClr val="lt1"/>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dirty="0">
                <a:solidFill>
                  <a:schemeClr val="dk1"/>
                </a:solidFill>
                <a:latin typeface="Calibri"/>
                <a:ea typeface="Calibri"/>
                <a:cs typeface="Calibri"/>
                <a:sym typeface="Calibri"/>
              </a:rPr>
              <a:t>National government agencies </a:t>
            </a:r>
            <a:endParaRPr sz="3200" b="1" dirty="0">
              <a:solidFill>
                <a:schemeClr val="dk1"/>
              </a:solidFill>
              <a:latin typeface="Calibri"/>
              <a:ea typeface="Calibri"/>
              <a:cs typeface="Calibri"/>
              <a:sym typeface="Calibri"/>
            </a:endParaRPr>
          </a:p>
        </p:txBody>
      </p:sp>
      <p:sp>
        <p:nvSpPr>
          <p:cNvPr id="20" name="Google Shape;176;p14">
            <a:extLst>
              <a:ext uri="{FF2B5EF4-FFF2-40B4-BE49-F238E27FC236}">
                <a16:creationId xmlns:a16="http://schemas.microsoft.com/office/drawing/2014/main" id="{906562E0-1664-8124-266D-3BE0B59BF65B}"/>
              </a:ext>
            </a:extLst>
          </p:cNvPr>
          <p:cNvSpPr txBox="1"/>
          <p:nvPr/>
        </p:nvSpPr>
        <p:spPr>
          <a:xfrm>
            <a:off x="5741671" y="5692346"/>
            <a:ext cx="11414325" cy="175428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Arial" panose="020B0604020202020204" pitchFamily="34" charset="0"/>
              <a:buChar char="•"/>
            </a:pPr>
            <a:r>
              <a:rPr lang="en-US" sz="3600" b="0" i="0" u="none" strike="noStrike" dirty="0">
                <a:solidFill>
                  <a:schemeClr val="dk1"/>
                </a:solidFill>
                <a:latin typeface="Calibri"/>
                <a:ea typeface="Calibri"/>
                <a:cs typeface="Calibri"/>
                <a:sym typeface="Calibri"/>
              </a:rPr>
              <a:t>Ensure that nutrition is integrated in sectoral policies/programs </a:t>
            </a:r>
            <a:endParaRPr sz="1600" dirty="0"/>
          </a:p>
          <a:p>
            <a:pPr marL="457200" marR="0" lvl="0" indent="-457200" algn="l" rtl="0">
              <a:spcBef>
                <a:spcPts val="0"/>
              </a:spcBef>
              <a:spcAft>
                <a:spcPts val="0"/>
              </a:spcAft>
              <a:buClr>
                <a:schemeClr val="dk1"/>
              </a:buClr>
              <a:buSzPts val="3200"/>
              <a:buFont typeface="Arial" panose="020B0604020202020204" pitchFamily="34" charset="0"/>
              <a:buChar char="•"/>
            </a:pPr>
            <a:r>
              <a:rPr lang="en-US" sz="3600" b="0" i="0" u="none" strike="noStrike" dirty="0">
                <a:solidFill>
                  <a:schemeClr val="dk1"/>
                </a:solidFill>
                <a:latin typeface="Calibri"/>
                <a:ea typeface="Calibri"/>
                <a:cs typeface="Calibri"/>
                <a:sym typeface="Calibri"/>
              </a:rPr>
              <a:t>Promote nutrition among workforce and clientele </a:t>
            </a:r>
            <a:endParaRPr sz="1600" dirty="0"/>
          </a:p>
        </p:txBody>
      </p:sp>
    </p:spTree>
    <p:extLst>
      <p:ext uri="{BB962C8B-B14F-4D97-AF65-F5344CB8AC3E}">
        <p14:creationId xmlns:p14="http://schemas.microsoft.com/office/powerpoint/2010/main" val="16621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14"/>
          <p:cNvGrpSpPr/>
          <p:nvPr/>
        </p:nvGrpSpPr>
        <p:grpSpPr>
          <a:xfrm>
            <a:off x="0" y="8902727"/>
            <a:ext cx="18292848" cy="1393266"/>
            <a:chOff x="0" y="7534378"/>
            <a:chExt cx="18292848" cy="2761615"/>
          </a:xfrm>
        </p:grpSpPr>
        <p:sp>
          <p:nvSpPr>
            <p:cNvPr id="163" name="Google Shape;163;p14"/>
            <p:cNvSpPr/>
            <p:nvPr/>
          </p:nvSpPr>
          <p:spPr>
            <a:xfrm>
              <a:off x="4448579" y="7534378"/>
              <a:ext cx="13844269" cy="2761615"/>
            </a:xfrm>
            <a:custGeom>
              <a:avLst/>
              <a:gdLst/>
              <a:ahLst/>
              <a:cxnLst/>
              <a:rect l="l" t="t" r="r" b="b"/>
              <a:pathLst>
                <a:path w="13844269" h="2761615" extrusionOk="0">
                  <a:moveTo>
                    <a:pt x="739682" y="1127679"/>
                  </a:moveTo>
                  <a:lnTo>
                    <a:pt x="1446321" y="390890"/>
                  </a:lnTo>
                  <a:lnTo>
                    <a:pt x="1480499" y="373601"/>
                  </a:lnTo>
                  <a:lnTo>
                    <a:pt x="1505193" y="347853"/>
                  </a:lnTo>
                  <a:lnTo>
                    <a:pt x="1571975" y="314917"/>
                  </a:lnTo>
                  <a:lnTo>
                    <a:pt x="1595739" y="290139"/>
                  </a:lnTo>
                  <a:lnTo>
                    <a:pt x="1692737" y="244046"/>
                  </a:lnTo>
                  <a:lnTo>
                    <a:pt x="1777966" y="191875"/>
                  </a:lnTo>
                  <a:lnTo>
                    <a:pt x="1869871" y="151092"/>
                  </a:lnTo>
                  <a:lnTo>
                    <a:pt x="1959399" y="112786"/>
                  </a:lnTo>
                  <a:lnTo>
                    <a:pt x="1997899" y="109339"/>
                  </a:lnTo>
                  <a:lnTo>
                    <a:pt x="2084433" y="74156"/>
                  </a:lnTo>
                  <a:lnTo>
                    <a:pt x="2121968" y="71715"/>
                  </a:lnTo>
                  <a:lnTo>
                    <a:pt x="2178018" y="49968"/>
                  </a:lnTo>
                  <a:lnTo>
                    <a:pt x="2214874" y="48236"/>
                  </a:lnTo>
                  <a:lnTo>
                    <a:pt x="2242345" y="37940"/>
                  </a:lnTo>
                  <a:lnTo>
                    <a:pt x="2278768" y="36659"/>
                  </a:lnTo>
                  <a:lnTo>
                    <a:pt x="2305815" y="26805"/>
                  </a:lnTo>
                  <a:lnTo>
                    <a:pt x="2341822" y="25957"/>
                  </a:lnTo>
                  <a:lnTo>
                    <a:pt x="2368462" y="16528"/>
                  </a:lnTo>
                  <a:lnTo>
                    <a:pt x="2404071" y="16096"/>
                  </a:lnTo>
                  <a:lnTo>
                    <a:pt x="2439486" y="15865"/>
                  </a:lnTo>
                  <a:lnTo>
                    <a:pt x="2465546" y="7040"/>
                  </a:lnTo>
                  <a:lnTo>
                    <a:pt x="2500587" y="7200"/>
                  </a:lnTo>
                  <a:lnTo>
                    <a:pt x="2535447" y="7547"/>
                  </a:lnTo>
                  <a:lnTo>
                    <a:pt x="2570131" y="8079"/>
                  </a:lnTo>
                  <a:lnTo>
                    <a:pt x="2595477" y="0"/>
                  </a:lnTo>
                  <a:lnTo>
                    <a:pt x="2663999" y="1944"/>
                  </a:lnTo>
                  <a:lnTo>
                    <a:pt x="2731882" y="4556"/>
                  </a:lnTo>
                  <a:lnTo>
                    <a:pt x="2799158" y="7799"/>
                  </a:lnTo>
                  <a:lnTo>
                    <a:pt x="2865862" y="11640"/>
                  </a:lnTo>
                  <a:lnTo>
                    <a:pt x="2941192" y="24834"/>
                  </a:lnTo>
                  <a:lnTo>
                    <a:pt x="2974082" y="27236"/>
                  </a:lnTo>
                  <a:lnTo>
                    <a:pt x="3006850" y="29765"/>
                  </a:lnTo>
                  <a:lnTo>
                    <a:pt x="3072036" y="35189"/>
                  </a:lnTo>
                  <a:lnTo>
                    <a:pt x="3113628" y="46866"/>
                  </a:lnTo>
                  <a:lnTo>
                    <a:pt x="3178166" y="52964"/>
                  </a:lnTo>
                  <a:lnTo>
                    <a:pt x="3219454" y="64958"/>
                  </a:lnTo>
                  <a:lnTo>
                    <a:pt x="3251482" y="68259"/>
                  </a:lnTo>
                  <a:lnTo>
                    <a:pt x="3292587" y="80443"/>
                  </a:lnTo>
                  <a:lnTo>
                    <a:pt x="3324441" y="83925"/>
                  </a:lnTo>
                  <a:lnTo>
                    <a:pt x="3365381" y="96282"/>
                  </a:lnTo>
                  <a:lnTo>
                    <a:pt x="3397078" y="99927"/>
                  </a:lnTo>
                  <a:lnTo>
                    <a:pt x="3437868" y="112439"/>
                  </a:lnTo>
                  <a:lnTo>
                    <a:pt x="3469425" y="116231"/>
                  </a:lnTo>
                  <a:lnTo>
                    <a:pt x="3550682" y="141593"/>
                  </a:lnTo>
                  <a:lnTo>
                    <a:pt x="3582060" y="145572"/>
                  </a:lnTo>
                  <a:lnTo>
                    <a:pt x="3622551" y="158396"/>
                  </a:lnTo>
                  <a:lnTo>
                    <a:pt x="3703397" y="184187"/>
                  </a:lnTo>
                  <a:lnTo>
                    <a:pt x="3734593" y="188355"/>
                  </a:lnTo>
                  <a:lnTo>
                    <a:pt x="3815217" y="214377"/>
                  </a:lnTo>
                  <a:lnTo>
                    <a:pt x="4297907" y="371608"/>
                  </a:lnTo>
                  <a:lnTo>
                    <a:pt x="4347351" y="393446"/>
                  </a:lnTo>
                  <a:lnTo>
                    <a:pt x="4468368" y="432394"/>
                  </a:lnTo>
                  <a:lnTo>
                    <a:pt x="4517948" y="454090"/>
                  </a:lnTo>
                  <a:lnTo>
                    <a:pt x="4598913" y="479756"/>
                  </a:lnTo>
                  <a:lnTo>
                    <a:pt x="4648639" y="501299"/>
                  </a:lnTo>
                  <a:lnTo>
                    <a:pt x="4729933" y="526622"/>
                  </a:lnTo>
                  <a:lnTo>
                    <a:pt x="4820655" y="560464"/>
                  </a:lnTo>
                  <a:lnTo>
                    <a:pt x="5053402" y="648044"/>
                  </a:lnTo>
                  <a:lnTo>
                    <a:pt x="5145300" y="680659"/>
                  </a:lnTo>
                  <a:lnTo>
                    <a:pt x="5195984" y="701203"/>
                  </a:lnTo>
                  <a:lnTo>
                    <a:pt x="5237609" y="712845"/>
                  </a:lnTo>
                  <a:lnTo>
                    <a:pt x="5288511" y="733162"/>
                  </a:lnTo>
                  <a:lnTo>
                    <a:pt x="5339528" y="753358"/>
                  </a:lnTo>
                  <a:lnTo>
                    <a:pt x="5381499" y="764640"/>
                  </a:lnTo>
                  <a:lnTo>
                    <a:pt x="5432759" y="784583"/>
                  </a:lnTo>
                  <a:lnTo>
                    <a:pt x="5484147" y="804393"/>
                  </a:lnTo>
                  <a:lnTo>
                    <a:pt x="5526502" y="815274"/>
                  </a:lnTo>
                  <a:lnTo>
                    <a:pt x="5578158" y="834804"/>
                  </a:lnTo>
                  <a:lnTo>
                    <a:pt x="5629955" y="854188"/>
                  </a:lnTo>
                  <a:lnTo>
                    <a:pt x="5681896" y="873422"/>
                  </a:lnTo>
                  <a:lnTo>
                    <a:pt x="5733986" y="892500"/>
                  </a:lnTo>
                  <a:lnTo>
                    <a:pt x="5786228" y="911419"/>
                  </a:lnTo>
                  <a:lnTo>
                    <a:pt x="5829462" y="921384"/>
                  </a:lnTo>
                  <a:lnTo>
                    <a:pt x="5882023" y="939971"/>
                  </a:lnTo>
                  <a:lnTo>
                    <a:pt x="5934749" y="958386"/>
                  </a:lnTo>
                  <a:lnTo>
                    <a:pt x="5987645" y="976624"/>
                  </a:lnTo>
                  <a:lnTo>
                    <a:pt x="6040714" y="994681"/>
                  </a:lnTo>
                  <a:lnTo>
                    <a:pt x="6093961" y="1012553"/>
                  </a:lnTo>
                  <a:lnTo>
                    <a:pt x="6147390" y="1030235"/>
                  </a:lnTo>
                  <a:lnTo>
                    <a:pt x="6201006" y="1047722"/>
                  </a:lnTo>
                  <a:lnTo>
                    <a:pt x="6254811" y="1065012"/>
                  </a:lnTo>
                  <a:lnTo>
                    <a:pt x="6308812" y="1082098"/>
                  </a:lnTo>
                  <a:lnTo>
                    <a:pt x="6363010" y="1098977"/>
                  </a:lnTo>
                  <a:lnTo>
                    <a:pt x="6417412" y="1115645"/>
                  </a:lnTo>
                  <a:lnTo>
                    <a:pt x="6472021" y="1132097"/>
                  </a:lnTo>
                  <a:lnTo>
                    <a:pt x="6526841" y="1148329"/>
                  </a:lnTo>
                  <a:lnTo>
                    <a:pt x="6591042" y="1173127"/>
                  </a:lnTo>
                  <a:lnTo>
                    <a:pt x="6646297" y="1188905"/>
                  </a:lnTo>
                  <a:lnTo>
                    <a:pt x="6701776" y="1204450"/>
                  </a:lnTo>
                  <a:lnTo>
                    <a:pt x="6757482" y="1219757"/>
                  </a:lnTo>
                  <a:lnTo>
                    <a:pt x="6813421" y="1234823"/>
                  </a:lnTo>
                  <a:lnTo>
                    <a:pt x="6869595" y="1249642"/>
                  </a:lnTo>
                  <a:lnTo>
                    <a:pt x="6935176" y="1273001"/>
                  </a:lnTo>
                  <a:lnTo>
                    <a:pt x="6991836" y="1287314"/>
                  </a:lnTo>
                  <a:lnTo>
                    <a:pt x="7048744" y="1301369"/>
                  </a:lnTo>
                  <a:lnTo>
                    <a:pt x="7105906" y="1315159"/>
                  </a:lnTo>
                  <a:lnTo>
                    <a:pt x="7172490" y="1337472"/>
                  </a:lnTo>
                  <a:lnTo>
                    <a:pt x="7230169" y="1350722"/>
                  </a:lnTo>
                  <a:lnTo>
                    <a:pt x="7288114" y="1363696"/>
                  </a:lnTo>
                  <a:lnTo>
                    <a:pt x="7355495" y="1385179"/>
                  </a:lnTo>
                  <a:lnTo>
                    <a:pt x="7413983" y="1397586"/>
                  </a:lnTo>
                  <a:lnTo>
                    <a:pt x="7472749" y="1409703"/>
                  </a:lnTo>
                  <a:lnTo>
                    <a:pt x="7540963" y="1430317"/>
                  </a:lnTo>
                  <a:lnTo>
                    <a:pt x="7600298" y="1441841"/>
                  </a:lnTo>
                  <a:lnTo>
                    <a:pt x="7659923" y="1453063"/>
                  </a:lnTo>
                  <a:lnTo>
                    <a:pt x="7729008" y="1472768"/>
                  </a:lnTo>
                  <a:lnTo>
                    <a:pt x="7789226" y="1483371"/>
                  </a:lnTo>
                  <a:lnTo>
                    <a:pt x="7858913" y="1502449"/>
                  </a:lnTo>
                  <a:lnTo>
                    <a:pt x="7919742" y="1512416"/>
                  </a:lnTo>
                  <a:lnTo>
                    <a:pt x="7980881" y="1522059"/>
                  </a:lnTo>
                  <a:lnTo>
                    <a:pt x="8051502" y="1540163"/>
                  </a:lnTo>
                  <a:lnTo>
                    <a:pt x="8113277" y="1549143"/>
                  </a:lnTo>
                  <a:lnTo>
                    <a:pt x="8184541" y="1566577"/>
                  </a:lnTo>
                  <a:lnTo>
                    <a:pt x="8246967" y="1574878"/>
                  </a:lnTo>
                  <a:lnTo>
                    <a:pt x="8318891" y="1591623"/>
                  </a:lnTo>
                  <a:lnTo>
                    <a:pt x="8381986" y="1599227"/>
                  </a:lnTo>
                  <a:lnTo>
                    <a:pt x="8454587" y="1615267"/>
                  </a:lnTo>
                  <a:lnTo>
                    <a:pt x="8518367" y="1622156"/>
                  </a:lnTo>
                  <a:lnTo>
                    <a:pt x="8591661" y="1637473"/>
                  </a:lnTo>
                  <a:lnTo>
                    <a:pt x="8665309" y="1652421"/>
                  </a:lnTo>
                  <a:lnTo>
                    <a:pt x="8730147" y="1658207"/>
                  </a:lnTo>
                  <a:lnTo>
                    <a:pt x="8804513" y="1672407"/>
                  </a:lnTo>
                  <a:lnTo>
                    <a:pt x="8870078" y="1677434"/>
                  </a:lnTo>
                  <a:lnTo>
                    <a:pt x="8945179" y="1690867"/>
                  </a:lnTo>
                  <a:lnTo>
                    <a:pt x="9011488" y="1695120"/>
                  </a:lnTo>
                  <a:lnTo>
                    <a:pt x="9087341" y="1707769"/>
                  </a:lnTo>
                  <a:lnTo>
                    <a:pt x="9115980" y="1714603"/>
                  </a:lnTo>
                  <a:lnTo>
                    <a:pt x="9136030" y="1712045"/>
                  </a:lnTo>
                  <a:lnTo>
                    <a:pt x="9165815" y="1717685"/>
                  </a:lnTo>
                  <a:lnTo>
                    <a:pt x="9186995" y="1713949"/>
                  </a:lnTo>
                  <a:lnTo>
                    <a:pt x="9217895" y="1718426"/>
                  </a:lnTo>
                  <a:lnTo>
                    <a:pt x="9240174" y="1713544"/>
                  </a:lnTo>
                  <a:lnTo>
                    <a:pt x="9272157" y="1716892"/>
                  </a:lnTo>
                  <a:lnTo>
                    <a:pt x="9295505" y="1710895"/>
                  </a:lnTo>
                  <a:lnTo>
                    <a:pt x="9328542" y="1713145"/>
                  </a:lnTo>
                  <a:lnTo>
                    <a:pt x="9362093" y="1714857"/>
                  </a:lnTo>
                  <a:lnTo>
                    <a:pt x="9386987" y="1707249"/>
                  </a:lnTo>
                  <a:lnTo>
                    <a:pt x="9421545" y="1707911"/>
                  </a:lnTo>
                  <a:lnTo>
                    <a:pt x="9447431" y="1699269"/>
                  </a:lnTo>
                  <a:lnTo>
                    <a:pt x="9482966" y="1698912"/>
                  </a:lnTo>
                  <a:lnTo>
                    <a:pt x="9518979" y="1698059"/>
                  </a:lnTo>
                  <a:lnTo>
                    <a:pt x="9546294" y="1687925"/>
                  </a:lnTo>
                  <a:lnTo>
                    <a:pt x="9583237" y="1686101"/>
                  </a:lnTo>
                  <a:lnTo>
                    <a:pt x="9620634" y="1683804"/>
                  </a:lnTo>
                  <a:lnTo>
                    <a:pt x="9649311" y="1672251"/>
                  </a:lnTo>
                  <a:lnTo>
                    <a:pt x="9687593" y="1669031"/>
                  </a:lnTo>
                  <a:lnTo>
                    <a:pt x="9726305" y="1665363"/>
                  </a:lnTo>
                  <a:lnTo>
                    <a:pt x="9756275" y="1652462"/>
                  </a:lnTo>
                  <a:lnTo>
                    <a:pt x="9795826" y="1647919"/>
                  </a:lnTo>
                  <a:lnTo>
                    <a:pt x="9835785" y="1642950"/>
                  </a:lnTo>
                  <a:lnTo>
                    <a:pt x="9866978" y="1628774"/>
                  </a:lnTo>
                  <a:lnTo>
                    <a:pt x="9907729" y="1622979"/>
                  </a:lnTo>
                  <a:lnTo>
                    <a:pt x="9948866" y="1616783"/>
                  </a:lnTo>
                  <a:lnTo>
                    <a:pt x="9981214" y="1601402"/>
                  </a:lnTo>
                  <a:lnTo>
                    <a:pt x="10023097" y="1594428"/>
                  </a:lnTo>
                  <a:lnTo>
                    <a:pt x="10065342" y="1587075"/>
                  </a:lnTo>
                  <a:lnTo>
                    <a:pt x="10107941" y="1579354"/>
                  </a:lnTo>
                  <a:lnTo>
                    <a:pt x="10141721" y="1562481"/>
                  </a:lnTo>
                  <a:lnTo>
                    <a:pt x="10185005" y="1554045"/>
                  </a:lnTo>
                  <a:lnTo>
                    <a:pt x="10272560" y="1536145"/>
                  </a:lnTo>
                  <a:lnTo>
                    <a:pt x="10307649" y="1517906"/>
                  </a:lnTo>
                  <a:lnTo>
                    <a:pt x="10352213" y="1508136"/>
                  </a:lnTo>
                  <a:lnTo>
                    <a:pt x="10442233" y="1487665"/>
                  </a:lnTo>
                  <a:lnTo>
                    <a:pt x="10478509" y="1468189"/>
                  </a:lnTo>
                  <a:lnTo>
                    <a:pt x="10616470" y="1434428"/>
                  </a:lnTo>
                  <a:lnTo>
                    <a:pt x="10756722" y="1398278"/>
                  </a:lnTo>
                  <a:lnTo>
                    <a:pt x="10794780" y="1376944"/>
                  </a:lnTo>
                  <a:lnTo>
                    <a:pt x="10889891" y="1351165"/>
                  </a:lnTo>
                  <a:lnTo>
                    <a:pt x="11082557" y="1297060"/>
                  </a:lnTo>
                  <a:lnTo>
                    <a:pt x="11426276" y="1195543"/>
                  </a:lnTo>
                  <a:lnTo>
                    <a:pt x="12028219" y="1008261"/>
                  </a:lnTo>
                  <a:lnTo>
                    <a:pt x="12087939" y="1001035"/>
                  </a:lnTo>
                  <a:lnTo>
                    <a:pt x="12340928" y="920728"/>
                  </a:lnTo>
                  <a:lnTo>
                    <a:pt x="12400681" y="913469"/>
                  </a:lnTo>
                  <a:lnTo>
                    <a:pt x="12552285" y="865482"/>
                  </a:lnTo>
                  <a:lnTo>
                    <a:pt x="12611907" y="858360"/>
                  </a:lnTo>
                  <a:lnTo>
                    <a:pt x="12762932" y="810976"/>
                  </a:lnTo>
                  <a:lnTo>
                    <a:pt x="12822300" y="804118"/>
                  </a:lnTo>
                  <a:lnTo>
                    <a:pt x="12922448" y="773088"/>
                  </a:lnTo>
                  <a:lnTo>
                    <a:pt x="12981545" y="766512"/>
                  </a:lnTo>
                  <a:lnTo>
                    <a:pt x="13031371" y="751256"/>
                  </a:lnTo>
                  <a:lnTo>
                    <a:pt x="13090249" y="744909"/>
                  </a:lnTo>
                  <a:lnTo>
                    <a:pt x="13189302" y="715020"/>
                  </a:lnTo>
                  <a:lnTo>
                    <a:pt x="13247794" y="709075"/>
                  </a:lnTo>
                  <a:lnTo>
                    <a:pt x="13296977" y="694490"/>
                  </a:lnTo>
                  <a:lnTo>
                    <a:pt x="13355173" y="688853"/>
                  </a:lnTo>
                  <a:lnTo>
                    <a:pt x="13452749" y="660505"/>
                  </a:lnTo>
                  <a:lnTo>
                    <a:pt x="13510444" y="655391"/>
                  </a:lnTo>
                  <a:lnTo>
                    <a:pt x="13558792" y="641676"/>
                  </a:lnTo>
                  <a:lnTo>
                    <a:pt x="13616115" y="636950"/>
                  </a:lnTo>
                  <a:lnTo>
                    <a:pt x="13664075" y="623639"/>
                  </a:lnTo>
                  <a:lnTo>
                    <a:pt x="13777702" y="615249"/>
                  </a:lnTo>
                  <a:lnTo>
                    <a:pt x="13825023" y="602604"/>
                  </a:lnTo>
                  <a:lnTo>
                    <a:pt x="13844131" y="601029"/>
                  </a:lnTo>
                  <a:lnTo>
                    <a:pt x="13839419" y="2752621"/>
                  </a:lnTo>
                  <a:lnTo>
                    <a:pt x="0" y="2761264"/>
                  </a:lnTo>
                  <a:lnTo>
                    <a:pt x="1789" y="2722703"/>
                  </a:lnTo>
                  <a:lnTo>
                    <a:pt x="14789" y="2654105"/>
                  </a:lnTo>
                  <a:lnTo>
                    <a:pt x="28534" y="2584731"/>
                  </a:lnTo>
                  <a:lnTo>
                    <a:pt x="52195" y="2523365"/>
                  </a:lnTo>
                  <a:lnTo>
                    <a:pt x="67444" y="2452422"/>
                  </a:lnTo>
                  <a:lnTo>
                    <a:pt x="92616" y="2389480"/>
                  </a:lnTo>
                  <a:lnTo>
                    <a:pt x="109385" y="2316953"/>
                  </a:lnTo>
                  <a:lnTo>
                    <a:pt x="136086" y="2252417"/>
                  </a:lnTo>
                  <a:lnTo>
                    <a:pt x="154392" y="2178287"/>
                  </a:lnTo>
                  <a:lnTo>
                    <a:pt x="241472" y="1977406"/>
                  </a:lnTo>
                  <a:lnTo>
                    <a:pt x="303454" y="1839388"/>
                  </a:lnTo>
                  <a:lnTo>
                    <a:pt x="344802" y="1777928"/>
                  </a:lnTo>
                  <a:lnTo>
                    <a:pt x="411570" y="1634921"/>
                  </a:lnTo>
                  <a:lnTo>
                    <a:pt x="455330" y="1570946"/>
                  </a:lnTo>
                  <a:lnTo>
                    <a:pt x="490736" y="1497334"/>
                  </a:lnTo>
                  <a:lnTo>
                    <a:pt x="536125" y="1431661"/>
                  </a:lnTo>
                  <a:lnTo>
                    <a:pt x="563907" y="1384345"/>
                  </a:lnTo>
                  <a:lnTo>
                    <a:pt x="600408" y="1346287"/>
                  </a:lnTo>
                  <a:lnTo>
                    <a:pt x="653753" y="1253971"/>
                  </a:lnTo>
                  <a:lnTo>
                    <a:pt x="688936" y="1217286"/>
                  </a:lnTo>
                  <a:lnTo>
                    <a:pt x="739682" y="1127679"/>
                  </a:lnTo>
                  <a:close/>
                </a:path>
                <a:path w="13844269" h="2761615" extrusionOk="0">
                  <a:moveTo>
                    <a:pt x="830975" y="1014144"/>
                  </a:moveTo>
                  <a:lnTo>
                    <a:pt x="1360166" y="462373"/>
                  </a:lnTo>
                  <a:lnTo>
                    <a:pt x="1395324" y="444062"/>
                  </a:lnTo>
                  <a:lnTo>
                    <a:pt x="807070" y="1057416"/>
                  </a:lnTo>
                  <a:lnTo>
                    <a:pt x="830975" y="1014144"/>
                  </a:lnTo>
                  <a:close/>
                </a:path>
                <a:path w="13844269" h="2761615" extrusionOk="0">
                  <a:moveTo>
                    <a:pt x="886724" y="937668"/>
                  </a:moveTo>
                  <a:lnTo>
                    <a:pt x="1298005" y="508838"/>
                  </a:lnTo>
                  <a:lnTo>
                    <a:pt x="1333838" y="489824"/>
                  </a:lnTo>
                  <a:lnTo>
                    <a:pt x="863635" y="980090"/>
                  </a:lnTo>
                  <a:lnTo>
                    <a:pt x="886724" y="937668"/>
                  </a:lnTo>
                  <a:close/>
                </a:path>
                <a:path w="13844269" h="2761615" extrusionOk="0">
                  <a:moveTo>
                    <a:pt x="1062796" y="735736"/>
                  </a:moveTo>
                  <a:lnTo>
                    <a:pt x="1121483" y="674544"/>
                  </a:lnTo>
                  <a:lnTo>
                    <a:pt x="1159438" y="653317"/>
                  </a:lnTo>
                  <a:lnTo>
                    <a:pt x="1042055" y="775710"/>
                  </a:lnTo>
                  <a:lnTo>
                    <a:pt x="1062796" y="73573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4"/>
            <p:cNvSpPr/>
            <p:nvPr/>
          </p:nvSpPr>
          <p:spPr>
            <a:xfrm>
              <a:off x="4004727" y="7998787"/>
              <a:ext cx="14286230" cy="2296795"/>
            </a:xfrm>
            <a:custGeom>
              <a:avLst/>
              <a:gdLst/>
              <a:ahLst/>
              <a:cxnLst/>
              <a:rect l="l" t="t" r="r" b="b"/>
              <a:pathLst>
                <a:path w="14286230" h="2296795" extrusionOk="0">
                  <a:moveTo>
                    <a:pt x="11463800" y="800330"/>
                  </a:moveTo>
                  <a:lnTo>
                    <a:pt x="13094337" y="115308"/>
                  </a:lnTo>
                  <a:lnTo>
                    <a:pt x="13197122" y="99677"/>
                  </a:lnTo>
                  <a:lnTo>
                    <a:pt x="13243558" y="80168"/>
                  </a:lnTo>
                  <a:lnTo>
                    <a:pt x="13397466" y="56834"/>
                  </a:lnTo>
                  <a:lnTo>
                    <a:pt x="13450895" y="48163"/>
                  </a:lnTo>
                  <a:lnTo>
                    <a:pt x="13708156" y="8958"/>
                  </a:lnTo>
                  <a:lnTo>
                    <a:pt x="13762567" y="13649"/>
                  </a:lnTo>
                  <a:lnTo>
                    <a:pt x="13859611" y="430"/>
                  </a:lnTo>
                  <a:lnTo>
                    <a:pt x="13912087" y="5934"/>
                  </a:lnTo>
                  <a:lnTo>
                    <a:pt x="13959002" y="0"/>
                  </a:lnTo>
                  <a:lnTo>
                    <a:pt x="14010198" y="6041"/>
                  </a:lnTo>
                  <a:lnTo>
                    <a:pt x="14055839" y="642"/>
                  </a:lnTo>
                  <a:lnTo>
                    <a:pt x="14155061" y="14058"/>
                  </a:lnTo>
                  <a:lnTo>
                    <a:pt x="14251767" y="28531"/>
                  </a:lnTo>
                  <a:lnTo>
                    <a:pt x="14285832" y="27995"/>
                  </a:lnTo>
                  <a:lnTo>
                    <a:pt x="14283271" y="2288214"/>
                  </a:lnTo>
                  <a:lnTo>
                    <a:pt x="8208776" y="2291810"/>
                  </a:lnTo>
                  <a:lnTo>
                    <a:pt x="10211782" y="1450306"/>
                  </a:lnTo>
                  <a:lnTo>
                    <a:pt x="10253692" y="1418924"/>
                  </a:lnTo>
                  <a:lnTo>
                    <a:pt x="10439643" y="1340802"/>
                  </a:lnTo>
                  <a:lnTo>
                    <a:pt x="10481090" y="1309614"/>
                  </a:lnTo>
                  <a:lnTo>
                    <a:pt x="10573811" y="1270660"/>
                  </a:lnTo>
                  <a:lnTo>
                    <a:pt x="10615243" y="1239478"/>
                  </a:lnTo>
                  <a:lnTo>
                    <a:pt x="10707922" y="1200542"/>
                  </a:lnTo>
                  <a:lnTo>
                    <a:pt x="10749329" y="1169371"/>
                  </a:lnTo>
                  <a:lnTo>
                    <a:pt x="10888239" y="1111012"/>
                  </a:lnTo>
                  <a:lnTo>
                    <a:pt x="10929598" y="1079861"/>
                  </a:lnTo>
                  <a:lnTo>
                    <a:pt x="10975860" y="1060425"/>
                  </a:lnTo>
                  <a:lnTo>
                    <a:pt x="11017188" y="1029287"/>
                  </a:lnTo>
                  <a:lnTo>
                    <a:pt x="11063418" y="1009865"/>
                  </a:lnTo>
                  <a:lnTo>
                    <a:pt x="11150905" y="959335"/>
                  </a:lnTo>
                  <a:lnTo>
                    <a:pt x="11376631" y="850727"/>
                  </a:lnTo>
                  <a:lnTo>
                    <a:pt x="11463800" y="800330"/>
                  </a:lnTo>
                  <a:close/>
                </a:path>
                <a:path w="14286230" h="2296795" extrusionOk="0">
                  <a:moveTo>
                    <a:pt x="1164082" y="1311705"/>
                  </a:moveTo>
                  <a:lnTo>
                    <a:pt x="2517618" y="743057"/>
                  </a:lnTo>
                  <a:lnTo>
                    <a:pt x="2661996" y="723727"/>
                  </a:lnTo>
                  <a:lnTo>
                    <a:pt x="2704952" y="705680"/>
                  </a:lnTo>
                  <a:lnTo>
                    <a:pt x="3036469" y="662830"/>
                  </a:lnTo>
                  <a:lnTo>
                    <a:pt x="3088222" y="668638"/>
                  </a:lnTo>
                  <a:lnTo>
                    <a:pt x="3227916" y="651275"/>
                  </a:lnTo>
                  <a:lnTo>
                    <a:pt x="3279128" y="657311"/>
                  </a:lnTo>
                  <a:lnTo>
                    <a:pt x="3325283" y="651695"/>
                  </a:lnTo>
                  <a:lnTo>
                    <a:pt x="3376218" y="657847"/>
                  </a:lnTo>
                  <a:lnTo>
                    <a:pt x="3422096" y="652348"/>
                  </a:lnTo>
                  <a:lnTo>
                    <a:pt x="3472752" y="658616"/>
                  </a:lnTo>
                  <a:lnTo>
                    <a:pt x="3518349" y="653236"/>
                  </a:lnTo>
                  <a:lnTo>
                    <a:pt x="3669041" y="672579"/>
                  </a:lnTo>
                  <a:lnTo>
                    <a:pt x="3714065" y="667438"/>
                  </a:lnTo>
                  <a:lnTo>
                    <a:pt x="4010640" y="708144"/>
                  </a:lnTo>
                  <a:lnTo>
                    <a:pt x="4064467" y="726856"/>
                  </a:lnTo>
                  <a:lnTo>
                    <a:pt x="4210278" y="748250"/>
                  </a:lnTo>
                  <a:lnTo>
                    <a:pt x="4263494" y="767218"/>
                  </a:lnTo>
                  <a:lnTo>
                    <a:pt x="4311636" y="774543"/>
                  </a:lnTo>
                  <a:lnTo>
                    <a:pt x="4364541" y="793643"/>
                  </a:lnTo>
                  <a:lnTo>
                    <a:pt x="4412371" y="801099"/>
                  </a:lnTo>
                  <a:lnTo>
                    <a:pt x="4464123" y="820682"/>
                  </a:lnTo>
                  <a:lnTo>
                    <a:pt x="4510877" y="828591"/>
                  </a:lnTo>
                  <a:lnTo>
                    <a:pt x="4562474" y="848239"/>
                  </a:lnTo>
                  <a:lnTo>
                    <a:pt x="4609079" y="856210"/>
                  </a:lnTo>
                  <a:lnTo>
                    <a:pt x="4660533" y="875919"/>
                  </a:lnTo>
                  <a:lnTo>
                    <a:pt x="4707000" y="883948"/>
                  </a:lnTo>
                  <a:lnTo>
                    <a:pt x="4758323" y="903712"/>
                  </a:lnTo>
                  <a:lnTo>
                    <a:pt x="4804665" y="911793"/>
                  </a:lnTo>
                  <a:lnTo>
                    <a:pt x="4855869" y="931607"/>
                  </a:lnTo>
                  <a:lnTo>
                    <a:pt x="4902098" y="939736"/>
                  </a:lnTo>
                  <a:lnTo>
                    <a:pt x="4953194" y="959595"/>
                  </a:lnTo>
                  <a:lnTo>
                    <a:pt x="4999323" y="967766"/>
                  </a:lnTo>
                  <a:lnTo>
                    <a:pt x="5101282" y="1007583"/>
                  </a:lnTo>
                  <a:lnTo>
                    <a:pt x="5147281" y="1015808"/>
                  </a:lnTo>
                  <a:lnTo>
                    <a:pt x="5198162" y="1035758"/>
                  </a:lnTo>
                  <a:lnTo>
                    <a:pt x="5244090" y="1044013"/>
                  </a:lnTo>
                  <a:lnTo>
                    <a:pt x="5294906" y="1063990"/>
                  </a:lnTo>
                  <a:lnTo>
                    <a:pt x="5340774" y="1072270"/>
                  </a:lnTo>
                  <a:lnTo>
                    <a:pt x="5437359" y="1100569"/>
                  </a:lnTo>
                  <a:lnTo>
                    <a:pt x="5584560" y="1148929"/>
                  </a:lnTo>
                  <a:lnTo>
                    <a:pt x="5777423" y="1205656"/>
                  </a:lnTo>
                  <a:lnTo>
                    <a:pt x="5878773" y="1245728"/>
                  </a:lnTo>
                  <a:lnTo>
                    <a:pt x="5924540" y="1254051"/>
                  </a:lnTo>
                  <a:lnTo>
                    <a:pt x="5975237" y="1274078"/>
                  </a:lnTo>
                  <a:lnTo>
                    <a:pt x="6021028" y="1282391"/>
                  </a:lnTo>
                  <a:lnTo>
                    <a:pt x="6071756" y="1302405"/>
                  </a:lnTo>
                  <a:lnTo>
                    <a:pt x="6117585" y="1310702"/>
                  </a:lnTo>
                  <a:lnTo>
                    <a:pt x="6168356" y="1330698"/>
                  </a:lnTo>
                  <a:lnTo>
                    <a:pt x="6214234" y="1338974"/>
                  </a:lnTo>
                  <a:lnTo>
                    <a:pt x="6265059" y="1358947"/>
                  </a:lnTo>
                  <a:lnTo>
                    <a:pt x="6310998" y="1367197"/>
                  </a:lnTo>
                  <a:lnTo>
                    <a:pt x="6361891" y="1387142"/>
                  </a:lnTo>
                  <a:lnTo>
                    <a:pt x="6407903" y="1395362"/>
                  </a:lnTo>
                  <a:lnTo>
                    <a:pt x="6509250" y="1435436"/>
                  </a:lnTo>
                  <a:lnTo>
                    <a:pt x="6555027" y="1443754"/>
                  </a:lnTo>
                  <a:lnTo>
                    <a:pt x="6605753" y="1463769"/>
                  </a:lnTo>
                  <a:lnTo>
                    <a:pt x="6651598" y="1472059"/>
                  </a:lnTo>
                  <a:lnTo>
                    <a:pt x="6702409" y="1492038"/>
                  </a:lnTo>
                  <a:lnTo>
                    <a:pt x="6748359" y="1500284"/>
                  </a:lnTo>
                  <a:lnTo>
                    <a:pt x="6799294" y="1520211"/>
                  </a:lnTo>
                  <a:lnTo>
                    <a:pt x="6845387" y="1528397"/>
                  </a:lnTo>
                  <a:lnTo>
                    <a:pt x="6896484" y="1548256"/>
                  </a:lnTo>
                  <a:lnTo>
                    <a:pt x="6942758" y="1556366"/>
                  </a:lnTo>
                  <a:lnTo>
                    <a:pt x="6994056" y="1576140"/>
                  </a:lnTo>
                  <a:lnTo>
                    <a:pt x="7087166" y="1592124"/>
                  </a:lnTo>
                  <a:lnTo>
                    <a:pt x="7138836" y="1611742"/>
                  </a:lnTo>
                  <a:lnTo>
                    <a:pt x="7185730" y="1619592"/>
                  </a:lnTo>
                  <a:lnTo>
                    <a:pt x="7237696" y="1639086"/>
                  </a:lnTo>
                  <a:lnTo>
                    <a:pt x="7332285" y="1654448"/>
                  </a:lnTo>
                  <a:lnTo>
                    <a:pt x="7384765" y="1673725"/>
                  </a:lnTo>
                  <a:lnTo>
                    <a:pt x="7528633" y="1695935"/>
                  </a:lnTo>
                  <a:lnTo>
                    <a:pt x="7581933" y="1714868"/>
                  </a:lnTo>
                  <a:lnTo>
                    <a:pt x="7777846" y="1742764"/>
                  </a:lnTo>
                  <a:lnTo>
                    <a:pt x="7978031" y="1768864"/>
                  </a:lnTo>
                  <a:lnTo>
                    <a:pt x="8183100" y="1792912"/>
                  </a:lnTo>
                  <a:lnTo>
                    <a:pt x="8230283" y="1786865"/>
                  </a:lnTo>
                  <a:lnTo>
                    <a:pt x="8386545" y="1803868"/>
                  </a:lnTo>
                  <a:lnTo>
                    <a:pt x="8434157" y="1797640"/>
                  </a:lnTo>
                  <a:lnTo>
                    <a:pt x="8539850" y="1808337"/>
                  </a:lnTo>
                  <a:lnTo>
                    <a:pt x="8588083" y="1801849"/>
                  </a:lnTo>
                  <a:lnTo>
                    <a:pt x="8641430" y="1806988"/>
                  </a:lnTo>
                  <a:lnTo>
                    <a:pt x="8738850" y="1793610"/>
                  </a:lnTo>
                  <a:lnTo>
                    <a:pt x="8792750" y="1798516"/>
                  </a:lnTo>
                  <a:lnTo>
                    <a:pt x="8990353" y="1770600"/>
                  </a:lnTo>
                  <a:lnTo>
                    <a:pt x="9045063" y="1775165"/>
                  </a:lnTo>
                  <a:lnTo>
                    <a:pt x="9195289" y="1753378"/>
                  </a:lnTo>
                  <a:lnTo>
                    <a:pt x="9240709" y="1734296"/>
                  </a:lnTo>
                  <a:lnTo>
                    <a:pt x="9443241" y="1704309"/>
                  </a:lnTo>
                  <a:lnTo>
                    <a:pt x="9489221" y="1684992"/>
                  </a:lnTo>
                  <a:lnTo>
                    <a:pt x="9540215" y="1677344"/>
                  </a:lnTo>
                  <a:lnTo>
                    <a:pt x="9586379" y="1657950"/>
                  </a:lnTo>
                  <a:lnTo>
                    <a:pt x="9637546" y="1650229"/>
                  </a:lnTo>
                  <a:lnTo>
                    <a:pt x="9683872" y="1630766"/>
                  </a:lnTo>
                  <a:lnTo>
                    <a:pt x="9735189" y="1622982"/>
                  </a:lnTo>
                  <a:lnTo>
                    <a:pt x="9781655" y="1603461"/>
                  </a:lnTo>
                  <a:lnTo>
                    <a:pt x="9833102" y="1595622"/>
                  </a:lnTo>
                  <a:lnTo>
                    <a:pt x="10019714" y="1517223"/>
                  </a:lnTo>
                  <a:lnTo>
                    <a:pt x="10071384" y="1509290"/>
                  </a:lnTo>
                  <a:lnTo>
                    <a:pt x="8208776" y="2291810"/>
                  </a:lnTo>
                  <a:lnTo>
                    <a:pt x="0" y="2296670"/>
                  </a:lnTo>
                  <a:lnTo>
                    <a:pt x="33888" y="2254882"/>
                  </a:lnTo>
                  <a:lnTo>
                    <a:pt x="66924" y="2213452"/>
                  </a:lnTo>
                  <a:lnTo>
                    <a:pt x="104986" y="2183686"/>
                  </a:lnTo>
                  <a:lnTo>
                    <a:pt x="138238" y="2142166"/>
                  </a:lnTo>
                  <a:lnTo>
                    <a:pt x="176522" y="2112307"/>
                  </a:lnTo>
                  <a:lnTo>
                    <a:pt x="210003" y="2070690"/>
                  </a:lnTo>
                  <a:lnTo>
                    <a:pt x="248521" y="2040733"/>
                  </a:lnTo>
                  <a:lnTo>
                    <a:pt x="282242" y="1999015"/>
                  </a:lnTo>
                  <a:lnTo>
                    <a:pt x="321007" y="1968954"/>
                  </a:lnTo>
                  <a:lnTo>
                    <a:pt x="354981" y="1927131"/>
                  </a:lnTo>
                  <a:lnTo>
                    <a:pt x="433160" y="1866735"/>
                  </a:lnTo>
                  <a:lnTo>
                    <a:pt x="467535" y="1824743"/>
                  </a:lnTo>
                  <a:lnTo>
                    <a:pt x="626136" y="1703010"/>
                  </a:lnTo>
                  <a:lnTo>
                    <a:pt x="661239" y="1660712"/>
                  </a:lnTo>
                  <a:lnTo>
                    <a:pt x="863730" y="1506765"/>
                  </a:lnTo>
                  <a:lnTo>
                    <a:pt x="909645" y="1487476"/>
                  </a:lnTo>
                  <a:lnTo>
                    <a:pt x="1075384" y="1362744"/>
                  </a:lnTo>
                  <a:lnTo>
                    <a:pt x="1122241" y="1343059"/>
                  </a:lnTo>
                  <a:lnTo>
                    <a:pt x="1164082" y="1311705"/>
                  </a:lnTo>
                  <a:close/>
                </a:path>
                <a:path w="14286230" h="2296795" extrusionOk="0">
                  <a:moveTo>
                    <a:pt x="11550860" y="749979"/>
                  </a:moveTo>
                  <a:lnTo>
                    <a:pt x="12996378" y="142688"/>
                  </a:lnTo>
                  <a:lnTo>
                    <a:pt x="13047828" y="134848"/>
                  </a:lnTo>
                  <a:lnTo>
                    <a:pt x="11509804" y="781003"/>
                  </a:lnTo>
                  <a:lnTo>
                    <a:pt x="11550860" y="749979"/>
                  </a:lnTo>
                  <a:close/>
                </a:path>
                <a:path w="14286230" h="2296795" extrusionOk="0">
                  <a:moveTo>
                    <a:pt x="11683685" y="680402"/>
                  </a:moveTo>
                  <a:lnTo>
                    <a:pt x="12898332" y="170104"/>
                  </a:lnTo>
                  <a:lnTo>
                    <a:pt x="12949825" y="162246"/>
                  </a:lnTo>
                  <a:lnTo>
                    <a:pt x="11642721" y="711387"/>
                  </a:lnTo>
                  <a:lnTo>
                    <a:pt x="11683685" y="680402"/>
                  </a:lnTo>
                  <a:close/>
                </a:path>
                <a:path w="14286230" h="2296795" extrusionOk="0">
                  <a:moveTo>
                    <a:pt x="11818287" y="610077"/>
                  </a:moveTo>
                  <a:lnTo>
                    <a:pt x="12753574" y="217144"/>
                  </a:lnTo>
                  <a:lnTo>
                    <a:pt x="12805124" y="209262"/>
                  </a:lnTo>
                  <a:lnTo>
                    <a:pt x="11776372" y="641462"/>
                  </a:lnTo>
                  <a:lnTo>
                    <a:pt x="11818287" y="610077"/>
                  </a:lnTo>
                  <a:close/>
                </a:path>
                <a:path w="14286230" h="2296795" extrusionOk="0">
                  <a:moveTo>
                    <a:pt x="12047502" y="500004"/>
                  </a:moveTo>
                  <a:lnTo>
                    <a:pt x="12561958" y="283871"/>
                  </a:lnTo>
                  <a:lnTo>
                    <a:pt x="12613575" y="275961"/>
                  </a:lnTo>
                  <a:lnTo>
                    <a:pt x="12005602" y="531382"/>
                  </a:lnTo>
                  <a:lnTo>
                    <a:pt x="12047502" y="500004"/>
                  </a:lnTo>
                  <a:close/>
                </a:path>
                <a:path w="14286230" h="2296795" extrusionOk="0">
                  <a:moveTo>
                    <a:pt x="1293936" y="1229600"/>
                  </a:moveTo>
                  <a:lnTo>
                    <a:pt x="2333225" y="792974"/>
                  </a:lnTo>
                  <a:lnTo>
                    <a:pt x="2381965" y="786272"/>
                  </a:lnTo>
                  <a:lnTo>
                    <a:pt x="2425665" y="767913"/>
                  </a:lnTo>
                  <a:lnTo>
                    <a:pt x="2474162" y="761314"/>
                  </a:lnTo>
                  <a:lnTo>
                    <a:pt x="1210745" y="1292101"/>
                  </a:lnTo>
                  <a:lnTo>
                    <a:pt x="1293936" y="1229600"/>
                  </a:lnTo>
                  <a:close/>
                </a:path>
                <a:path w="14286230" h="2296795" extrusionOk="0">
                  <a:moveTo>
                    <a:pt x="1427808" y="1159583"/>
                  </a:moveTo>
                  <a:lnTo>
                    <a:pt x="2240304" y="818237"/>
                  </a:lnTo>
                  <a:lnTo>
                    <a:pt x="2289283" y="811434"/>
                  </a:lnTo>
                  <a:lnTo>
                    <a:pt x="1386565" y="1190685"/>
                  </a:lnTo>
                  <a:lnTo>
                    <a:pt x="1427808" y="1159583"/>
                  </a:lnTo>
                  <a:close/>
                </a:path>
                <a:path w="14286230" h="2296795" extrusionOk="0">
                  <a:moveTo>
                    <a:pt x="1560754" y="1089954"/>
                  </a:moveTo>
                  <a:lnTo>
                    <a:pt x="2102496" y="862357"/>
                  </a:lnTo>
                  <a:lnTo>
                    <a:pt x="2151828" y="855407"/>
                  </a:lnTo>
                  <a:lnTo>
                    <a:pt x="1519822" y="1120926"/>
                  </a:lnTo>
                  <a:lnTo>
                    <a:pt x="1560754" y="1089954"/>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4"/>
            <p:cNvSpPr/>
            <p:nvPr/>
          </p:nvSpPr>
          <p:spPr>
            <a:xfrm>
              <a:off x="0" y="8173123"/>
              <a:ext cx="5881370" cy="2113915"/>
            </a:xfrm>
            <a:custGeom>
              <a:avLst/>
              <a:gdLst/>
              <a:ahLst/>
              <a:cxnLst/>
              <a:rect l="l" t="t" r="r" b="b"/>
              <a:pathLst>
                <a:path w="5881370" h="2113915" extrusionOk="0">
                  <a:moveTo>
                    <a:pt x="5880978" y="2113876"/>
                  </a:moveTo>
                  <a:lnTo>
                    <a:pt x="0" y="2113876"/>
                  </a:lnTo>
                  <a:lnTo>
                    <a:pt x="0" y="44156"/>
                  </a:lnTo>
                  <a:lnTo>
                    <a:pt x="4491" y="43556"/>
                  </a:lnTo>
                  <a:lnTo>
                    <a:pt x="60104" y="36666"/>
                  </a:lnTo>
                  <a:lnTo>
                    <a:pt x="115767" y="30308"/>
                  </a:lnTo>
                  <a:lnTo>
                    <a:pt x="171478" y="24486"/>
                  </a:lnTo>
                  <a:lnTo>
                    <a:pt x="227233" y="19206"/>
                  </a:lnTo>
                  <a:lnTo>
                    <a:pt x="283030" y="14469"/>
                  </a:lnTo>
                  <a:lnTo>
                    <a:pt x="338866" y="10282"/>
                  </a:lnTo>
                  <a:lnTo>
                    <a:pt x="394738" y="6648"/>
                  </a:lnTo>
                  <a:lnTo>
                    <a:pt x="450644" y="3571"/>
                  </a:lnTo>
                  <a:lnTo>
                    <a:pt x="493735" y="1763"/>
                  </a:lnTo>
                  <a:lnTo>
                    <a:pt x="537461" y="573"/>
                  </a:lnTo>
                  <a:lnTo>
                    <a:pt x="581811" y="0"/>
                  </a:lnTo>
                  <a:lnTo>
                    <a:pt x="626776" y="38"/>
                  </a:lnTo>
                  <a:lnTo>
                    <a:pt x="672344" y="686"/>
                  </a:lnTo>
                  <a:lnTo>
                    <a:pt x="718504" y="1940"/>
                  </a:lnTo>
                  <a:lnTo>
                    <a:pt x="765248" y="3797"/>
                  </a:lnTo>
                  <a:lnTo>
                    <a:pt x="812563" y="6253"/>
                  </a:lnTo>
                  <a:lnTo>
                    <a:pt x="860439" y="9306"/>
                  </a:lnTo>
                  <a:lnTo>
                    <a:pt x="908866" y="12951"/>
                  </a:lnTo>
                  <a:lnTo>
                    <a:pt x="957834" y="17187"/>
                  </a:lnTo>
                  <a:lnTo>
                    <a:pt x="1007331" y="22008"/>
                  </a:lnTo>
                  <a:lnTo>
                    <a:pt x="1057347" y="27413"/>
                  </a:lnTo>
                  <a:lnTo>
                    <a:pt x="1107873" y="33398"/>
                  </a:lnTo>
                  <a:lnTo>
                    <a:pt x="1158896" y="39960"/>
                  </a:lnTo>
                  <a:lnTo>
                    <a:pt x="1210407" y="47095"/>
                  </a:lnTo>
                  <a:lnTo>
                    <a:pt x="1262396" y="54800"/>
                  </a:lnTo>
                  <a:lnTo>
                    <a:pt x="1314851" y="63072"/>
                  </a:lnTo>
                  <a:lnTo>
                    <a:pt x="1367762" y="71908"/>
                  </a:lnTo>
                  <a:lnTo>
                    <a:pt x="1421119" y="81305"/>
                  </a:lnTo>
                  <a:lnTo>
                    <a:pt x="1474911" y="91258"/>
                  </a:lnTo>
                  <a:lnTo>
                    <a:pt x="1529128" y="101766"/>
                  </a:lnTo>
                  <a:lnTo>
                    <a:pt x="1583759" y="112824"/>
                  </a:lnTo>
                  <a:lnTo>
                    <a:pt x="1638793" y="124430"/>
                  </a:lnTo>
                  <a:lnTo>
                    <a:pt x="1694221" y="136580"/>
                  </a:lnTo>
                  <a:lnTo>
                    <a:pt x="1750031" y="149271"/>
                  </a:lnTo>
                  <a:lnTo>
                    <a:pt x="1806213" y="162500"/>
                  </a:lnTo>
                  <a:lnTo>
                    <a:pt x="1862756" y="176263"/>
                  </a:lnTo>
                  <a:lnTo>
                    <a:pt x="1919651" y="190558"/>
                  </a:lnTo>
                  <a:lnTo>
                    <a:pt x="1976886" y="205380"/>
                  </a:lnTo>
                  <a:lnTo>
                    <a:pt x="2034451" y="220727"/>
                  </a:lnTo>
                  <a:lnTo>
                    <a:pt x="2092335" y="236596"/>
                  </a:lnTo>
                  <a:lnTo>
                    <a:pt x="2150528" y="252982"/>
                  </a:lnTo>
                  <a:lnTo>
                    <a:pt x="2209020" y="269884"/>
                  </a:lnTo>
                  <a:lnTo>
                    <a:pt x="2267800" y="287297"/>
                  </a:lnTo>
                  <a:lnTo>
                    <a:pt x="2326857" y="305219"/>
                  </a:lnTo>
                  <a:lnTo>
                    <a:pt x="2386181" y="323646"/>
                  </a:lnTo>
                  <a:lnTo>
                    <a:pt x="2445761" y="342575"/>
                  </a:lnTo>
                  <a:lnTo>
                    <a:pt x="2505587" y="362003"/>
                  </a:lnTo>
                  <a:lnTo>
                    <a:pt x="2565648" y="381926"/>
                  </a:lnTo>
                  <a:lnTo>
                    <a:pt x="2625934" y="402341"/>
                  </a:lnTo>
                  <a:lnTo>
                    <a:pt x="2686435" y="423245"/>
                  </a:lnTo>
                  <a:lnTo>
                    <a:pt x="2747139" y="444635"/>
                  </a:lnTo>
                  <a:lnTo>
                    <a:pt x="2808036" y="466508"/>
                  </a:lnTo>
                  <a:lnTo>
                    <a:pt x="2869116" y="488859"/>
                  </a:lnTo>
                  <a:lnTo>
                    <a:pt x="2930369" y="511687"/>
                  </a:lnTo>
                  <a:lnTo>
                    <a:pt x="2991783" y="534987"/>
                  </a:lnTo>
                  <a:lnTo>
                    <a:pt x="3053348" y="558757"/>
                  </a:lnTo>
                  <a:lnTo>
                    <a:pt x="3115053" y="582992"/>
                  </a:lnTo>
                  <a:lnTo>
                    <a:pt x="3176889" y="607691"/>
                  </a:lnTo>
                  <a:lnTo>
                    <a:pt x="3238845" y="632850"/>
                  </a:lnTo>
                  <a:lnTo>
                    <a:pt x="3300909" y="658464"/>
                  </a:lnTo>
                  <a:lnTo>
                    <a:pt x="3363073" y="684532"/>
                  </a:lnTo>
                  <a:lnTo>
                    <a:pt x="3425324" y="711050"/>
                  </a:lnTo>
                  <a:lnTo>
                    <a:pt x="3487653" y="738015"/>
                  </a:lnTo>
                  <a:lnTo>
                    <a:pt x="3550048" y="765423"/>
                  </a:lnTo>
                  <a:lnTo>
                    <a:pt x="3612501" y="793271"/>
                  </a:lnTo>
                  <a:lnTo>
                    <a:pt x="3674999" y="821556"/>
                  </a:lnTo>
                  <a:lnTo>
                    <a:pt x="3737533" y="850275"/>
                  </a:lnTo>
                  <a:lnTo>
                    <a:pt x="3800092" y="879424"/>
                  </a:lnTo>
                  <a:lnTo>
                    <a:pt x="3862665" y="909001"/>
                  </a:lnTo>
                  <a:lnTo>
                    <a:pt x="3925242" y="939001"/>
                  </a:lnTo>
                  <a:lnTo>
                    <a:pt x="3987812" y="969422"/>
                  </a:lnTo>
                  <a:lnTo>
                    <a:pt x="4050366" y="1000261"/>
                  </a:lnTo>
                  <a:lnTo>
                    <a:pt x="4112891" y="1031513"/>
                  </a:lnTo>
                  <a:lnTo>
                    <a:pt x="4175379" y="1063177"/>
                  </a:lnTo>
                  <a:lnTo>
                    <a:pt x="4237818" y="1095248"/>
                  </a:lnTo>
                  <a:lnTo>
                    <a:pt x="4300198" y="1127723"/>
                  </a:lnTo>
                  <a:lnTo>
                    <a:pt x="4362508" y="1160600"/>
                  </a:lnTo>
                  <a:lnTo>
                    <a:pt x="4424738" y="1193875"/>
                  </a:lnTo>
                  <a:lnTo>
                    <a:pt x="4486877" y="1227544"/>
                  </a:lnTo>
                  <a:lnTo>
                    <a:pt x="4548914" y="1261604"/>
                  </a:lnTo>
                  <a:lnTo>
                    <a:pt x="4610841" y="1296053"/>
                  </a:lnTo>
                  <a:lnTo>
                    <a:pt x="4672644" y="1330887"/>
                  </a:lnTo>
                  <a:lnTo>
                    <a:pt x="4734315" y="1366102"/>
                  </a:lnTo>
                  <a:lnTo>
                    <a:pt x="4795843" y="1401696"/>
                  </a:lnTo>
                  <a:lnTo>
                    <a:pt x="4857217" y="1437665"/>
                  </a:lnTo>
                  <a:lnTo>
                    <a:pt x="4918426" y="1474006"/>
                  </a:lnTo>
                  <a:lnTo>
                    <a:pt x="4979461" y="1510715"/>
                  </a:lnTo>
                  <a:lnTo>
                    <a:pt x="5040310" y="1547790"/>
                  </a:lnTo>
                  <a:lnTo>
                    <a:pt x="5100963" y="1585227"/>
                  </a:lnTo>
                  <a:lnTo>
                    <a:pt x="5161410" y="1623023"/>
                  </a:lnTo>
                  <a:lnTo>
                    <a:pt x="5221640" y="1661175"/>
                  </a:lnTo>
                  <a:lnTo>
                    <a:pt x="5281642" y="1699679"/>
                  </a:lnTo>
                  <a:lnTo>
                    <a:pt x="5341407" y="1738532"/>
                  </a:lnTo>
                  <a:lnTo>
                    <a:pt x="5400923" y="1777731"/>
                  </a:lnTo>
                  <a:lnTo>
                    <a:pt x="5460180" y="1817272"/>
                  </a:lnTo>
                  <a:lnTo>
                    <a:pt x="5519167" y="1857153"/>
                  </a:lnTo>
                  <a:lnTo>
                    <a:pt x="5577875" y="1897370"/>
                  </a:lnTo>
                  <a:lnTo>
                    <a:pt x="5636291" y="1937920"/>
                  </a:lnTo>
                  <a:lnTo>
                    <a:pt x="5694407" y="1978800"/>
                  </a:lnTo>
                  <a:lnTo>
                    <a:pt x="5752211" y="2020006"/>
                  </a:lnTo>
                  <a:lnTo>
                    <a:pt x="5809693" y="2061535"/>
                  </a:lnTo>
                  <a:lnTo>
                    <a:pt x="5866842" y="2103384"/>
                  </a:lnTo>
                  <a:lnTo>
                    <a:pt x="5880978" y="2113876"/>
                  </a:lnTo>
                  <a:close/>
                </a:path>
              </a:pathLst>
            </a:custGeom>
            <a:solidFill>
              <a:srgbClr val="93DB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4"/>
            <p:cNvSpPr/>
            <p:nvPr/>
          </p:nvSpPr>
          <p:spPr>
            <a:xfrm>
              <a:off x="1161" y="8663201"/>
              <a:ext cx="9438005" cy="1625600"/>
            </a:xfrm>
            <a:custGeom>
              <a:avLst/>
              <a:gdLst/>
              <a:ahLst/>
              <a:cxnLst/>
              <a:rect l="l" t="t" r="r" b="b"/>
              <a:pathLst>
                <a:path w="9438005" h="1625600" extrusionOk="0">
                  <a:moveTo>
                    <a:pt x="0" y="841731"/>
                  </a:moveTo>
                  <a:lnTo>
                    <a:pt x="66178" y="859257"/>
                  </a:lnTo>
                  <a:lnTo>
                    <a:pt x="106375" y="869118"/>
                  </a:lnTo>
                  <a:lnTo>
                    <a:pt x="146617" y="878917"/>
                  </a:lnTo>
                  <a:lnTo>
                    <a:pt x="186909" y="888650"/>
                  </a:lnTo>
                  <a:lnTo>
                    <a:pt x="217084" y="890707"/>
                  </a:lnTo>
                  <a:lnTo>
                    <a:pt x="297959" y="909783"/>
                  </a:lnTo>
                  <a:lnTo>
                    <a:pt x="470734" y="954400"/>
                  </a:lnTo>
                  <a:lnTo>
                    <a:pt x="511588" y="963380"/>
                  </a:lnTo>
                  <a:lnTo>
                    <a:pt x="552534" y="972240"/>
                  </a:lnTo>
                  <a:lnTo>
                    <a:pt x="593574" y="980972"/>
                  </a:lnTo>
                  <a:lnTo>
                    <a:pt x="634714" y="989570"/>
                  </a:lnTo>
                  <a:lnTo>
                    <a:pt x="675958" y="998030"/>
                  </a:lnTo>
                  <a:lnTo>
                    <a:pt x="717311" y="1006343"/>
                  </a:lnTo>
                  <a:lnTo>
                    <a:pt x="768949" y="1022110"/>
                  </a:lnTo>
                  <a:lnTo>
                    <a:pt x="810533" y="1030115"/>
                  </a:lnTo>
                  <a:lnTo>
                    <a:pt x="852239" y="1037956"/>
                  </a:lnTo>
                  <a:lnTo>
                    <a:pt x="894071" y="1045628"/>
                  </a:lnTo>
                  <a:lnTo>
                    <a:pt x="946207" y="1060728"/>
                  </a:lnTo>
                  <a:lnTo>
                    <a:pt x="988307" y="1068043"/>
                  </a:lnTo>
                  <a:lnTo>
                    <a:pt x="1030547" y="1075171"/>
                  </a:lnTo>
                  <a:lnTo>
                    <a:pt x="1083103" y="1089708"/>
                  </a:lnTo>
                  <a:lnTo>
                    <a:pt x="1125637" y="1096441"/>
                  </a:lnTo>
                  <a:lnTo>
                    <a:pt x="1178497" y="1110573"/>
                  </a:lnTo>
                  <a:lnTo>
                    <a:pt x="1221343" y="1116889"/>
                  </a:lnTo>
                  <a:lnTo>
                    <a:pt x="1264352" y="1122988"/>
                  </a:lnTo>
                  <a:lnTo>
                    <a:pt x="1317700" y="1136466"/>
                  </a:lnTo>
                  <a:lnTo>
                    <a:pt x="1361048" y="1142111"/>
                  </a:lnTo>
                  <a:lnTo>
                    <a:pt x="1414745" y="1155123"/>
                  </a:lnTo>
                  <a:lnTo>
                    <a:pt x="1458450" y="1160290"/>
                  </a:lnTo>
                  <a:lnTo>
                    <a:pt x="1512513" y="1172812"/>
                  </a:lnTo>
                  <a:lnTo>
                    <a:pt x="1556594" y="1177476"/>
                  </a:lnTo>
                  <a:lnTo>
                    <a:pt x="1611041" y="1189484"/>
                  </a:lnTo>
                  <a:lnTo>
                    <a:pt x="1665687" y="1201226"/>
                  </a:lnTo>
                  <a:lnTo>
                    <a:pt x="1710365" y="1205092"/>
                  </a:lnTo>
                  <a:lnTo>
                    <a:pt x="1765422" y="1216284"/>
                  </a:lnTo>
                  <a:lnTo>
                    <a:pt x="1810520" y="1219588"/>
                  </a:lnTo>
                  <a:lnTo>
                    <a:pt x="1866007" y="1230205"/>
                  </a:lnTo>
                  <a:lnTo>
                    <a:pt x="1921716" y="1240525"/>
                  </a:lnTo>
                  <a:lnTo>
                    <a:pt x="1967478" y="1242940"/>
                  </a:lnTo>
                  <a:lnTo>
                    <a:pt x="2023643" y="1252649"/>
                  </a:lnTo>
                  <a:lnTo>
                    <a:pt x="2080044" y="1262045"/>
                  </a:lnTo>
                  <a:lnTo>
                    <a:pt x="2136683" y="1271120"/>
                  </a:lnTo>
                  <a:lnTo>
                    <a:pt x="2183395" y="1272264"/>
                  </a:lnTo>
                  <a:lnTo>
                    <a:pt x="2240527" y="1280680"/>
                  </a:lnTo>
                  <a:lnTo>
                    <a:pt x="2297913" y="1288757"/>
                  </a:lnTo>
                  <a:lnTo>
                    <a:pt x="2355556" y="1296489"/>
                  </a:lnTo>
                  <a:lnTo>
                    <a:pt x="2403289" y="1296268"/>
                  </a:lnTo>
                  <a:lnTo>
                    <a:pt x="2461461" y="1303293"/>
                  </a:lnTo>
                  <a:lnTo>
                    <a:pt x="2519904" y="1309955"/>
                  </a:lnTo>
                  <a:lnTo>
                    <a:pt x="2578623" y="1316248"/>
                  </a:lnTo>
                  <a:lnTo>
                    <a:pt x="2637622" y="1322167"/>
                  </a:lnTo>
                  <a:lnTo>
                    <a:pt x="2686733" y="1320101"/>
                  </a:lnTo>
                  <a:lnTo>
                    <a:pt x="2746306" y="1325252"/>
                  </a:lnTo>
                  <a:lnTo>
                    <a:pt x="2806173" y="1330009"/>
                  </a:lnTo>
                  <a:lnTo>
                    <a:pt x="2866338" y="1334368"/>
                  </a:lnTo>
                  <a:lnTo>
                    <a:pt x="2926805" y="1338322"/>
                  </a:lnTo>
                  <a:lnTo>
                    <a:pt x="2987580" y="1341864"/>
                  </a:lnTo>
                  <a:lnTo>
                    <a:pt x="3048667" y="1344990"/>
                  </a:lnTo>
                  <a:lnTo>
                    <a:pt x="3110070" y="1347692"/>
                  </a:lnTo>
                  <a:lnTo>
                    <a:pt x="3171794" y="1349965"/>
                  </a:lnTo>
                  <a:lnTo>
                    <a:pt x="3233843" y="1351803"/>
                  </a:lnTo>
                  <a:lnTo>
                    <a:pt x="3296222" y="1353200"/>
                  </a:lnTo>
                  <a:lnTo>
                    <a:pt x="3358935" y="1354149"/>
                  </a:lnTo>
                  <a:lnTo>
                    <a:pt x="3421987" y="1354645"/>
                  </a:lnTo>
                  <a:lnTo>
                    <a:pt x="3439231" y="1352788"/>
                  </a:lnTo>
                  <a:lnTo>
                    <a:pt x="3456910" y="1350349"/>
                  </a:lnTo>
                  <a:lnTo>
                    <a:pt x="3475017" y="1347337"/>
                  </a:lnTo>
                  <a:lnTo>
                    <a:pt x="3493547" y="1343760"/>
                  </a:lnTo>
                  <a:lnTo>
                    <a:pt x="3522665" y="1347229"/>
                  </a:lnTo>
                  <a:lnTo>
                    <a:pt x="3542020" y="1342548"/>
                  </a:lnTo>
                  <a:lnTo>
                    <a:pt x="3561778" y="1337327"/>
                  </a:lnTo>
                  <a:lnTo>
                    <a:pt x="3581933" y="1331575"/>
                  </a:lnTo>
                  <a:lnTo>
                    <a:pt x="3612650" y="1332905"/>
                  </a:lnTo>
                  <a:lnTo>
                    <a:pt x="3633579" y="1326118"/>
                  </a:lnTo>
                  <a:lnTo>
                    <a:pt x="3654886" y="1318826"/>
                  </a:lnTo>
                  <a:lnTo>
                    <a:pt x="3676563" y="1311037"/>
                  </a:lnTo>
                  <a:lnTo>
                    <a:pt x="3708778" y="1310364"/>
                  </a:lnTo>
                  <a:lnTo>
                    <a:pt x="3731178" y="1301608"/>
                  </a:lnTo>
                  <a:lnTo>
                    <a:pt x="3753931" y="1292382"/>
                  </a:lnTo>
                  <a:lnTo>
                    <a:pt x="3787201" y="1290297"/>
                  </a:lnTo>
                  <a:lnTo>
                    <a:pt x="3810637" y="1280154"/>
                  </a:lnTo>
                  <a:lnTo>
                    <a:pt x="3834407" y="1269567"/>
                  </a:lnTo>
                  <a:lnTo>
                    <a:pt x="3858503" y="1258543"/>
                  </a:lnTo>
                  <a:lnTo>
                    <a:pt x="3893091" y="1254695"/>
                  </a:lnTo>
                  <a:lnTo>
                    <a:pt x="3917820" y="1242824"/>
                  </a:lnTo>
                  <a:lnTo>
                    <a:pt x="3942856" y="1230542"/>
                  </a:lnTo>
                  <a:lnTo>
                    <a:pt x="3978365" y="1225461"/>
                  </a:lnTo>
                  <a:lnTo>
                    <a:pt x="4029915" y="1198920"/>
                  </a:lnTo>
                  <a:lnTo>
                    <a:pt x="4066288" y="1192684"/>
                  </a:lnTo>
                  <a:lnTo>
                    <a:pt x="4092763" y="1178476"/>
                  </a:lnTo>
                  <a:lnTo>
                    <a:pt x="4129679" y="1171513"/>
                  </a:lnTo>
                  <a:lnTo>
                    <a:pt x="4183948" y="1141335"/>
                  </a:lnTo>
                  <a:lnTo>
                    <a:pt x="4221632" y="1133344"/>
                  </a:lnTo>
                  <a:lnTo>
                    <a:pt x="4249387" y="1117425"/>
                  </a:lnTo>
                  <a:lnTo>
                    <a:pt x="4287550" y="1108793"/>
                  </a:lnTo>
                  <a:lnTo>
                    <a:pt x="4344217" y="1075406"/>
                  </a:lnTo>
                  <a:lnTo>
                    <a:pt x="4383053" y="1065876"/>
                  </a:lnTo>
                  <a:lnTo>
                    <a:pt x="4411927" y="1048459"/>
                  </a:lnTo>
                  <a:lnTo>
                    <a:pt x="4451178" y="1038372"/>
                  </a:lnTo>
                  <a:lnTo>
                    <a:pt x="4480455" y="1020417"/>
                  </a:lnTo>
                  <a:lnTo>
                    <a:pt x="4520096" y="1009808"/>
                  </a:lnTo>
                  <a:lnTo>
                    <a:pt x="4549750" y="991348"/>
                  </a:lnTo>
                  <a:lnTo>
                    <a:pt x="4589756" y="980252"/>
                  </a:lnTo>
                  <a:lnTo>
                    <a:pt x="4619761" y="961321"/>
                  </a:lnTo>
                  <a:lnTo>
                    <a:pt x="4660106" y="949771"/>
                  </a:lnTo>
                  <a:lnTo>
                    <a:pt x="4690438" y="930404"/>
                  </a:lnTo>
                  <a:lnTo>
                    <a:pt x="4731096" y="918435"/>
                  </a:lnTo>
                  <a:lnTo>
                    <a:pt x="4802674" y="886312"/>
                  </a:lnTo>
                  <a:lnTo>
                    <a:pt x="4978770" y="799210"/>
                  </a:lnTo>
                  <a:lnTo>
                    <a:pt x="5052003" y="764873"/>
                  </a:lnTo>
                  <a:lnTo>
                    <a:pt x="5135767" y="737660"/>
                  </a:lnTo>
                  <a:lnTo>
                    <a:pt x="5167594" y="716292"/>
                  </a:lnTo>
                  <a:lnTo>
                    <a:pt x="5251799" y="688490"/>
                  </a:lnTo>
                  <a:lnTo>
                    <a:pt x="5283818" y="666866"/>
                  </a:lnTo>
                  <a:lnTo>
                    <a:pt x="5368347" y="638628"/>
                  </a:lnTo>
                  <a:lnTo>
                    <a:pt x="5400500" y="616825"/>
                  </a:lnTo>
                  <a:lnTo>
                    <a:pt x="5485240" y="588306"/>
                  </a:lnTo>
                  <a:lnTo>
                    <a:pt x="5517470" y="566400"/>
                  </a:lnTo>
                  <a:lnTo>
                    <a:pt x="5602305" y="537754"/>
                  </a:lnTo>
                  <a:lnTo>
                    <a:pt x="5634553" y="515824"/>
                  </a:lnTo>
                  <a:lnTo>
                    <a:pt x="5761749" y="472930"/>
                  </a:lnTo>
                  <a:lnTo>
                    <a:pt x="5793932" y="451086"/>
                  </a:lnTo>
                  <a:lnTo>
                    <a:pt x="6005100" y="380701"/>
                  </a:lnTo>
                  <a:lnTo>
                    <a:pt x="6036995" y="359243"/>
                  </a:lnTo>
                  <a:lnTo>
                    <a:pt x="6078991" y="345484"/>
                  </a:lnTo>
                  <a:lnTo>
                    <a:pt x="6329128" y="265390"/>
                  </a:lnTo>
                  <a:lnTo>
                    <a:pt x="6360278" y="244927"/>
                  </a:lnTo>
                  <a:lnTo>
                    <a:pt x="6483491" y="207363"/>
                  </a:lnTo>
                  <a:lnTo>
                    <a:pt x="6605435" y="171496"/>
                  </a:lnTo>
                  <a:lnTo>
                    <a:pt x="6725937" y="137558"/>
                  </a:lnTo>
                  <a:lnTo>
                    <a:pt x="6805385" y="116118"/>
                  </a:lnTo>
                  <a:lnTo>
                    <a:pt x="6854997" y="113383"/>
                  </a:lnTo>
                  <a:lnTo>
                    <a:pt x="6933273" y="93511"/>
                  </a:lnTo>
                  <a:lnTo>
                    <a:pt x="7010704" y="74771"/>
                  </a:lnTo>
                  <a:lnTo>
                    <a:pt x="7049086" y="65846"/>
                  </a:lnTo>
                  <a:lnTo>
                    <a:pt x="7087238" y="57230"/>
                  </a:lnTo>
                  <a:lnTo>
                    <a:pt x="7125153" y="48931"/>
                  </a:lnTo>
                  <a:lnTo>
                    <a:pt x="7172996" y="48561"/>
                  </a:lnTo>
                  <a:lnTo>
                    <a:pt x="7210418" y="40922"/>
                  </a:lnTo>
                  <a:lnTo>
                    <a:pt x="7247583" y="33625"/>
                  </a:lnTo>
                  <a:lnTo>
                    <a:pt x="7284486" y="26680"/>
                  </a:lnTo>
                  <a:lnTo>
                    <a:pt x="7321120" y="20095"/>
                  </a:lnTo>
                  <a:lnTo>
                    <a:pt x="7367651" y="21481"/>
                  </a:lnTo>
                  <a:lnTo>
                    <a:pt x="7403727" y="15641"/>
                  </a:lnTo>
                  <a:lnTo>
                    <a:pt x="7439516" y="10187"/>
                  </a:lnTo>
                  <a:lnTo>
                    <a:pt x="7485182" y="12730"/>
                  </a:lnTo>
                  <a:lnTo>
                    <a:pt x="7520375" y="8072"/>
                  </a:lnTo>
                  <a:lnTo>
                    <a:pt x="7555260" y="3826"/>
                  </a:lnTo>
                  <a:lnTo>
                    <a:pt x="7589832" y="0"/>
                  </a:lnTo>
                  <a:lnTo>
                    <a:pt x="7634256" y="4205"/>
                  </a:lnTo>
                  <a:lnTo>
                    <a:pt x="7668181" y="1244"/>
                  </a:lnTo>
                  <a:lnTo>
                    <a:pt x="7711945" y="6331"/>
                  </a:lnTo>
                  <a:lnTo>
                    <a:pt x="7745198" y="4270"/>
                  </a:lnTo>
                  <a:lnTo>
                    <a:pt x="7778104" y="2671"/>
                  </a:lnTo>
                  <a:lnTo>
                    <a:pt x="7820831" y="9146"/>
                  </a:lnTo>
                  <a:lnTo>
                    <a:pt x="7853027" y="8498"/>
                  </a:lnTo>
                  <a:lnTo>
                    <a:pt x="7895030" y="15942"/>
                  </a:lnTo>
                  <a:lnTo>
                    <a:pt x="7926490" y="16279"/>
                  </a:lnTo>
                  <a:lnTo>
                    <a:pt x="7967744" y="24725"/>
                  </a:lnTo>
                  <a:lnTo>
                    <a:pt x="7998442" y="26081"/>
                  </a:lnTo>
                  <a:lnTo>
                    <a:pt x="8038921" y="35564"/>
                  </a:lnTo>
                  <a:lnTo>
                    <a:pt x="8068831" y="37974"/>
                  </a:lnTo>
                  <a:lnTo>
                    <a:pt x="8108510" y="48527"/>
                  </a:lnTo>
                  <a:lnTo>
                    <a:pt x="8137606" y="52025"/>
                  </a:lnTo>
                  <a:lnTo>
                    <a:pt x="8176459" y="63684"/>
                  </a:lnTo>
                  <a:lnTo>
                    <a:pt x="8204717" y="68304"/>
                  </a:lnTo>
                  <a:lnTo>
                    <a:pt x="8242719" y="81102"/>
                  </a:lnTo>
                  <a:lnTo>
                    <a:pt x="8270112" y="86878"/>
                  </a:lnTo>
                  <a:lnTo>
                    <a:pt x="8307236" y="100850"/>
                  </a:lnTo>
                  <a:lnTo>
                    <a:pt x="8343912" y="115421"/>
                  </a:lnTo>
                  <a:lnTo>
                    <a:pt x="8369961" y="122996"/>
                  </a:lnTo>
                  <a:lnTo>
                    <a:pt x="8405721" y="138792"/>
                  </a:lnTo>
                  <a:lnTo>
                    <a:pt x="8441014" y="155213"/>
                  </a:lnTo>
                  <a:lnTo>
                    <a:pt x="8465661" y="164665"/>
                  </a:lnTo>
                  <a:lnTo>
                    <a:pt x="8500000" y="182362"/>
                  </a:lnTo>
                  <a:lnTo>
                    <a:pt x="8533852" y="200711"/>
                  </a:lnTo>
                  <a:lnTo>
                    <a:pt x="8567211" y="219719"/>
                  </a:lnTo>
                  <a:lnTo>
                    <a:pt x="8589899" y="231792"/>
                  </a:lnTo>
                  <a:lnTo>
                    <a:pt x="8622253" y="252145"/>
                  </a:lnTo>
                  <a:lnTo>
                    <a:pt x="8654095" y="273183"/>
                  </a:lnTo>
                  <a:lnTo>
                    <a:pt x="8685418" y="294915"/>
                  </a:lnTo>
                  <a:lnTo>
                    <a:pt x="8716216" y="317349"/>
                  </a:lnTo>
                  <a:lnTo>
                    <a:pt x="8766039" y="356756"/>
                  </a:lnTo>
                  <a:lnTo>
                    <a:pt x="8795224" y="381349"/>
                  </a:lnTo>
                  <a:lnTo>
                    <a:pt x="8823858" y="406678"/>
                  </a:lnTo>
                  <a:lnTo>
                    <a:pt x="8851936" y="432753"/>
                  </a:lnTo>
                  <a:lnTo>
                    <a:pt x="8879449" y="459581"/>
                  </a:lnTo>
                  <a:lnTo>
                    <a:pt x="8906393" y="487172"/>
                  </a:lnTo>
                  <a:lnTo>
                    <a:pt x="8932761" y="515534"/>
                  </a:lnTo>
                  <a:lnTo>
                    <a:pt x="8958546" y="544675"/>
                  </a:lnTo>
                  <a:lnTo>
                    <a:pt x="8983742" y="574604"/>
                  </a:lnTo>
                  <a:lnTo>
                    <a:pt x="9008343" y="605330"/>
                  </a:lnTo>
                  <a:lnTo>
                    <a:pt x="9032342" y="636861"/>
                  </a:lnTo>
                  <a:lnTo>
                    <a:pt x="9055732" y="669205"/>
                  </a:lnTo>
                  <a:lnTo>
                    <a:pt x="9078508" y="702372"/>
                  </a:lnTo>
                  <a:lnTo>
                    <a:pt x="9100663" y="736370"/>
                  </a:lnTo>
                  <a:lnTo>
                    <a:pt x="9122191" y="771207"/>
                  </a:lnTo>
                  <a:lnTo>
                    <a:pt x="9143085" y="806892"/>
                  </a:lnTo>
                  <a:lnTo>
                    <a:pt x="9173511" y="851037"/>
                  </a:lnTo>
                  <a:lnTo>
                    <a:pt x="9193118" y="888444"/>
                  </a:lnTo>
                  <a:lnTo>
                    <a:pt x="9212071" y="926724"/>
                  </a:lnTo>
                  <a:lnTo>
                    <a:pt x="9230366" y="965886"/>
                  </a:lnTo>
                  <a:lnTo>
                    <a:pt x="9247995" y="1005940"/>
                  </a:lnTo>
                  <a:lnTo>
                    <a:pt x="9264951" y="1046892"/>
                  </a:lnTo>
                  <a:lnTo>
                    <a:pt x="9291401" y="1096356"/>
                  </a:lnTo>
                  <a:lnTo>
                    <a:pt x="9306994" y="1139133"/>
                  </a:lnTo>
                  <a:lnTo>
                    <a:pt x="9321895" y="1182835"/>
                  </a:lnTo>
                  <a:lnTo>
                    <a:pt x="9346271" y="1235074"/>
                  </a:lnTo>
                  <a:lnTo>
                    <a:pt x="9359771" y="1280652"/>
                  </a:lnTo>
                  <a:lnTo>
                    <a:pt x="9372559" y="1327180"/>
                  </a:lnTo>
                  <a:lnTo>
                    <a:pt x="9382297" y="1356578"/>
                  </a:lnTo>
                  <a:lnTo>
                    <a:pt x="9400744" y="1416749"/>
                  </a:lnTo>
                  <a:lnTo>
                    <a:pt x="9417840" y="1478728"/>
                  </a:lnTo>
                  <a:lnTo>
                    <a:pt x="9425889" y="1510384"/>
                  </a:lnTo>
                  <a:lnTo>
                    <a:pt x="9423437" y="1534877"/>
                  </a:lnTo>
                  <a:lnTo>
                    <a:pt x="9430831" y="1567409"/>
                  </a:lnTo>
                  <a:lnTo>
                    <a:pt x="9437904" y="1600373"/>
                  </a:lnTo>
                  <a:lnTo>
                    <a:pt x="9436250" y="1623798"/>
                  </a:lnTo>
                  <a:lnTo>
                    <a:pt x="925" y="1625358"/>
                  </a:lnTo>
                  <a:lnTo>
                    <a:pt x="0" y="841731"/>
                  </a:lnTo>
                  <a:close/>
                </a:path>
              </a:pathLst>
            </a:custGeom>
            <a:solidFill>
              <a:srgbClr val="0065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67" name="Google Shape;167;p14"/>
          <p:cNvPicPr preferRelativeResize="0"/>
          <p:nvPr/>
        </p:nvPicPr>
        <p:blipFill rotWithShape="1">
          <a:blip r:embed="rId3">
            <a:alphaModFix/>
          </a:blip>
          <a:srcRect/>
          <a:stretch/>
        </p:blipFill>
        <p:spPr>
          <a:xfrm>
            <a:off x="15769406" y="324232"/>
            <a:ext cx="2263499" cy="1789486"/>
          </a:xfrm>
          <a:prstGeom prst="rect">
            <a:avLst/>
          </a:prstGeom>
          <a:noFill/>
          <a:ln>
            <a:noFill/>
          </a:ln>
        </p:spPr>
      </p:pic>
      <p:pic>
        <p:nvPicPr>
          <p:cNvPr id="1026" name="Picture 2" descr="Congress, government, political, senate, senator icon - Download on  Iconfinder">
            <a:extLst>
              <a:ext uri="{FF2B5EF4-FFF2-40B4-BE49-F238E27FC236}">
                <a16:creationId xmlns:a16="http://schemas.microsoft.com/office/drawing/2014/main" id="{0225175B-6659-CFE5-E801-591DE280AB8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5145" y="3941535"/>
            <a:ext cx="2481197" cy="2481197"/>
          </a:xfrm>
          <a:prstGeom prst="rect">
            <a:avLst/>
          </a:prstGeom>
          <a:noFill/>
          <a:extLst>
            <a:ext uri="{909E8E84-426E-40DD-AFC4-6F175D3DCCD1}">
              <a14:hiddenFill xmlns:a14="http://schemas.microsoft.com/office/drawing/2010/main">
                <a:solidFill>
                  <a:srgbClr val="FFFFFF"/>
                </a:solidFill>
              </a14:hiddenFill>
            </a:ext>
          </a:extLst>
        </p:spPr>
      </p:pic>
      <p:pic>
        <p:nvPicPr>
          <p:cNvPr id="168" name="Google Shape;168;p14"/>
          <p:cNvPicPr preferRelativeResize="0"/>
          <p:nvPr/>
        </p:nvPicPr>
        <p:blipFill rotWithShape="1">
          <a:blip r:embed="rId5">
            <a:alphaModFix/>
          </a:blip>
          <a:srcRect/>
          <a:stretch/>
        </p:blipFill>
        <p:spPr>
          <a:xfrm>
            <a:off x="14093006" y="476813"/>
            <a:ext cx="1451794" cy="1390268"/>
          </a:xfrm>
          <a:prstGeom prst="rect">
            <a:avLst/>
          </a:prstGeom>
          <a:noFill/>
          <a:ln>
            <a:noFill/>
          </a:ln>
        </p:spPr>
      </p:pic>
      <p:pic>
        <p:nvPicPr>
          <p:cNvPr id="170" name="Google Shape;170;p14" descr="president Icon - Download president Icon 1742419 | Noun Project"/>
          <p:cNvPicPr preferRelativeResize="0"/>
          <p:nvPr/>
        </p:nvPicPr>
        <p:blipFill rotWithShape="1">
          <a:blip r:embed="rId6">
            <a:alphaModFix/>
          </a:blip>
          <a:srcRect/>
          <a:stretch/>
        </p:blipFill>
        <p:spPr>
          <a:xfrm>
            <a:off x="1541972" y="2163039"/>
            <a:ext cx="1907542" cy="1782500"/>
          </a:xfrm>
          <a:prstGeom prst="rect">
            <a:avLst/>
          </a:prstGeom>
          <a:noFill/>
          <a:ln>
            <a:noFill/>
          </a:ln>
        </p:spPr>
      </p:pic>
      <p:pic>
        <p:nvPicPr>
          <p:cNvPr id="171" name="Google Shape;171;p14"/>
          <p:cNvPicPr preferRelativeResize="0"/>
          <p:nvPr/>
        </p:nvPicPr>
        <p:blipFill rotWithShape="1">
          <a:blip r:embed="rId7">
            <a:alphaModFix/>
          </a:blip>
          <a:srcRect/>
          <a:stretch/>
        </p:blipFill>
        <p:spPr>
          <a:xfrm>
            <a:off x="12541427" y="486442"/>
            <a:ext cx="1326973" cy="1301636"/>
          </a:xfrm>
          <a:prstGeom prst="rect">
            <a:avLst/>
          </a:prstGeom>
          <a:noFill/>
          <a:ln>
            <a:noFill/>
          </a:ln>
        </p:spPr>
      </p:pic>
      <p:sp>
        <p:nvSpPr>
          <p:cNvPr id="173" name="Google Shape;173;p14"/>
          <p:cNvSpPr txBox="1"/>
          <p:nvPr/>
        </p:nvSpPr>
        <p:spPr>
          <a:xfrm>
            <a:off x="474133" y="445877"/>
            <a:ext cx="1339426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27860"/>
                </a:solidFill>
                <a:latin typeface="Calibri"/>
                <a:ea typeface="Calibri"/>
                <a:cs typeface="Calibri"/>
                <a:sym typeface="Calibri"/>
              </a:rPr>
              <a:t>Target Audience and Key Messages</a:t>
            </a:r>
            <a:endParaRPr>
              <a:solidFill>
                <a:srgbClr val="F27860"/>
              </a:solidFill>
            </a:endParaRPr>
          </a:p>
        </p:txBody>
      </p:sp>
      <p:sp>
        <p:nvSpPr>
          <p:cNvPr id="174" name="Google Shape;174;p14"/>
          <p:cNvSpPr/>
          <p:nvPr/>
        </p:nvSpPr>
        <p:spPr>
          <a:xfrm>
            <a:off x="405357" y="6509900"/>
            <a:ext cx="4043222" cy="1242993"/>
          </a:xfrm>
          <a:prstGeom prst="rect">
            <a:avLst/>
          </a:prstGeom>
          <a:solidFill>
            <a:schemeClr val="lt1"/>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u="none" strike="noStrike" dirty="0">
                <a:solidFill>
                  <a:srgbClr val="000000"/>
                </a:solidFill>
                <a:latin typeface="Calibri"/>
                <a:ea typeface="Calibri"/>
                <a:cs typeface="Calibri"/>
                <a:sym typeface="Calibri"/>
              </a:rPr>
              <a:t>Congress and the President </a:t>
            </a:r>
            <a:endParaRPr sz="3200" b="1" dirty="0">
              <a:solidFill>
                <a:schemeClr val="dk1"/>
              </a:solidFill>
              <a:latin typeface="Calibri"/>
              <a:ea typeface="Calibri"/>
              <a:cs typeface="Calibri"/>
              <a:sym typeface="Calibri"/>
            </a:endParaRPr>
          </a:p>
        </p:txBody>
      </p:sp>
      <p:sp>
        <p:nvSpPr>
          <p:cNvPr id="175" name="Google Shape;175;p14"/>
          <p:cNvSpPr txBox="1"/>
          <p:nvPr/>
        </p:nvSpPr>
        <p:spPr>
          <a:xfrm>
            <a:off x="4448579" y="2278156"/>
            <a:ext cx="12877041" cy="5078273"/>
          </a:xfrm>
          <a:prstGeom prst="rect">
            <a:avLst/>
          </a:prstGeom>
          <a:noFill/>
          <a:ln>
            <a:noFill/>
          </a:ln>
        </p:spPr>
        <p:txBody>
          <a:bodyPr spcFirstLastPara="1" wrap="square" lIns="91425" tIns="45700" rIns="91425" bIns="45700" anchor="t" anchorCtr="0">
            <a:spAutoFit/>
          </a:bodyPr>
          <a:lstStyle/>
          <a:p>
            <a:pPr marL="439738" marR="0" lvl="0" indent="-439738" algn="l" rtl="0">
              <a:spcBef>
                <a:spcPts val="0"/>
              </a:spcBef>
              <a:spcAft>
                <a:spcPts val="0"/>
              </a:spcAft>
              <a:buNone/>
            </a:pPr>
            <a:r>
              <a:rPr lang="en-US" sz="3600" b="0" u="none" strike="noStrike" dirty="0">
                <a:solidFill>
                  <a:srgbClr val="000000"/>
                </a:solidFill>
                <a:latin typeface="Calibri"/>
                <a:ea typeface="Calibri"/>
                <a:cs typeface="Calibri"/>
                <a:sym typeface="Calibri"/>
              </a:rPr>
              <a:t>Enact legislation towards elimination of all forms of malnutrition </a:t>
            </a:r>
            <a:endParaRPr sz="1600" dirty="0"/>
          </a:p>
          <a:p>
            <a:pPr marL="571500" lvl="2" indent="-571500">
              <a:buFont typeface="Arial" panose="020B0604020202020204" pitchFamily="34" charset="0"/>
              <a:buChar char="•"/>
            </a:pPr>
            <a:r>
              <a:rPr lang="en-US" sz="3600" b="0" u="none" strike="noStrike" dirty="0">
                <a:solidFill>
                  <a:srgbClr val="000000"/>
                </a:solidFill>
                <a:latin typeface="Calibri"/>
                <a:ea typeface="Calibri"/>
                <a:cs typeface="Calibri"/>
                <a:sym typeface="Calibri"/>
              </a:rPr>
              <a:t>Strengthen nutrition program (amend PD 491) </a:t>
            </a:r>
          </a:p>
          <a:p>
            <a:pPr marL="571500" lvl="2" indent="-571500">
              <a:buFont typeface="Arial" panose="020B0604020202020204" pitchFamily="34" charset="0"/>
              <a:buChar char="•"/>
            </a:pPr>
            <a:r>
              <a:rPr lang="en-US" sz="3600" dirty="0">
                <a:latin typeface="Calibri"/>
                <a:ea typeface="Calibri"/>
                <a:cs typeface="Calibri"/>
                <a:sym typeface="Calibri"/>
              </a:rPr>
              <a:t>Amend PD 1569 (Barangay Nutrition Program and providing for Barangay Nutrition Scholars)</a:t>
            </a:r>
          </a:p>
          <a:p>
            <a:pPr marL="571500" lvl="2" indent="-571500">
              <a:buFont typeface="Arial" panose="020B0604020202020204" pitchFamily="34" charset="0"/>
              <a:buChar char="•"/>
            </a:pPr>
            <a:r>
              <a:rPr lang="en-US" sz="3600" b="0" u="none" strike="noStrike" dirty="0">
                <a:solidFill>
                  <a:srgbClr val="000000"/>
                </a:solidFill>
                <a:latin typeface="Calibri"/>
                <a:ea typeface="Calibri"/>
                <a:cs typeface="Calibri"/>
                <a:sym typeface="Calibri"/>
              </a:rPr>
              <a:t>Providing for a Nutrition </a:t>
            </a:r>
            <a:r>
              <a:rPr lang="en-US" sz="3600" dirty="0">
                <a:latin typeface="Calibri"/>
                <a:ea typeface="Calibri"/>
                <a:cs typeface="Calibri"/>
                <a:sym typeface="Calibri"/>
              </a:rPr>
              <a:t>Officer and NAO</a:t>
            </a:r>
          </a:p>
          <a:p>
            <a:pPr marL="571500" lvl="2" indent="-571500">
              <a:buFont typeface="Arial" panose="020B0604020202020204" pitchFamily="34" charset="0"/>
              <a:buChar char="•"/>
            </a:pPr>
            <a:r>
              <a:rPr lang="en-US" sz="3600" b="0" u="none" strike="noStrike" dirty="0">
                <a:solidFill>
                  <a:srgbClr val="000000"/>
                </a:solidFill>
                <a:latin typeface="Calibri"/>
                <a:ea typeface="Calibri"/>
                <a:cs typeface="Calibri"/>
                <a:sym typeface="Calibri"/>
              </a:rPr>
              <a:t>Protecting children from harmful marketing of unhealthy food and beverages </a:t>
            </a:r>
            <a:endParaRPr lang="en-US" sz="3600" dirty="0">
              <a:latin typeface="Calibri"/>
              <a:ea typeface="Calibri"/>
              <a:cs typeface="Calibri"/>
              <a:sym typeface="Calibri"/>
            </a:endParaRPr>
          </a:p>
          <a:p>
            <a:pPr marL="571500" lvl="2" indent="-571500">
              <a:buFont typeface="Arial" panose="020B0604020202020204" pitchFamily="34" charset="0"/>
              <a:buChar char="•"/>
            </a:pPr>
            <a:r>
              <a:rPr lang="en-US" sz="3600" b="0" u="none" strike="noStrike" dirty="0">
                <a:solidFill>
                  <a:srgbClr val="000000"/>
                </a:solidFill>
                <a:latin typeface="Calibri"/>
                <a:ea typeface="Calibri"/>
                <a:cs typeface="Calibri"/>
                <a:sym typeface="Calibri"/>
              </a:rPr>
              <a:t>Executive order to implement the PPAN 2023-2028 and one on addressing obesity</a:t>
            </a:r>
            <a:endParaRPr sz="16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3074</TotalTime>
  <Words>5718</Words>
  <Application>Microsoft Office PowerPoint</Application>
  <PresentationFormat>Custom</PresentationFormat>
  <Paragraphs>401</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Courier New</vt:lpstr>
      <vt:lpstr>Calibri</vt:lpstr>
      <vt:lpstr>Symbol</vt:lpstr>
      <vt:lpstr>Tahoma</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Quezon City: an example of integrated food and nutrition-sensitive programming for resilience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Racquel Jahn M. Cordero</dc:creator>
  <cp:lastModifiedBy>Jovita B. Raval</cp:lastModifiedBy>
  <cp:revision>52</cp:revision>
  <dcterms:modified xsi:type="dcterms:W3CDTF">2022-06-27T09:37:44Z</dcterms:modified>
</cp:coreProperties>
</file>