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 id="277" r:id="rId21"/>
    <p:sldId id="276" r:id="rId22"/>
    <p:sldId id="354" r:id="rId23"/>
    <p:sldId id="352" r:id="rId24"/>
    <p:sldId id="355" r:id="rId25"/>
    <p:sldId id="356" r:id="rId26"/>
    <p:sldId id="357" r:id="rId27"/>
    <p:sldId id="358" r:id="rId28"/>
    <p:sldId id="359" r:id="rId29"/>
    <p:sldId id="360" r:id="rId30"/>
    <p:sldId id="3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94" autoAdjust="0"/>
  </p:normalViewPr>
  <p:slideViewPr>
    <p:cSldViewPr snapToGrid="0">
      <p:cViewPr varScale="1">
        <p:scale>
          <a:sx n="63" d="100"/>
          <a:sy n="63" d="100"/>
        </p:scale>
        <p:origin x="7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BD145-869B-4592-9911-82061D37B7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PH"/>
        </a:p>
      </dgm:t>
    </dgm:pt>
    <dgm:pt modelId="{1F3EAD5F-3243-4C9E-8BD4-32EBE9627EBA}">
      <dgm:prSet phldrT="[Text]"/>
      <dgm:spPr/>
      <dgm:t>
        <a:bodyPr/>
        <a:lstStyle/>
        <a:p>
          <a:r>
            <a:rPr lang="en-US" dirty="0"/>
            <a:t>Laws </a:t>
          </a:r>
          <a:endParaRPr lang="en-PH" dirty="0"/>
        </a:p>
      </dgm:t>
    </dgm:pt>
    <dgm:pt modelId="{872DA296-7CC7-4732-A6A3-B4CBDA221B43}" type="parTrans" cxnId="{E3A1E677-6C5F-4A03-9587-5F3B7B7FA8BE}">
      <dgm:prSet/>
      <dgm:spPr/>
      <dgm:t>
        <a:bodyPr/>
        <a:lstStyle/>
        <a:p>
          <a:endParaRPr lang="en-PH"/>
        </a:p>
      </dgm:t>
    </dgm:pt>
    <dgm:pt modelId="{27E746AB-8F5B-4B20-AF6D-BF873E3AE35A}" type="sibTrans" cxnId="{E3A1E677-6C5F-4A03-9587-5F3B7B7FA8BE}">
      <dgm:prSet/>
      <dgm:spPr/>
      <dgm:t>
        <a:bodyPr/>
        <a:lstStyle/>
        <a:p>
          <a:endParaRPr lang="en-PH"/>
        </a:p>
      </dgm:t>
    </dgm:pt>
    <dgm:pt modelId="{4EEBC834-53E8-4FDA-83C1-F37EE66F9BE2}">
      <dgm:prSet phldrT="[Text]"/>
      <dgm:spPr/>
      <dgm:t>
        <a:bodyPr/>
        <a:lstStyle/>
        <a:p>
          <a:r>
            <a:rPr lang="en-US" dirty="0"/>
            <a:t>First 1000 Days Law (RA 11148)</a:t>
          </a:r>
          <a:endParaRPr lang="en-PH" dirty="0"/>
        </a:p>
      </dgm:t>
    </dgm:pt>
    <dgm:pt modelId="{9D81E73B-B0CA-4237-8645-C073273F2B9F}" type="parTrans" cxnId="{DD2F9B12-44A5-46EB-B78A-E4CFFCA4AC55}">
      <dgm:prSet/>
      <dgm:spPr/>
      <dgm:t>
        <a:bodyPr/>
        <a:lstStyle/>
        <a:p>
          <a:endParaRPr lang="en-PH"/>
        </a:p>
      </dgm:t>
    </dgm:pt>
    <dgm:pt modelId="{B60E68A1-F3C7-4071-A2CB-E53153835701}" type="sibTrans" cxnId="{DD2F9B12-44A5-46EB-B78A-E4CFFCA4AC55}">
      <dgm:prSet/>
      <dgm:spPr/>
      <dgm:t>
        <a:bodyPr/>
        <a:lstStyle/>
        <a:p>
          <a:endParaRPr lang="en-PH"/>
        </a:p>
      </dgm:t>
    </dgm:pt>
    <dgm:pt modelId="{78AF63BB-4B13-4C12-8056-23EEF3CEBFA4}">
      <dgm:prSet phldrT="[Text]"/>
      <dgm:spPr/>
      <dgm:t>
        <a:bodyPr/>
        <a:lstStyle/>
        <a:p>
          <a:r>
            <a:rPr lang="en-US" dirty="0"/>
            <a:t>Policies</a:t>
          </a:r>
          <a:endParaRPr lang="en-PH" dirty="0"/>
        </a:p>
      </dgm:t>
    </dgm:pt>
    <dgm:pt modelId="{B69C605E-C6B1-40A0-8271-22574E251D23}" type="parTrans" cxnId="{E316D9CD-82F6-41CB-8238-B734494EE2AC}">
      <dgm:prSet/>
      <dgm:spPr/>
      <dgm:t>
        <a:bodyPr/>
        <a:lstStyle/>
        <a:p>
          <a:endParaRPr lang="en-PH"/>
        </a:p>
      </dgm:t>
    </dgm:pt>
    <dgm:pt modelId="{292E33B3-B192-4D49-8F4C-923504395039}" type="sibTrans" cxnId="{E316D9CD-82F6-41CB-8238-B734494EE2AC}">
      <dgm:prSet/>
      <dgm:spPr/>
      <dgm:t>
        <a:bodyPr/>
        <a:lstStyle/>
        <a:p>
          <a:endParaRPr lang="en-PH"/>
        </a:p>
      </dgm:t>
    </dgm:pt>
    <dgm:pt modelId="{E45089ED-46E2-404E-9F24-3279D210822A}">
      <dgm:prSet phldrT="[Text]"/>
      <dgm:spPr/>
      <dgm:t>
        <a:bodyPr/>
        <a:lstStyle/>
        <a:p>
          <a:r>
            <a:rPr lang="en-US" dirty="0"/>
            <a:t>Policy on TFA elimination </a:t>
          </a:r>
          <a:endParaRPr lang="en-PH" dirty="0"/>
        </a:p>
      </dgm:t>
    </dgm:pt>
    <dgm:pt modelId="{4506B30A-EBAC-4144-877D-89BE14A726F4}" type="parTrans" cxnId="{57BD9AB6-A1B1-4E2F-BBD0-60289E51C948}">
      <dgm:prSet/>
      <dgm:spPr/>
      <dgm:t>
        <a:bodyPr/>
        <a:lstStyle/>
        <a:p>
          <a:endParaRPr lang="en-PH"/>
        </a:p>
      </dgm:t>
    </dgm:pt>
    <dgm:pt modelId="{B73C4703-D947-41F4-824B-6F1C2AAC5F0C}" type="sibTrans" cxnId="{57BD9AB6-A1B1-4E2F-BBD0-60289E51C948}">
      <dgm:prSet/>
      <dgm:spPr/>
      <dgm:t>
        <a:bodyPr/>
        <a:lstStyle/>
        <a:p>
          <a:endParaRPr lang="en-PH"/>
        </a:p>
      </dgm:t>
    </dgm:pt>
    <dgm:pt modelId="{1E4E2422-3B71-41AB-9BE8-75987AF088C7}">
      <dgm:prSet phldrT="[Text]"/>
      <dgm:spPr/>
      <dgm:t>
        <a:bodyPr/>
        <a:lstStyle/>
        <a:p>
          <a:r>
            <a:rPr lang="en-US" dirty="0"/>
            <a:t>Plans/</a:t>
          </a:r>
        </a:p>
        <a:p>
          <a:r>
            <a:rPr lang="en-US" dirty="0"/>
            <a:t>Programs</a:t>
          </a:r>
          <a:endParaRPr lang="en-PH" dirty="0"/>
        </a:p>
      </dgm:t>
    </dgm:pt>
    <dgm:pt modelId="{9A87C098-1077-42B1-AA45-C285D5614448}" type="parTrans" cxnId="{0956527D-9000-4D5B-B765-5DED7CA9F931}">
      <dgm:prSet/>
      <dgm:spPr/>
      <dgm:t>
        <a:bodyPr/>
        <a:lstStyle/>
        <a:p>
          <a:endParaRPr lang="en-PH"/>
        </a:p>
      </dgm:t>
    </dgm:pt>
    <dgm:pt modelId="{E84496A4-0CDB-4810-917F-3BF9B9519B5A}" type="sibTrans" cxnId="{0956527D-9000-4D5B-B765-5DED7CA9F931}">
      <dgm:prSet/>
      <dgm:spPr/>
      <dgm:t>
        <a:bodyPr/>
        <a:lstStyle/>
        <a:p>
          <a:endParaRPr lang="en-PH"/>
        </a:p>
      </dgm:t>
    </dgm:pt>
    <dgm:pt modelId="{F025C8F7-E1F5-4E70-97E2-86976A3CE497}">
      <dgm:prSet phldrT="[Text]"/>
      <dgm:spPr/>
      <dgm:t>
        <a:bodyPr/>
        <a:lstStyle/>
        <a:p>
          <a:r>
            <a:rPr lang="en-US" dirty="0"/>
            <a:t>PPAN</a:t>
          </a:r>
          <a:endParaRPr lang="en-PH" dirty="0"/>
        </a:p>
      </dgm:t>
    </dgm:pt>
    <dgm:pt modelId="{6BEBC86D-6301-4787-9EB7-E4F47EC30B7F}" type="parTrans" cxnId="{7924E54D-A284-4E05-9794-6365E48AD7F1}">
      <dgm:prSet/>
      <dgm:spPr/>
      <dgm:t>
        <a:bodyPr/>
        <a:lstStyle/>
        <a:p>
          <a:endParaRPr lang="en-PH"/>
        </a:p>
      </dgm:t>
    </dgm:pt>
    <dgm:pt modelId="{9AF1E33B-1D4F-401B-9B98-34FB932F819B}" type="sibTrans" cxnId="{7924E54D-A284-4E05-9794-6365E48AD7F1}">
      <dgm:prSet/>
      <dgm:spPr/>
      <dgm:t>
        <a:bodyPr/>
        <a:lstStyle/>
        <a:p>
          <a:endParaRPr lang="en-PH"/>
        </a:p>
      </dgm:t>
    </dgm:pt>
    <dgm:pt modelId="{70440324-5C46-49D9-99AF-8ED7C527C925}">
      <dgm:prSet phldrT="[Text]"/>
      <dgm:spPr/>
      <dgm:t>
        <a:bodyPr/>
        <a:lstStyle/>
        <a:p>
          <a:r>
            <a:rPr lang="en-US" dirty="0"/>
            <a:t>4Ps </a:t>
          </a:r>
          <a:endParaRPr lang="en-PH" dirty="0"/>
        </a:p>
      </dgm:t>
    </dgm:pt>
    <dgm:pt modelId="{47B5D28D-21AA-4514-B513-AD37C3E9B9B4}" type="parTrans" cxnId="{873742AB-FBA2-417B-BEA8-601FB4A94C1B}">
      <dgm:prSet/>
      <dgm:spPr/>
      <dgm:t>
        <a:bodyPr/>
        <a:lstStyle/>
        <a:p>
          <a:endParaRPr lang="en-PH"/>
        </a:p>
      </dgm:t>
    </dgm:pt>
    <dgm:pt modelId="{5EB92B8F-F079-49BD-9D27-E2CD43D01071}" type="sibTrans" cxnId="{873742AB-FBA2-417B-BEA8-601FB4A94C1B}">
      <dgm:prSet/>
      <dgm:spPr/>
      <dgm:t>
        <a:bodyPr/>
        <a:lstStyle/>
        <a:p>
          <a:endParaRPr lang="en-PH"/>
        </a:p>
      </dgm:t>
    </dgm:pt>
    <dgm:pt modelId="{F7937F73-D408-488E-BD8E-6C6BF2ABF479}">
      <dgm:prSet phldrT="[Text]"/>
      <dgm:spPr/>
      <dgm:t>
        <a:bodyPr/>
        <a:lstStyle/>
        <a:p>
          <a:r>
            <a:rPr lang="en-US" dirty="0"/>
            <a:t>PDP</a:t>
          </a:r>
          <a:endParaRPr lang="en-PH" dirty="0"/>
        </a:p>
      </dgm:t>
    </dgm:pt>
    <dgm:pt modelId="{E0275919-7898-43F5-B2E6-419F858CBA76}" type="parTrans" cxnId="{6FD8FF72-3D57-4B88-A91D-26DAC63553F1}">
      <dgm:prSet/>
      <dgm:spPr/>
      <dgm:t>
        <a:bodyPr/>
        <a:lstStyle/>
        <a:p>
          <a:endParaRPr lang="en-PH"/>
        </a:p>
      </dgm:t>
    </dgm:pt>
    <dgm:pt modelId="{B7121D85-AFDB-42EE-BB6E-209CE55191C5}" type="sibTrans" cxnId="{6FD8FF72-3D57-4B88-A91D-26DAC63553F1}">
      <dgm:prSet/>
      <dgm:spPr/>
      <dgm:t>
        <a:bodyPr/>
        <a:lstStyle/>
        <a:p>
          <a:endParaRPr lang="en-PH"/>
        </a:p>
      </dgm:t>
    </dgm:pt>
    <dgm:pt modelId="{88D24008-CAD6-4B3A-8919-68366FA1B19F}">
      <dgm:prSet phldrT="[Text]"/>
      <dgm:spPr/>
      <dgm:t>
        <a:bodyPr/>
        <a:lstStyle/>
        <a:p>
          <a:r>
            <a:rPr lang="en-US" dirty="0"/>
            <a:t>Tax on Sweetened beverages</a:t>
          </a:r>
          <a:endParaRPr lang="en-PH" dirty="0"/>
        </a:p>
      </dgm:t>
    </dgm:pt>
    <dgm:pt modelId="{A08B76AB-2180-4E32-8D45-EAB775A91189}" type="parTrans" cxnId="{187EBE21-21D2-40B4-B89C-F77226266EE4}">
      <dgm:prSet/>
      <dgm:spPr/>
      <dgm:t>
        <a:bodyPr/>
        <a:lstStyle/>
        <a:p>
          <a:endParaRPr lang="en-PH"/>
        </a:p>
      </dgm:t>
    </dgm:pt>
    <dgm:pt modelId="{35E3AFA3-4E83-4949-9171-FCA1249C58FF}" type="sibTrans" cxnId="{187EBE21-21D2-40B4-B89C-F77226266EE4}">
      <dgm:prSet/>
      <dgm:spPr/>
      <dgm:t>
        <a:bodyPr/>
        <a:lstStyle/>
        <a:p>
          <a:endParaRPr lang="en-PH"/>
        </a:p>
      </dgm:t>
    </dgm:pt>
    <dgm:pt modelId="{1742EA35-1489-47A9-A991-11256D321968}">
      <dgm:prSet phldrT="[Text]"/>
      <dgm:spPr/>
      <dgm:t>
        <a:bodyPr/>
        <a:lstStyle/>
        <a:p>
          <a:r>
            <a:rPr lang="en-US" dirty="0"/>
            <a:t>Healthy Food Options in Schools (</a:t>
          </a:r>
          <a:r>
            <a:rPr lang="en-US" dirty="0" err="1"/>
            <a:t>DepED</a:t>
          </a:r>
          <a:r>
            <a:rPr lang="en-US" dirty="0"/>
            <a:t> Order 13 S. 2017</a:t>
          </a:r>
          <a:endParaRPr lang="en-PH" dirty="0"/>
        </a:p>
      </dgm:t>
    </dgm:pt>
    <dgm:pt modelId="{FA6FB082-BB3C-4656-A796-015D522D588A}" type="parTrans" cxnId="{AD660C28-7AE9-40DF-89B8-AFD448581F76}">
      <dgm:prSet/>
      <dgm:spPr/>
      <dgm:t>
        <a:bodyPr/>
        <a:lstStyle/>
        <a:p>
          <a:endParaRPr lang="en-PH"/>
        </a:p>
      </dgm:t>
    </dgm:pt>
    <dgm:pt modelId="{536F59E2-0B42-47D5-8C66-BE50F2119605}" type="sibTrans" cxnId="{AD660C28-7AE9-40DF-89B8-AFD448581F76}">
      <dgm:prSet/>
      <dgm:spPr/>
      <dgm:t>
        <a:bodyPr/>
        <a:lstStyle/>
        <a:p>
          <a:endParaRPr lang="en-PH"/>
        </a:p>
      </dgm:t>
    </dgm:pt>
    <dgm:pt modelId="{DF6E04F0-3CFB-4011-8849-F29448B07048}">
      <dgm:prSet phldrT="[Text]"/>
      <dgm:spPr/>
      <dgm:t>
        <a:bodyPr/>
        <a:lstStyle/>
        <a:p>
          <a:r>
            <a:rPr lang="en-US" dirty="0" err="1"/>
            <a:t>Kadiwa</a:t>
          </a:r>
          <a:r>
            <a:rPr lang="en-US" dirty="0"/>
            <a:t> </a:t>
          </a:r>
          <a:r>
            <a:rPr lang="en-US" dirty="0" err="1"/>
            <a:t>ni</a:t>
          </a:r>
          <a:r>
            <a:rPr lang="en-US" dirty="0"/>
            <a:t> Ani </a:t>
          </a:r>
          <a:endParaRPr lang="en-PH" dirty="0"/>
        </a:p>
      </dgm:t>
    </dgm:pt>
    <dgm:pt modelId="{E99A5278-08B2-49CF-A4A5-760976705C18}" type="parTrans" cxnId="{3A325D99-ACC5-47D7-9803-EB96BDE34C77}">
      <dgm:prSet/>
      <dgm:spPr/>
      <dgm:t>
        <a:bodyPr/>
        <a:lstStyle/>
        <a:p>
          <a:endParaRPr lang="en-PH"/>
        </a:p>
      </dgm:t>
    </dgm:pt>
    <dgm:pt modelId="{2BA00E3E-6F49-49E1-AB35-532B681168F4}" type="sibTrans" cxnId="{3A325D99-ACC5-47D7-9803-EB96BDE34C77}">
      <dgm:prSet/>
      <dgm:spPr/>
      <dgm:t>
        <a:bodyPr/>
        <a:lstStyle/>
        <a:p>
          <a:endParaRPr lang="en-PH"/>
        </a:p>
      </dgm:t>
    </dgm:pt>
    <dgm:pt modelId="{6D0DF15A-793D-4674-9FF2-BFCAB5C6FF40}">
      <dgm:prSet phldrT="[Text]"/>
      <dgm:spPr/>
      <dgm:t>
        <a:bodyPr/>
        <a:lstStyle/>
        <a:p>
          <a:r>
            <a:rPr lang="en-US" dirty="0"/>
            <a:t>Dietary Supplementation</a:t>
          </a:r>
          <a:endParaRPr lang="en-PH" dirty="0"/>
        </a:p>
      </dgm:t>
    </dgm:pt>
    <dgm:pt modelId="{67FC33BE-2CD3-47F2-AC47-3EC4D165EE88}" type="parTrans" cxnId="{367D724F-A5CD-4A74-A136-AAE83A4EDDB5}">
      <dgm:prSet/>
      <dgm:spPr/>
      <dgm:t>
        <a:bodyPr/>
        <a:lstStyle/>
        <a:p>
          <a:endParaRPr lang="en-PH"/>
        </a:p>
      </dgm:t>
    </dgm:pt>
    <dgm:pt modelId="{123D6AA9-3182-4630-928D-421FFA3BEE0D}" type="sibTrans" cxnId="{367D724F-A5CD-4A74-A136-AAE83A4EDDB5}">
      <dgm:prSet/>
      <dgm:spPr/>
      <dgm:t>
        <a:bodyPr/>
        <a:lstStyle/>
        <a:p>
          <a:endParaRPr lang="en-PH"/>
        </a:p>
      </dgm:t>
    </dgm:pt>
    <dgm:pt modelId="{843C2C68-8E86-484B-8D3B-756CD0C3DA9D}">
      <dgm:prSet phldrT="[Text]"/>
      <dgm:spPr/>
      <dgm:t>
        <a:bodyPr/>
        <a:lstStyle/>
        <a:p>
          <a:endParaRPr lang="en-PH" dirty="0"/>
        </a:p>
      </dgm:t>
    </dgm:pt>
    <dgm:pt modelId="{D3E73EF9-EB84-4309-A141-ACB4DC7A5BCE}" type="parTrans" cxnId="{864EEF31-8F03-4A05-AE47-3BCA128D7C85}">
      <dgm:prSet/>
      <dgm:spPr/>
      <dgm:t>
        <a:bodyPr/>
        <a:lstStyle/>
        <a:p>
          <a:endParaRPr lang="en-PH"/>
        </a:p>
      </dgm:t>
    </dgm:pt>
    <dgm:pt modelId="{67807E6E-C891-48EA-A0A4-775D6AD896C7}" type="sibTrans" cxnId="{864EEF31-8F03-4A05-AE47-3BCA128D7C85}">
      <dgm:prSet/>
      <dgm:spPr/>
      <dgm:t>
        <a:bodyPr/>
        <a:lstStyle/>
        <a:p>
          <a:endParaRPr lang="en-PH"/>
        </a:p>
      </dgm:t>
    </dgm:pt>
    <dgm:pt modelId="{B2749771-8A52-4778-AEF0-714E722A627D}">
      <dgm:prSet phldrT="[Text]"/>
      <dgm:spPr/>
      <dgm:t>
        <a:bodyPr/>
        <a:lstStyle/>
        <a:p>
          <a:r>
            <a:rPr lang="en-US" dirty="0"/>
            <a:t>Nutrition Labelling</a:t>
          </a:r>
          <a:endParaRPr lang="en-PH" dirty="0"/>
        </a:p>
      </dgm:t>
    </dgm:pt>
    <dgm:pt modelId="{47CC899C-8385-4E50-B656-C873CFA275DE}" type="parTrans" cxnId="{9A5C6071-F451-4736-9066-9E7F584AAC39}">
      <dgm:prSet/>
      <dgm:spPr/>
      <dgm:t>
        <a:bodyPr/>
        <a:lstStyle/>
        <a:p>
          <a:endParaRPr lang="en-PH"/>
        </a:p>
      </dgm:t>
    </dgm:pt>
    <dgm:pt modelId="{35AE792B-7995-4DFA-8B88-DEB27BD247EA}" type="sibTrans" cxnId="{9A5C6071-F451-4736-9066-9E7F584AAC39}">
      <dgm:prSet/>
      <dgm:spPr/>
      <dgm:t>
        <a:bodyPr/>
        <a:lstStyle/>
        <a:p>
          <a:endParaRPr lang="en-PH"/>
        </a:p>
      </dgm:t>
    </dgm:pt>
    <dgm:pt modelId="{E1503203-4438-4939-B14C-D8CD544CAADA}">
      <dgm:prSet phldrT="[Text]"/>
      <dgm:spPr/>
      <dgm:t>
        <a:bodyPr/>
        <a:lstStyle/>
        <a:p>
          <a:r>
            <a:rPr lang="en-US" dirty="0"/>
            <a:t>Health Promotion Strategy</a:t>
          </a:r>
          <a:endParaRPr lang="en-PH" dirty="0"/>
        </a:p>
      </dgm:t>
    </dgm:pt>
    <dgm:pt modelId="{6302045E-001E-4F59-9211-A9165128A81F}" type="parTrans" cxnId="{6A96F5FD-FC13-4BC1-B19B-76A6F2D28ED5}">
      <dgm:prSet/>
      <dgm:spPr/>
      <dgm:t>
        <a:bodyPr/>
        <a:lstStyle/>
        <a:p>
          <a:endParaRPr lang="en-PH"/>
        </a:p>
      </dgm:t>
    </dgm:pt>
    <dgm:pt modelId="{35309E4E-2EFC-47F3-ACF4-42DD398A2C2F}" type="sibTrans" cxnId="{6A96F5FD-FC13-4BC1-B19B-76A6F2D28ED5}">
      <dgm:prSet/>
      <dgm:spPr/>
      <dgm:t>
        <a:bodyPr/>
        <a:lstStyle/>
        <a:p>
          <a:endParaRPr lang="en-PH"/>
        </a:p>
      </dgm:t>
    </dgm:pt>
    <dgm:pt modelId="{DDA938BD-9A07-43DD-8C88-C71380F4A667}">
      <dgm:prSet phldrT="[Text]"/>
      <dgm:spPr/>
      <dgm:t>
        <a:bodyPr/>
        <a:lstStyle/>
        <a:p>
          <a:r>
            <a:rPr lang="en-US" dirty="0"/>
            <a:t>Food fortification</a:t>
          </a:r>
          <a:endParaRPr lang="en-PH" dirty="0"/>
        </a:p>
      </dgm:t>
    </dgm:pt>
    <dgm:pt modelId="{0BA40A41-1DE8-469D-B3E2-5DD808528B68}" type="parTrans" cxnId="{EEBCA499-31A0-4208-937B-D2A0777178E2}">
      <dgm:prSet/>
      <dgm:spPr/>
      <dgm:t>
        <a:bodyPr/>
        <a:lstStyle/>
        <a:p>
          <a:endParaRPr lang="en-PH"/>
        </a:p>
      </dgm:t>
    </dgm:pt>
    <dgm:pt modelId="{09A0EE54-B7E0-4F05-B693-66CF2EBC344D}" type="sibTrans" cxnId="{EEBCA499-31A0-4208-937B-D2A0777178E2}">
      <dgm:prSet/>
      <dgm:spPr/>
      <dgm:t>
        <a:bodyPr/>
        <a:lstStyle/>
        <a:p>
          <a:endParaRPr lang="en-PH"/>
        </a:p>
      </dgm:t>
    </dgm:pt>
    <dgm:pt modelId="{08432978-7A15-4654-9A0A-0ABA5DF22F61}">
      <dgm:prSet phldrT="[Text]"/>
      <dgm:spPr/>
      <dgm:t>
        <a:bodyPr/>
        <a:lstStyle/>
        <a:p>
          <a:r>
            <a:rPr lang="en-US" dirty="0"/>
            <a:t>Salt iodization </a:t>
          </a:r>
          <a:endParaRPr lang="en-PH" dirty="0"/>
        </a:p>
      </dgm:t>
    </dgm:pt>
    <dgm:pt modelId="{7F58BE17-1F1A-433E-BA81-754D99353E7D}" type="parTrans" cxnId="{F58AB096-A0F2-40CD-82C5-16F6B8937B97}">
      <dgm:prSet/>
      <dgm:spPr/>
      <dgm:t>
        <a:bodyPr/>
        <a:lstStyle/>
        <a:p>
          <a:endParaRPr lang="en-PH"/>
        </a:p>
      </dgm:t>
    </dgm:pt>
    <dgm:pt modelId="{55173A56-D7D7-455E-A9FC-7C4BABF005D9}" type="sibTrans" cxnId="{F58AB096-A0F2-40CD-82C5-16F6B8937B97}">
      <dgm:prSet/>
      <dgm:spPr/>
      <dgm:t>
        <a:bodyPr/>
        <a:lstStyle/>
        <a:p>
          <a:endParaRPr lang="en-PH"/>
        </a:p>
      </dgm:t>
    </dgm:pt>
    <dgm:pt modelId="{D2C5CA8E-11A1-4A8F-8A55-0F64C216E325}">
      <dgm:prSet phldrT="[Text]"/>
      <dgm:spPr/>
      <dgm:t>
        <a:bodyPr/>
        <a:lstStyle/>
        <a:p>
          <a:r>
            <a:rPr lang="en-US" dirty="0"/>
            <a:t>Urban gardening</a:t>
          </a:r>
          <a:endParaRPr lang="en-PH" dirty="0"/>
        </a:p>
      </dgm:t>
    </dgm:pt>
    <dgm:pt modelId="{DBA63FCC-B181-422A-A7DB-F96C50587A7F}" type="parTrans" cxnId="{F0AA52D7-66C3-43E8-8267-A7A96760534C}">
      <dgm:prSet/>
      <dgm:spPr/>
      <dgm:t>
        <a:bodyPr/>
        <a:lstStyle/>
        <a:p>
          <a:endParaRPr lang="en-PH"/>
        </a:p>
      </dgm:t>
    </dgm:pt>
    <dgm:pt modelId="{A4545139-55DC-4C76-8A29-8EF3D7F6A559}" type="sibTrans" cxnId="{F0AA52D7-66C3-43E8-8267-A7A96760534C}">
      <dgm:prSet/>
      <dgm:spPr/>
      <dgm:t>
        <a:bodyPr/>
        <a:lstStyle/>
        <a:p>
          <a:endParaRPr lang="en-PH"/>
        </a:p>
      </dgm:t>
    </dgm:pt>
    <dgm:pt modelId="{F4C4B740-9E4C-4F2D-A91A-A6819FC35C26}" type="pres">
      <dgm:prSet presAssocID="{FA6BD145-869B-4592-9911-82061D37B763}" presName="Name0" presStyleCnt="0">
        <dgm:presLayoutVars>
          <dgm:dir/>
          <dgm:animLvl val="lvl"/>
          <dgm:resizeHandles val="exact"/>
        </dgm:presLayoutVars>
      </dgm:prSet>
      <dgm:spPr/>
    </dgm:pt>
    <dgm:pt modelId="{1BC87A67-C2BE-4ACC-9231-572FBEC029A2}" type="pres">
      <dgm:prSet presAssocID="{1F3EAD5F-3243-4C9E-8BD4-32EBE9627EBA}" presName="composite" presStyleCnt="0"/>
      <dgm:spPr/>
    </dgm:pt>
    <dgm:pt modelId="{BFCE136E-E2FF-43F5-85E1-EF015655E8B4}" type="pres">
      <dgm:prSet presAssocID="{1F3EAD5F-3243-4C9E-8BD4-32EBE9627EBA}" presName="parTx" presStyleLbl="alignNode1" presStyleIdx="0" presStyleCnt="3">
        <dgm:presLayoutVars>
          <dgm:chMax val="0"/>
          <dgm:chPref val="0"/>
          <dgm:bulletEnabled val="1"/>
        </dgm:presLayoutVars>
      </dgm:prSet>
      <dgm:spPr/>
    </dgm:pt>
    <dgm:pt modelId="{CC331345-A418-44BC-9CEF-931BAC6B1ABC}" type="pres">
      <dgm:prSet presAssocID="{1F3EAD5F-3243-4C9E-8BD4-32EBE9627EBA}" presName="desTx" presStyleLbl="alignAccFollowNode1" presStyleIdx="0" presStyleCnt="3">
        <dgm:presLayoutVars>
          <dgm:bulletEnabled val="1"/>
        </dgm:presLayoutVars>
      </dgm:prSet>
      <dgm:spPr/>
    </dgm:pt>
    <dgm:pt modelId="{52757CB6-5B3C-47D7-A5AE-D9F01424051E}" type="pres">
      <dgm:prSet presAssocID="{27E746AB-8F5B-4B20-AF6D-BF873E3AE35A}" presName="space" presStyleCnt="0"/>
      <dgm:spPr/>
    </dgm:pt>
    <dgm:pt modelId="{20698B38-EC5E-44A1-A394-FD5614969FF1}" type="pres">
      <dgm:prSet presAssocID="{78AF63BB-4B13-4C12-8056-23EEF3CEBFA4}" presName="composite" presStyleCnt="0"/>
      <dgm:spPr/>
    </dgm:pt>
    <dgm:pt modelId="{698479D1-75B0-49E8-BABE-110FB691105E}" type="pres">
      <dgm:prSet presAssocID="{78AF63BB-4B13-4C12-8056-23EEF3CEBFA4}" presName="parTx" presStyleLbl="alignNode1" presStyleIdx="1" presStyleCnt="3">
        <dgm:presLayoutVars>
          <dgm:chMax val="0"/>
          <dgm:chPref val="0"/>
          <dgm:bulletEnabled val="1"/>
        </dgm:presLayoutVars>
      </dgm:prSet>
      <dgm:spPr/>
    </dgm:pt>
    <dgm:pt modelId="{B3F74958-3F9C-44A9-819D-FB5926E8EACC}" type="pres">
      <dgm:prSet presAssocID="{78AF63BB-4B13-4C12-8056-23EEF3CEBFA4}" presName="desTx" presStyleLbl="alignAccFollowNode1" presStyleIdx="1" presStyleCnt="3">
        <dgm:presLayoutVars>
          <dgm:bulletEnabled val="1"/>
        </dgm:presLayoutVars>
      </dgm:prSet>
      <dgm:spPr/>
    </dgm:pt>
    <dgm:pt modelId="{8407897D-F4AE-47F7-B57B-25BF00CDD48E}" type="pres">
      <dgm:prSet presAssocID="{292E33B3-B192-4D49-8F4C-923504395039}" presName="space" presStyleCnt="0"/>
      <dgm:spPr/>
    </dgm:pt>
    <dgm:pt modelId="{E8D45A2F-155F-4902-A406-4130940DB3E5}" type="pres">
      <dgm:prSet presAssocID="{1E4E2422-3B71-41AB-9BE8-75987AF088C7}" presName="composite" presStyleCnt="0"/>
      <dgm:spPr/>
    </dgm:pt>
    <dgm:pt modelId="{6A419A30-4849-4F98-83D6-CB1084A7B164}" type="pres">
      <dgm:prSet presAssocID="{1E4E2422-3B71-41AB-9BE8-75987AF088C7}" presName="parTx" presStyleLbl="alignNode1" presStyleIdx="2" presStyleCnt="3">
        <dgm:presLayoutVars>
          <dgm:chMax val="0"/>
          <dgm:chPref val="0"/>
          <dgm:bulletEnabled val="1"/>
        </dgm:presLayoutVars>
      </dgm:prSet>
      <dgm:spPr/>
    </dgm:pt>
    <dgm:pt modelId="{05D3ED94-4D62-4D41-AEFC-0BC06D5B9CDE}" type="pres">
      <dgm:prSet presAssocID="{1E4E2422-3B71-41AB-9BE8-75987AF088C7}" presName="desTx" presStyleLbl="alignAccFollowNode1" presStyleIdx="2" presStyleCnt="3">
        <dgm:presLayoutVars>
          <dgm:bulletEnabled val="1"/>
        </dgm:presLayoutVars>
      </dgm:prSet>
      <dgm:spPr/>
    </dgm:pt>
  </dgm:ptLst>
  <dgm:cxnLst>
    <dgm:cxn modelId="{DD2F9B12-44A5-46EB-B78A-E4CFFCA4AC55}" srcId="{1F3EAD5F-3243-4C9E-8BD4-32EBE9627EBA}" destId="{4EEBC834-53E8-4FDA-83C1-F37EE66F9BE2}" srcOrd="0" destOrd="0" parTransId="{9D81E73B-B0CA-4237-8645-C073273F2B9F}" sibTransId="{B60E68A1-F3C7-4071-A2CB-E53153835701}"/>
    <dgm:cxn modelId="{187EBE21-21D2-40B4-B89C-F77226266EE4}" srcId="{1F3EAD5F-3243-4C9E-8BD4-32EBE9627EBA}" destId="{88D24008-CAD6-4B3A-8919-68366FA1B19F}" srcOrd="1" destOrd="0" parTransId="{A08B76AB-2180-4E32-8D45-EAB775A91189}" sibTransId="{35E3AFA3-4E83-4949-9171-FCA1249C58FF}"/>
    <dgm:cxn modelId="{AD660C28-7AE9-40DF-89B8-AFD448581F76}" srcId="{78AF63BB-4B13-4C12-8056-23EEF3CEBFA4}" destId="{1742EA35-1489-47A9-A991-11256D321968}" srcOrd="1" destOrd="0" parTransId="{FA6FB082-BB3C-4656-A796-015D522D588A}" sibTransId="{536F59E2-0B42-47D5-8C66-BE50F2119605}"/>
    <dgm:cxn modelId="{864EEF31-8F03-4A05-AE47-3BCA128D7C85}" srcId="{1E4E2422-3B71-41AB-9BE8-75987AF088C7}" destId="{843C2C68-8E86-484B-8D3B-756CD0C3DA9D}" srcOrd="7" destOrd="0" parTransId="{D3E73EF9-EB84-4309-A141-ACB4DC7A5BCE}" sibTransId="{67807E6E-C891-48EA-A0A4-775D6AD896C7}"/>
    <dgm:cxn modelId="{A4F62138-C4C4-469A-9428-2E6553724497}" type="presOf" srcId="{DF6E04F0-3CFB-4011-8849-F29448B07048}" destId="{05D3ED94-4D62-4D41-AEFC-0BC06D5B9CDE}" srcOrd="0" destOrd="3" presId="urn:microsoft.com/office/officeart/2005/8/layout/hList1"/>
    <dgm:cxn modelId="{4865703D-FF6C-4E50-B3FF-1BA7BE699715}" type="presOf" srcId="{B2749771-8A52-4778-AEF0-714E722A627D}" destId="{B3F74958-3F9C-44A9-819D-FB5926E8EACC}" srcOrd="0" destOrd="2" presId="urn:microsoft.com/office/officeart/2005/8/layout/hList1"/>
    <dgm:cxn modelId="{9E5EAB62-8B3F-4F83-82B7-8195F8831BE1}" type="presOf" srcId="{F025C8F7-E1F5-4E70-97E2-86976A3CE497}" destId="{05D3ED94-4D62-4D41-AEFC-0BC06D5B9CDE}" srcOrd="0" destOrd="1" presId="urn:microsoft.com/office/officeart/2005/8/layout/hList1"/>
    <dgm:cxn modelId="{7924E54D-A284-4E05-9794-6365E48AD7F1}" srcId="{1E4E2422-3B71-41AB-9BE8-75987AF088C7}" destId="{F025C8F7-E1F5-4E70-97E2-86976A3CE497}" srcOrd="1" destOrd="0" parTransId="{6BEBC86D-6301-4787-9EB7-E4F47EC30B7F}" sibTransId="{9AF1E33B-1D4F-401B-9B98-34FB932F819B}"/>
    <dgm:cxn modelId="{367D724F-A5CD-4A74-A136-AAE83A4EDDB5}" srcId="{1E4E2422-3B71-41AB-9BE8-75987AF088C7}" destId="{6D0DF15A-793D-4674-9FF2-BFCAB5C6FF40}" srcOrd="4" destOrd="0" parTransId="{67FC33BE-2CD3-47F2-AC47-3EC4D165EE88}" sibTransId="{123D6AA9-3182-4630-928D-421FFA3BEE0D}"/>
    <dgm:cxn modelId="{9A5C6071-F451-4736-9066-9E7F584AAC39}" srcId="{78AF63BB-4B13-4C12-8056-23EEF3CEBFA4}" destId="{B2749771-8A52-4778-AEF0-714E722A627D}" srcOrd="2" destOrd="0" parTransId="{47CC899C-8385-4E50-B656-C873CFA275DE}" sibTransId="{35AE792B-7995-4DFA-8B88-DEB27BD247EA}"/>
    <dgm:cxn modelId="{02D3C272-7A41-48D6-976E-1B308DA391E0}" type="presOf" srcId="{DDA938BD-9A07-43DD-8C88-C71380F4A667}" destId="{CC331345-A418-44BC-9CEF-931BAC6B1ABC}" srcOrd="0" destOrd="2" presId="urn:microsoft.com/office/officeart/2005/8/layout/hList1"/>
    <dgm:cxn modelId="{6FD8FF72-3D57-4B88-A91D-26DAC63553F1}" srcId="{1E4E2422-3B71-41AB-9BE8-75987AF088C7}" destId="{F7937F73-D408-488E-BD8E-6C6BF2ABF479}" srcOrd="0" destOrd="0" parTransId="{E0275919-7898-43F5-B2E6-419F858CBA76}" sibTransId="{B7121D85-AFDB-42EE-BB6E-209CE55191C5}"/>
    <dgm:cxn modelId="{E3A1E677-6C5F-4A03-9587-5F3B7B7FA8BE}" srcId="{FA6BD145-869B-4592-9911-82061D37B763}" destId="{1F3EAD5F-3243-4C9E-8BD4-32EBE9627EBA}" srcOrd="0" destOrd="0" parTransId="{872DA296-7CC7-4732-A6A3-B4CBDA221B43}" sibTransId="{27E746AB-8F5B-4B20-AF6D-BF873E3AE35A}"/>
    <dgm:cxn modelId="{71FFBF5A-372D-4D70-BE78-B859AAA30E95}" type="presOf" srcId="{E45089ED-46E2-404E-9F24-3279D210822A}" destId="{B3F74958-3F9C-44A9-819D-FB5926E8EACC}" srcOrd="0" destOrd="0" presId="urn:microsoft.com/office/officeart/2005/8/layout/hList1"/>
    <dgm:cxn modelId="{0956527D-9000-4D5B-B765-5DED7CA9F931}" srcId="{FA6BD145-869B-4592-9911-82061D37B763}" destId="{1E4E2422-3B71-41AB-9BE8-75987AF088C7}" srcOrd="2" destOrd="0" parTransId="{9A87C098-1077-42B1-AA45-C285D5614448}" sibTransId="{E84496A4-0CDB-4810-917F-3BF9B9519B5A}"/>
    <dgm:cxn modelId="{FAF2907D-E3D1-4F2E-85A4-CB5F7B31EE03}" type="presOf" srcId="{78AF63BB-4B13-4C12-8056-23EEF3CEBFA4}" destId="{698479D1-75B0-49E8-BABE-110FB691105E}" srcOrd="0" destOrd="0" presId="urn:microsoft.com/office/officeart/2005/8/layout/hList1"/>
    <dgm:cxn modelId="{F58AB096-A0F2-40CD-82C5-16F6B8937B97}" srcId="{1F3EAD5F-3243-4C9E-8BD4-32EBE9627EBA}" destId="{08432978-7A15-4654-9A0A-0ABA5DF22F61}" srcOrd="3" destOrd="0" parTransId="{7F58BE17-1F1A-433E-BA81-754D99353E7D}" sibTransId="{55173A56-D7D7-455E-A9FC-7C4BABF005D9}"/>
    <dgm:cxn modelId="{3A325D99-ACC5-47D7-9803-EB96BDE34C77}" srcId="{1E4E2422-3B71-41AB-9BE8-75987AF088C7}" destId="{DF6E04F0-3CFB-4011-8849-F29448B07048}" srcOrd="3" destOrd="0" parTransId="{E99A5278-08B2-49CF-A4A5-760976705C18}" sibTransId="{2BA00E3E-6F49-49E1-AB35-532B681168F4}"/>
    <dgm:cxn modelId="{EEBCA499-31A0-4208-937B-D2A0777178E2}" srcId="{1F3EAD5F-3243-4C9E-8BD4-32EBE9627EBA}" destId="{DDA938BD-9A07-43DD-8C88-C71380F4A667}" srcOrd="2" destOrd="0" parTransId="{0BA40A41-1DE8-469D-B3E2-5DD808528B68}" sibTransId="{09A0EE54-B7E0-4F05-B693-66CF2EBC344D}"/>
    <dgm:cxn modelId="{BB1FF79C-C571-48A9-B7DD-4A25D7AF0A63}" type="presOf" srcId="{FA6BD145-869B-4592-9911-82061D37B763}" destId="{F4C4B740-9E4C-4F2D-A91A-A6819FC35C26}" srcOrd="0" destOrd="0" presId="urn:microsoft.com/office/officeart/2005/8/layout/hList1"/>
    <dgm:cxn modelId="{88E3B1A4-C209-4108-A23D-571C5FC2D2BF}" type="presOf" srcId="{70440324-5C46-49D9-99AF-8ED7C527C925}" destId="{05D3ED94-4D62-4D41-AEFC-0BC06D5B9CDE}" srcOrd="0" destOrd="2" presId="urn:microsoft.com/office/officeart/2005/8/layout/hList1"/>
    <dgm:cxn modelId="{E8224FA8-C69C-497F-9AC6-076C16F890B2}" type="presOf" srcId="{1E4E2422-3B71-41AB-9BE8-75987AF088C7}" destId="{6A419A30-4849-4F98-83D6-CB1084A7B164}" srcOrd="0" destOrd="0" presId="urn:microsoft.com/office/officeart/2005/8/layout/hList1"/>
    <dgm:cxn modelId="{776ABDA9-BDB8-4D06-8142-A12F71BF24E4}" type="presOf" srcId="{6D0DF15A-793D-4674-9FF2-BFCAB5C6FF40}" destId="{05D3ED94-4D62-4D41-AEFC-0BC06D5B9CDE}" srcOrd="0" destOrd="4" presId="urn:microsoft.com/office/officeart/2005/8/layout/hList1"/>
    <dgm:cxn modelId="{873742AB-FBA2-417B-BEA8-601FB4A94C1B}" srcId="{1E4E2422-3B71-41AB-9BE8-75987AF088C7}" destId="{70440324-5C46-49D9-99AF-8ED7C527C925}" srcOrd="2" destOrd="0" parTransId="{47B5D28D-21AA-4514-B513-AD37C3E9B9B4}" sibTransId="{5EB92B8F-F079-49BD-9D27-E2CD43D01071}"/>
    <dgm:cxn modelId="{D630E3B5-48C1-4B20-AD76-D8C64F78B18F}" type="presOf" srcId="{1742EA35-1489-47A9-A991-11256D321968}" destId="{B3F74958-3F9C-44A9-819D-FB5926E8EACC}" srcOrd="0" destOrd="1" presId="urn:microsoft.com/office/officeart/2005/8/layout/hList1"/>
    <dgm:cxn modelId="{902F94B6-63F4-4025-9077-5EC6A0B019FA}" type="presOf" srcId="{843C2C68-8E86-484B-8D3B-756CD0C3DA9D}" destId="{05D3ED94-4D62-4D41-AEFC-0BC06D5B9CDE}" srcOrd="0" destOrd="7" presId="urn:microsoft.com/office/officeart/2005/8/layout/hList1"/>
    <dgm:cxn modelId="{57BD9AB6-A1B1-4E2F-BBD0-60289E51C948}" srcId="{78AF63BB-4B13-4C12-8056-23EEF3CEBFA4}" destId="{E45089ED-46E2-404E-9F24-3279D210822A}" srcOrd="0" destOrd="0" parTransId="{4506B30A-EBAC-4144-877D-89BE14A726F4}" sibTransId="{B73C4703-D947-41F4-824B-6F1C2AAC5F0C}"/>
    <dgm:cxn modelId="{FEBE0CBB-61F8-4376-809F-353A6FA66377}" type="presOf" srcId="{4EEBC834-53E8-4FDA-83C1-F37EE66F9BE2}" destId="{CC331345-A418-44BC-9CEF-931BAC6B1ABC}" srcOrd="0" destOrd="0" presId="urn:microsoft.com/office/officeart/2005/8/layout/hList1"/>
    <dgm:cxn modelId="{01C734BB-FFBD-439A-A1DB-DECDF74DF44A}" type="presOf" srcId="{D2C5CA8E-11A1-4A8F-8A55-0F64C216E325}" destId="{05D3ED94-4D62-4D41-AEFC-0BC06D5B9CDE}" srcOrd="0" destOrd="6" presId="urn:microsoft.com/office/officeart/2005/8/layout/hList1"/>
    <dgm:cxn modelId="{31A306C3-A7B5-49D7-898F-719B1AF97D5B}" type="presOf" srcId="{88D24008-CAD6-4B3A-8919-68366FA1B19F}" destId="{CC331345-A418-44BC-9CEF-931BAC6B1ABC}" srcOrd="0" destOrd="1" presId="urn:microsoft.com/office/officeart/2005/8/layout/hList1"/>
    <dgm:cxn modelId="{0075A2CB-7C4F-46A3-AC6C-B486687364D3}" type="presOf" srcId="{F7937F73-D408-488E-BD8E-6C6BF2ABF479}" destId="{05D3ED94-4D62-4D41-AEFC-0BC06D5B9CDE}" srcOrd="0" destOrd="0" presId="urn:microsoft.com/office/officeart/2005/8/layout/hList1"/>
    <dgm:cxn modelId="{E316D9CD-82F6-41CB-8238-B734494EE2AC}" srcId="{FA6BD145-869B-4592-9911-82061D37B763}" destId="{78AF63BB-4B13-4C12-8056-23EEF3CEBFA4}" srcOrd="1" destOrd="0" parTransId="{B69C605E-C6B1-40A0-8271-22574E251D23}" sibTransId="{292E33B3-B192-4D49-8F4C-923504395039}"/>
    <dgm:cxn modelId="{F0AA52D7-66C3-43E8-8267-A7A96760534C}" srcId="{1E4E2422-3B71-41AB-9BE8-75987AF088C7}" destId="{D2C5CA8E-11A1-4A8F-8A55-0F64C216E325}" srcOrd="6" destOrd="0" parTransId="{DBA63FCC-B181-422A-A7DB-F96C50587A7F}" sibTransId="{A4545139-55DC-4C76-8A29-8EF3D7F6A559}"/>
    <dgm:cxn modelId="{618250E8-4D79-419A-B788-D72D471D0413}" type="presOf" srcId="{E1503203-4438-4939-B14C-D8CD544CAADA}" destId="{05D3ED94-4D62-4D41-AEFC-0BC06D5B9CDE}" srcOrd="0" destOrd="5" presId="urn:microsoft.com/office/officeart/2005/8/layout/hList1"/>
    <dgm:cxn modelId="{8B1255F7-5963-4ED0-93BB-38CC895D58F2}" type="presOf" srcId="{1F3EAD5F-3243-4C9E-8BD4-32EBE9627EBA}" destId="{BFCE136E-E2FF-43F5-85E1-EF015655E8B4}" srcOrd="0" destOrd="0" presId="urn:microsoft.com/office/officeart/2005/8/layout/hList1"/>
    <dgm:cxn modelId="{6A97C5FB-47FA-4289-A02C-4CD85B09550B}" type="presOf" srcId="{08432978-7A15-4654-9A0A-0ABA5DF22F61}" destId="{CC331345-A418-44BC-9CEF-931BAC6B1ABC}" srcOrd="0" destOrd="3" presId="urn:microsoft.com/office/officeart/2005/8/layout/hList1"/>
    <dgm:cxn modelId="{6A96F5FD-FC13-4BC1-B19B-76A6F2D28ED5}" srcId="{1E4E2422-3B71-41AB-9BE8-75987AF088C7}" destId="{E1503203-4438-4939-B14C-D8CD544CAADA}" srcOrd="5" destOrd="0" parTransId="{6302045E-001E-4F59-9211-A9165128A81F}" sibTransId="{35309E4E-2EFC-47F3-ACF4-42DD398A2C2F}"/>
    <dgm:cxn modelId="{0B10559C-4007-4BAE-AA93-1A9B80B3A389}" type="presParOf" srcId="{F4C4B740-9E4C-4F2D-A91A-A6819FC35C26}" destId="{1BC87A67-C2BE-4ACC-9231-572FBEC029A2}" srcOrd="0" destOrd="0" presId="urn:microsoft.com/office/officeart/2005/8/layout/hList1"/>
    <dgm:cxn modelId="{05003CA5-8FF7-4920-BEBC-29FF3B6E5C01}" type="presParOf" srcId="{1BC87A67-C2BE-4ACC-9231-572FBEC029A2}" destId="{BFCE136E-E2FF-43F5-85E1-EF015655E8B4}" srcOrd="0" destOrd="0" presId="urn:microsoft.com/office/officeart/2005/8/layout/hList1"/>
    <dgm:cxn modelId="{6552D555-81A8-4D22-95B7-382E12F7CB81}" type="presParOf" srcId="{1BC87A67-C2BE-4ACC-9231-572FBEC029A2}" destId="{CC331345-A418-44BC-9CEF-931BAC6B1ABC}" srcOrd="1" destOrd="0" presId="urn:microsoft.com/office/officeart/2005/8/layout/hList1"/>
    <dgm:cxn modelId="{CB0C89F7-FD56-486D-9312-7C2F04D54F89}" type="presParOf" srcId="{F4C4B740-9E4C-4F2D-A91A-A6819FC35C26}" destId="{52757CB6-5B3C-47D7-A5AE-D9F01424051E}" srcOrd="1" destOrd="0" presId="urn:microsoft.com/office/officeart/2005/8/layout/hList1"/>
    <dgm:cxn modelId="{B1CF4352-D661-4395-89FC-B2DA603025B4}" type="presParOf" srcId="{F4C4B740-9E4C-4F2D-A91A-A6819FC35C26}" destId="{20698B38-EC5E-44A1-A394-FD5614969FF1}" srcOrd="2" destOrd="0" presId="urn:microsoft.com/office/officeart/2005/8/layout/hList1"/>
    <dgm:cxn modelId="{4851FBA4-7E72-4380-82CC-1B4A2C13EA58}" type="presParOf" srcId="{20698B38-EC5E-44A1-A394-FD5614969FF1}" destId="{698479D1-75B0-49E8-BABE-110FB691105E}" srcOrd="0" destOrd="0" presId="urn:microsoft.com/office/officeart/2005/8/layout/hList1"/>
    <dgm:cxn modelId="{760F8FA9-6EDB-46BA-93C8-9F477D83DBEE}" type="presParOf" srcId="{20698B38-EC5E-44A1-A394-FD5614969FF1}" destId="{B3F74958-3F9C-44A9-819D-FB5926E8EACC}" srcOrd="1" destOrd="0" presId="urn:microsoft.com/office/officeart/2005/8/layout/hList1"/>
    <dgm:cxn modelId="{3250ABE3-8C13-48D8-8EDC-13DAFC002647}" type="presParOf" srcId="{F4C4B740-9E4C-4F2D-A91A-A6819FC35C26}" destId="{8407897D-F4AE-47F7-B57B-25BF00CDD48E}" srcOrd="3" destOrd="0" presId="urn:microsoft.com/office/officeart/2005/8/layout/hList1"/>
    <dgm:cxn modelId="{F7248C89-F202-4890-886F-5767F7C11914}" type="presParOf" srcId="{F4C4B740-9E4C-4F2D-A91A-A6819FC35C26}" destId="{E8D45A2F-155F-4902-A406-4130940DB3E5}" srcOrd="4" destOrd="0" presId="urn:microsoft.com/office/officeart/2005/8/layout/hList1"/>
    <dgm:cxn modelId="{97E00D6C-9019-48BB-8CC4-16B0C0C64C8E}" type="presParOf" srcId="{E8D45A2F-155F-4902-A406-4130940DB3E5}" destId="{6A419A30-4849-4F98-83D6-CB1084A7B164}" srcOrd="0" destOrd="0" presId="urn:microsoft.com/office/officeart/2005/8/layout/hList1"/>
    <dgm:cxn modelId="{B2052773-FBFA-430F-B19F-0886DB1F4B3E}" type="presParOf" srcId="{E8D45A2F-155F-4902-A406-4130940DB3E5}" destId="{05D3ED94-4D62-4D41-AEFC-0BC06D5B9C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E136E-E2FF-43F5-85E1-EF015655E8B4}">
      <dsp:nvSpPr>
        <dsp:cNvPr id="0" name=""/>
        <dsp:cNvSpPr/>
      </dsp:nvSpPr>
      <dsp:spPr>
        <a:xfrm>
          <a:off x="3040" y="34825"/>
          <a:ext cx="2964060" cy="10401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Laws </a:t>
          </a:r>
          <a:endParaRPr lang="en-PH" sz="2500" kern="1200" dirty="0"/>
        </a:p>
      </dsp:txBody>
      <dsp:txXfrm>
        <a:off x="3040" y="34825"/>
        <a:ext cx="2964060" cy="1040116"/>
      </dsp:txXfrm>
    </dsp:sp>
    <dsp:sp modelId="{CC331345-A418-44BC-9CEF-931BAC6B1ABC}">
      <dsp:nvSpPr>
        <dsp:cNvPr id="0" name=""/>
        <dsp:cNvSpPr/>
      </dsp:nvSpPr>
      <dsp:spPr>
        <a:xfrm>
          <a:off x="3040" y="1074942"/>
          <a:ext cx="2964060" cy="43088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First 1000 Days Law (RA 11148)</a:t>
          </a:r>
          <a:endParaRPr lang="en-PH" sz="2500" kern="1200" dirty="0"/>
        </a:p>
        <a:p>
          <a:pPr marL="228600" lvl="1" indent="-228600" algn="l" defTabSz="1111250">
            <a:lnSpc>
              <a:spcPct val="90000"/>
            </a:lnSpc>
            <a:spcBef>
              <a:spcPct val="0"/>
            </a:spcBef>
            <a:spcAft>
              <a:spcPct val="15000"/>
            </a:spcAft>
            <a:buChar char="•"/>
          </a:pPr>
          <a:r>
            <a:rPr lang="en-US" sz="2500" kern="1200" dirty="0"/>
            <a:t>Tax on Sweetened beverages</a:t>
          </a:r>
          <a:endParaRPr lang="en-PH" sz="2500" kern="1200" dirty="0"/>
        </a:p>
        <a:p>
          <a:pPr marL="228600" lvl="1" indent="-228600" algn="l" defTabSz="1111250">
            <a:lnSpc>
              <a:spcPct val="90000"/>
            </a:lnSpc>
            <a:spcBef>
              <a:spcPct val="0"/>
            </a:spcBef>
            <a:spcAft>
              <a:spcPct val="15000"/>
            </a:spcAft>
            <a:buChar char="•"/>
          </a:pPr>
          <a:r>
            <a:rPr lang="en-US" sz="2500" kern="1200" dirty="0"/>
            <a:t>Food fortification</a:t>
          </a:r>
          <a:endParaRPr lang="en-PH" sz="2500" kern="1200" dirty="0"/>
        </a:p>
        <a:p>
          <a:pPr marL="228600" lvl="1" indent="-228600" algn="l" defTabSz="1111250">
            <a:lnSpc>
              <a:spcPct val="90000"/>
            </a:lnSpc>
            <a:spcBef>
              <a:spcPct val="0"/>
            </a:spcBef>
            <a:spcAft>
              <a:spcPct val="15000"/>
            </a:spcAft>
            <a:buChar char="•"/>
          </a:pPr>
          <a:r>
            <a:rPr lang="en-US" sz="2500" kern="1200" dirty="0"/>
            <a:t>Salt iodization </a:t>
          </a:r>
          <a:endParaRPr lang="en-PH" sz="2500" kern="1200" dirty="0"/>
        </a:p>
      </dsp:txBody>
      <dsp:txXfrm>
        <a:off x="3040" y="1074942"/>
        <a:ext cx="2964060" cy="4308899"/>
      </dsp:txXfrm>
    </dsp:sp>
    <dsp:sp modelId="{698479D1-75B0-49E8-BABE-110FB691105E}">
      <dsp:nvSpPr>
        <dsp:cNvPr id="0" name=""/>
        <dsp:cNvSpPr/>
      </dsp:nvSpPr>
      <dsp:spPr>
        <a:xfrm>
          <a:off x="3382069" y="34825"/>
          <a:ext cx="2964060" cy="10401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Policies</a:t>
          </a:r>
          <a:endParaRPr lang="en-PH" sz="2500" kern="1200" dirty="0"/>
        </a:p>
      </dsp:txBody>
      <dsp:txXfrm>
        <a:off x="3382069" y="34825"/>
        <a:ext cx="2964060" cy="1040116"/>
      </dsp:txXfrm>
    </dsp:sp>
    <dsp:sp modelId="{B3F74958-3F9C-44A9-819D-FB5926E8EACC}">
      <dsp:nvSpPr>
        <dsp:cNvPr id="0" name=""/>
        <dsp:cNvSpPr/>
      </dsp:nvSpPr>
      <dsp:spPr>
        <a:xfrm>
          <a:off x="3382069" y="1074942"/>
          <a:ext cx="2964060" cy="43088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Policy on TFA elimination </a:t>
          </a:r>
          <a:endParaRPr lang="en-PH" sz="2500" kern="1200" dirty="0"/>
        </a:p>
        <a:p>
          <a:pPr marL="228600" lvl="1" indent="-228600" algn="l" defTabSz="1111250">
            <a:lnSpc>
              <a:spcPct val="90000"/>
            </a:lnSpc>
            <a:spcBef>
              <a:spcPct val="0"/>
            </a:spcBef>
            <a:spcAft>
              <a:spcPct val="15000"/>
            </a:spcAft>
            <a:buChar char="•"/>
          </a:pPr>
          <a:r>
            <a:rPr lang="en-US" sz="2500" kern="1200" dirty="0"/>
            <a:t>Healthy Food Options in Schools (</a:t>
          </a:r>
          <a:r>
            <a:rPr lang="en-US" sz="2500" kern="1200" dirty="0" err="1"/>
            <a:t>DepED</a:t>
          </a:r>
          <a:r>
            <a:rPr lang="en-US" sz="2500" kern="1200" dirty="0"/>
            <a:t> Order 13 S. 2017</a:t>
          </a:r>
          <a:endParaRPr lang="en-PH" sz="2500" kern="1200" dirty="0"/>
        </a:p>
        <a:p>
          <a:pPr marL="228600" lvl="1" indent="-228600" algn="l" defTabSz="1111250">
            <a:lnSpc>
              <a:spcPct val="90000"/>
            </a:lnSpc>
            <a:spcBef>
              <a:spcPct val="0"/>
            </a:spcBef>
            <a:spcAft>
              <a:spcPct val="15000"/>
            </a:spcAft>
            <a:buChar char="•"/>
          </a:pPr>
          <a:r>
            <a:rPr lang="en-US" sz="2500" kern="1200" dirty="0"/>
            <a:t>Nutrition Labelling</a:t>
          </a:r>
          <a:endParaRPr lang="en-PH" sz="2500" kern="1200" dirty="0"/>
        </a:p>
      </dsp:txBody>
      <dsp:txXfrm>
        <a:off x="3382069" y="1074942"/>
        <a:ext cx="2964060" cy="4308899"/>
      </dsp:txXfrm>
    </dsp:sp>
    <dsp:sp modelId="{6A419A30-4849-4F98-83D6-CB1084A7B164}">
      <dsp:nvSpPr>
        <dsp:cNvPr id="0" name=""/>
        <dsp:cNvSpPr/>
      </dsp:nvSpPr>
      <dsp:spPr>
        <a:xfrm>
          <a:off x="6761098" y="34825"/>
          <a:ext cx="2964060" cy="10401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Plans/</a:t>
          </a:r>
        </a:p>
        <a:p>
          <a:pPr marL="0" lvl="0" indent="0" algn="ctr" defTabSz="1111250">
            <a:lnSpc>
              <a:spcPct val="90000"/>
            </a:lnSpc>
            <a:spcBef>
              <a:spcPct val="0"/>
            </a:spcBef>
            <a:spcAft>
              <a:spcPct val="35000"/>
            </a:spcAft>
            <a:buNone/>
          </a:pPr>
          <a:r>
            <a:rPr lang="en-US" sz="2500" kern="1200" dirty="0"/>
            <a:t>Programs</a:t>
          </a:r>
          <a:endParaRPr lang="en-PH" sz="2500" kern="1200" dirty="0"/>
        </a:p>
      </dsp:txBody>
      <dsp:txXfrm>
        <a:off x="6761098" y="34825"/>
        <a:ext cx="2964060" cy="1040116"/>
      </dsp:txXfrm>
    </dsp:sp>
    <dsp:sp modelId="{05D3ED94-4D62-4D41-AEFC-0BC06D5B9CDE}">
      <dsp:nvSpPr>
        <dsp:cNvPr id="0" name=""/>
        <dsp:cNvSpPr/>
      </dsp:nvSpPr>
      <dsp:spPr>
        <a:xfrm>
          <a:off x="6761098" y="1074942"/>
          <a:ext cx="2964060" cy="43088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PDP</a:t>
          </a:r>
          <a:endParaRPr lang="en-PH" sz="2500" kern="1200" dirty="0"/>
        </a:p>
        <a:p>
          <a:pPr marL="228600" lvl="1" indent="-228600" algn="l" defTabSz="1111250">
            <a:lnSpc>
              <a:spcPct val="90000"/>
            </a:lnSpc>
            <a:spcBef>
              <a:spcPct val="0"/>
            </a:spcBef>
            <a:spcAft>
              <a:spcPct val="15000"/>
            </a:spcAft>
            <a:buChar char="•"/>
          </a:pPr>
          <a:r>
            <a:rPr lang="en-US" sz="2500" kern="1200" dirty="0"/>
            <a:t>PPAN</a:t>
          </a:r>
          <a:endParaRPr lang="en-PH" sz="2500" kern="1200" dirty="0"/>
        </a:p>
        <a:p>
          <a:pPr marL="228600" lvl="1" indent="-228600" algn="l" defTabSz="1111250">
            <a:lnSpc>
              <a:spcPct val="90000"/>
            </a:lnSpc>
            <a:spcBef>
              <a:spcPct val="0"/>
            </a:spcBef>
            <a:spcAft>
              <a:spcPct val="15000"/>
            </a:spcAft>
            <a:buChar char="•"/>
          </a:pPr>
          <a:r>
            <a:rPr lang="en-US" sz="2500" kern="1200" dirty="0"/>
            <a:t>4Ps </a:t>
          </a:r>
          <a:endParaRPr lang="en-PH" sz="2500" kern="1200" dirty="0"/>
        </a:p>
        <a:p>
          <a:pPr marL="228600" lvl="1" indent="-228600" algn="l" defTabSz="1111250">
            <a:lnSpc>
              <a:spcPct val="90000"/>
            </a:lnSpc>
            <a:spcBef>
              <a:spcPct val="0"/>
            </a:spcBef>
            <a:spcAft>
              <a:spcPct val="15000"/>
            </a:spcAft>
            <a:buChar char="•"/>
          </a:pPr>
          <a:r>
            <a:rPr lang="en-US" sz="2500" kern="1200" dirty="0" err="1"/>
            <a:t>Kadiwa</a:t>
          </a:r>
          <a:r>
            <a:rPr lang="en-US" sz="2500" kern="1200" dirty="0"/>
            <a:t> </a:t>
          </a:r>
          <a:r>
            <a:rPr lang="en-US" sz="2500" kern="1200" dirty="0" err="1"/>
            <a:t>ni</a:t>
          </a:r>
          <a:r>
            <a:rPr lang="en-US" sz="2500" kern="1200" dirty="0"/>
            <a:t> Ani </a:t>
          </a:r>
          <a:endParaRPr lang="en-PH" sz="2500" kern="1200" dirty="0"/>
        </a:p>
        <a:p>
          <a:pPr marL="228600" lvl="1" indent="-228600" algn="l" defTabSz="1111250">
            <a:lnSpc>
              <a:spcPct val="90000"/>
            </a:lnSpc>
            <a:spcBef>
              <a:spcPct val="0"/>
            </a:spcBef>
            <a:spcAft>
              <a:spcPct val="15000"/>
            </a:spcAft>
            <a:buChar char="•"/>
          </a:pPr>
          <a:r>
            <a:rPr lang="en-US" sz="2500" kern="1200" dirty="0"/>
            <a:t>Dietary Supplementation</a:t>
          </a:r>
          <a:endParaRPr lang="en-PH" sz="2500" kern="1200" dirty="0"/>
        </a:p>
        <a:p>
          <a:pPr marL="228600" lvl="1" indent="-228600" algn="l" defTabSz="1111250">
            <a:lnSpc>
              <a:spcPct val="90000"/>
            </a:lnSpc>
            <a:spcBef>
              <a:spcPct val="0"/>
            </a:spcBef>
            <a:spcAft>
              <a:spcPct val="15000"/>
            </a:spcAft>
            <a:buChar char="•"/>
          </a:pPr>
          <a:r>
            <a:rPr lang="en-US" sz="2500" kern="1200" dirty="0"/>
            <a:t>Health Promotion Strategy</a:t>
          </a:r>
          <a:endParaRPr lang="en-PH" sz="2500" kern="1200" dirty="0"/>
        </a:p>
        <a:p>
          <a:pPr marL="228600" lvl="1" indent="-228600" algn="l" defTabSz="1111250">
            <a:lnSpc>
              <a:spcPct val="90000"/>
            </a:lnSpc>
            <a:spcBef>
              <a:spcPct val="0"/>
            </a:spcBef>
            <a:spcAft>
              <a:spcPct val="15000"/>
            </a:spcAft>
            <a:buChar char="•"/>
          </a:pPr>
          <a:r>
            <a:rPr lang="en-US" sz="2500" kern="1200" dirty="0"/>
            <a:t>Urban gardening</a:t>
          </a:r>
          <a:endParaRPr lang="en-PH" sz="2500" kern="1200" dirty="0"/>
        </a:p>
        <a:p>
          <a:pPr marL="228600" lvl="1" indent="-228600" algn="l" defTabSz="1111250">
            <a:lnSpc>
              <a:spcPct val="90000"/>
            </a:lnSpc>
            <a:spcBef>
              <a:spcPct val="0"/>
            </a:spcBef>
            <a:spcAft>
              <a:spcPct val="15000"/>
            </a:spcAft>
            <a:buChar char="•"/>
          </a:pPr>
          <a:endParaRPr lang="en-PH" sz="2500" kern="1200" dirty="0"/>
        </a:p>
      </dsp:txBody>
      <dsp:txXfrm>
        <a:off x="6761098" y="1074942"/>
        <a:ext cx="2964060" cy="43088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10008-B0E8-4F8B-8FEC-9C141E577A78}" type="datetimeFigureOut">
              <a:rPr lang="en-PH" smtClean="0"/>
              <a:t>01/07/2023</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3AA43-C2F0-48AD-9C3D-9F2D99D9BA5C}" type="slidenum">
              <a:rPr lang="en-PH" smtClean="0"/>
              <a:t>‹#›</a:t>
            </a:fld>
            <a:endParaRPr lang="en-PH"/>
          </a:p>
        </p:txBody>
      </p:sp>
    </p:spTree>
    <p:extLst>
      <p:ext uri="{BB962C8B-B14F-4D97-AF65-F5344CB8AC3E}">
        <p14:creationId xmlns:p14="http://schemas.microsoft.com/office/powerpoint/2010/main" val="335010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Courtesies and greetings… </a:t>
            </a:r>
          </a:p>
          <a:p>
            <a:r>
              <a:rPr lang="en-US" dirty="0" err="1"/>
              <a:t>Pangarap</a:t>
            </a:r>
            <a:r>
              <a:rPr lang="en-US" dirty="0"/>
              <a:t> </a:t>
            </a:r>
            <a:r>
              <a:rPr lang="en-US" dirty="0" err="1"/>
              <a:t>na</a:t>
            </a:r>
            <a:r>
              <a:rPr lang="en-US" dirty="0"/>
              <a:t> lang </a:t>
            </a:r>
            <a:r>
              <a:rPr lang="en-US" dirty="0" err="1"/>
              <a:t>ba</a:t>
            </a:r>
            <a:r>
              <a:rPr lang="en-US" dirty="0"/>
              <a:t> ang healthy diet for the </a:t>
            </a:r>
            <a:r>
              <a:rPr lang="en-US" dirty="0" err="1"/>
              <a:t>mga</a:t>
            </a:r>
            <a:r>
              <a:rPr lang="en-US" dirty="0"/>
              <a:t> Pinoy?  This Nutrition Month, we focus on two elements. First healthy diets and second how affordable these are for Filipinos.  In this presentation we will answer if Filipinos can afford healthy diets, what are healthy diets? And more importantly how do we move forward? </a:t>
            </a:r>
          </a:p>
          <a:p>
            <a:endParaRPr lang="en-US" dirty="0"/>
          </a:p>
          <a:p>
            <a:r>
              <a:rPr lang="en-US" dirty="0"/>
              <a:t>But first, </a:t>
            </a:r>
            <a:r>
              <a:rPr lang="en-US" dirty="0" err="1"/>
              <a:t>tignan</a:t>
            </a:r>
            <a:r>
              <a:rPr lang="en-US" dirty="0"/>
              <a:t> </a:t>
            </a:r>
            <a:r>
              <a:rPr lang="en-US" dirty="0" err="1"/>
              <a:t>ninyo</a:t>
            </a:r>
            <a:r>
              <a:rPr lang="en-US" dirty="0"/>
              <a:t> ang </a:t>
            </a:r>
            <a:r>
              <a:rPr lang="en-US" dirty="0" err="1"/>
              <a:t>mga</a:t>
            </a:r>
            <a:r>
              <a:rPr lang="en-US" dirty="0"/>
              <a:t> </a:t>
            </a:r>
            <a:r>
              <a:rPr lang="en-US" dirty="0" err="1"/>
              <a:t>sitwasyon</a:t>
            </a:r>
            <a:r>
              <a:rPr lang="en-US" dirty="0"/>
              <a:t> </a:t>
            </a:r>
            <a:r>
              <a:rPr lang="en-US" dirty="0" err="1"/>
              <a:t>na</a:t>
            </a:r>
            <a:r>
              <a:rPr lang="en-US" dirty="0"/>
              <a:t> </a:t>
            </a:r>
            <a:r>
              <a:rPr lang="en-US" dirty="0" err="1"/>
              <a:t>ito</a:t>
            </a:r>
            <a:r>
              <a:rPr lang="en-US" dirty="0"/>
              <a:t>.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a:t>
            </a:fld>
            <a:endParaRPr lang="en-PH"/>
          </a:p>
        </p:txBody>
      </p:sp>
    </p:spTree>
    <p:extLst>
      <p:ext uri="{BB962C8B-B14F-4D97-AF65-F5344CB8AC3E}">
        <p14:creationId xmlns:p14="http://schemas.microsoft.com/office/powerpoint/2010/main" val="429255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 study comparing the cost of a nutritious diet and how much an average Filipino Male adult’s food expenditure, it showed that Filipinos tend to misallocate food spending. We spend more on starchy staples like rice and less of vegetables and fruit but spend the most on fats and oils.  However, the average food expenditure is still below the cost of a nutritious diet.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10</a:t>
            </a:fld>
            <a:endParaRPr lang="en-PH"/>
          </a:p>
        </p:txBody>
      </p:sp>
    </p:spTree>
    <p:extLst>
      <p:ext uri="{BB962C8B-B14F-4D97-AF65-F5344CB8AC3E}">
        <p14:creationId xmlns:p14="http://schemas.microsoft.com/office/powerpoint/2010/main" val="1852427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is becoming more difficult as food is getting more expensive in the Philippines. </a:t>
            </a:r>
          </a:p>
          <a:p>
            <a:r>
              <a:rPr lang="en-US" dirty="0"/>
              <a:t>[Optional: Like the new tourism slogan, Love the Philippines, in Filipino, Mahal ang </a:t>
            </a:r>
            <a:r>
              <a:rPr lang="en-US" dirty="0" err="1"/>
              <a:t>Pilipinas</a:t>
            </a:r>
            <a:r>
              <a:rPr lang="en-US" dirty="0"/>
              <a:t>. ]</a:t>
            </a:r>
          </a:p>
          <a:p>
            <a:r>
              <a:rPr lang="en-US" dirty="0"/>
              <a:t>The Philippines is affected by rising global prices which exacerbated existing conditions. According to the World Bank, Filipinos pay about 40% more for food compared to our Asian neighbors mainly because we have focused support on rice production to the detriment of other agricultural products. The high levels of trade protection for nutrient foods increase their cost compared to cheaper imports.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11</a:t>
            </a:fld>
            <a:endParaRPr lang="en-PH"/>
          </a:p>
        </p:txBody>
      </p:sp>
    </p:spTree>
    <p:extLst>
      <p:ext uri="{BB962C8B-B14F-4D97-AF65-F5344CB8AC3E}">
        <p14:creationId xmlns:p14="http://schemas.microsoft.com/office/powerpoint/2010/main" val="427570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discussed why diets are not affordable, let us discuss healthy diets.  To understand healthy diets, let us understand the concept of diet quality.  When you eat foods that can only provide calories and less of other nutrients, this is called energy-sufficient diet and this is often on short-term only.  But if you eat other foods that satisfy your requirements for both calories and nutrients, this is called a nutrient adequate diet. But if you eat food from different food groups and within each food group, you consume diverse sources and it is able to meet your nutrient requirements and offer long-term health.  This means you are consuming healthy diets.  We discussed previously that the quality of a diet is affected by its affordability.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12</a:t>
            </a:fld>
            <a:endParaRPr lang="en-PH"/>
          </a:p>
        </p:txBody>
      </p:sp>
    </p:spTree>
    <p:extLst>
      <p:ext uri="{BB962C8B-B14F-4D97-AF65-F5344CB8AC3E}">
        <p14:creationId xmlns:p14="http://schemas.microsoft.com/office/powerpoint/2010/main" val="2776398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having healthy diets, the goal is to have sustainable healthy diets.   A planetary diet leans on plant-based foods and less of animal meats. Producing these foods from farm to table should have minimal green house gas emissions and reduced carbon foot print.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13</a:t>
            </a:fld>
            <a:endParaRPr lang="en-PH"/>
          </a:p>
        </p:txBody>
      </p:sp>
    </p:spTree>
    <p:extLst>
      <p:ext uri="{BB962C8B-B14F-4D97-AF65-F5344CB8AC3E}">
        <p14:creationId xmlns:p14="http://schemas.microsoft.com/office/powerpoint/2010/main" val="231518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and FAO </a:t>
            </a:r>
            <a:r>
              <a:rPr lang="en-US" dirty="0" err="1"/>
              <a:t>identied</a:t>
            </a:r>
            <a:r>
              <a:rPr lang="en-US" dirty="0"/>
              <a:t> guidelines for sustainable healthy diets.  The check marks include making sure to breastfeed and give appropriate complementary feeding to infants and young children to start them on healthy diet. Consume whole foods and water should be the fluid of choice. Food should be safe, preserves biodiversity, reduces food loss and waste, limits the use of plastics. Diets must also be culturally acceptable and desirable.  On the other hand, the </a:t>
            </a:r>
            <a:r>
              <a:rPr lang="en-US" dirty="0" err="1"/>
              <a:t>don’t’s</a:t>
            </a:r>
            <a:r>
              <a:rPr lang="en-US" dirty="0"/>
              <a:t> include consuming highly processed foods and drinks, foods high in sugar, sodium, saturated fats and TFA. It should not cause food-borne diseases.  It limits the use of antibiotics and hormones in production. Limit greenhouse gas emissions. It should not result to overfishing or hunting and there should be no adverse gender related impact.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14</a:t>
            </a:fld>
            <a:endParaRPr lang="en-PH"/>
          </a:p>
        </p:txBody>
      </p:sp>
    </p:spTree>
    <p:extLst>
      <p:ext uri="{BB962C8B-B14F-4D97-AF65-F5344CB8AC3E}">
        <p14:creationId xmlns:p14="http://schemas.microsoft.com/office/powerpoint/2010/main" val="118605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factors earlier mentioned, it is not surprising that Filipinos are not consuming healthy diets. </a:t>
            </a:r>
            <a:r>
              <a:rPr lang="en-US" dirty="0" err="1"/>
              <a:t>Abour</a:t>
            </a:r>
            <a:r>
              <a:rPr lang="en-US" dirty="0"/>
              <a:t> 47 million Filipinos have severe or moderate food insecurity.  Infants too don’t receive healthy diets especially complementary feeding is way </a:t>
            </a:r>
            <a:r>
              <a:rPr lang="en-US" dirty="0" err="1"/>
              <a:t>way</a:t>
            </a:r>
            <a:r>
              <a:rPr lang="en-US" dirty="0"/>
              <a:t> too poor. 9 out of every 10 Filipinos do not even meet their energy requirements.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15</a:t>
            </a:fld>
            <a:endParaRPr lang="en-PH"/>
          </a:p>
        </p:txBody>
      </p:sp>
    </p:spTree>
    <p:extLst>
      <p:ext uri="{BB962C8B-B14F-4D97-AF65-F5344CB8AC3E}">
        <p14:creationId xmlns:p14="http://schemas.microsoft.com/office/powerpoint/2010/main" val="210398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is that Filipinos cant afford a healthy diet or about  75 million Filipinos. The cost of a healthy diet in 2020 was estimated at Php243 pesos per person per day.  Thus, a household with 5 members will need </a:t>
            </a:r>
            <a:r>
              <a:rPr lang="en-US" dirty="0" err="1"/>
              <a:t>Php</a:t>
            </a:r>
            <a:r>
              <a:rPr lang="en-US" dirty="0"/>
              <a:t> 1,212 everyday. On the other hand the Philippine Statistics Authority estimated that a family of five needs Php400 per day for basic needs. The estimates of PSA are referred to when determining the minimum wage which is currently about Php570 in Metro Manila.  The increase in cost of healthy diets are not at par with the increase in wages.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16</a:t>
            </a:fld>
            <a:endParaRPr lang="en-PH"/>
          </a:p>
        </p:txBody>
      </p:sp>
    </p:spTree>
    <p:extLst>
      <p:ext uri="{BB962C8B-B14F-4D97-AF65-F5344CB8AC3E}">
        <p14:creationId xmlns:p14="http://schemas.microsoft.com/office/powerpoint/2010/main" val="23382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baseline="0" dirty="0">
                <a:solidFill>
                  <a:schemeClr val="tx1"/>
                </a:solidFill>
                <a:latin typeface="+mn-lt"/>
                <a:ea typeface="+mn-ea"/>
                <a:cs typeface="+mn-cs"/>
              </a:rPr>
              <a:t>In a modelling study in 2018 showed that 97 percent of households would not be able to afford an energy-only diet which was equivalent to Php108 pesos at that time for a family of five in a day.  On the other hand, in terms of quality, the average cost for the nutritious diet was PHP 206. One third of households would not be able to afford a nutritious diet. Based on the analysis done,  there is a strong correlation between stunting prevalence and the non-affordability of a nutritious diet by region. This suggests that economic access to nutritious food is a barrier to providing a nutritious diet to young children. </a:t>
            </a:r>
          </a:p>
          <a:p>
            <a:endParaRPr lang="en-PH" sz="1200" b="0" i="0" u="none" strike="noStrike" kern="1200" baseline="0" dirty="0">
              <a:solidFill>
                <a:schemeClr val="tx1"/>
              </a:solidFill>
              <a:latin typeface="+mn-lt"/>
              <a:ea typeface="+mn-ea"/>
              <a:cs typeface="+mn-cs"/>
            </a:endParaRPr>
          </a:p>
          <a:p>
            <a:r>
              <a:rPr lang="en-PH" sz="1200" b="0" i="0" u="none" strike="noStrike" kern="1200" baseline="0" dirty="0">
                <a:solidFill>
                  <a:schemeClr val="tx1"/>
                </a:solidFill>
                <a:latin typeface="+mn-lt"/>
                <a:ea typeface="+mn-ea"/>
                <a:cs typeface="+mn-cs"/>
              </a:rPr>
              <a:t>The research study also assess capacity of 4Ps beneficiaries to avail an energy-only diet. Based on the analysis, the nationwide conditional cash transfer social safety net which provides households with a maximum of PHP 1,400 per month provides less than one third of the cost of an energy-only diet for the modelled five person household. </a:t>
            </a:r>
          </a:p>
          <a:p>
            <a:endParaRPr lang="en-PH"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dirty="0"/>
              <a:t>Source: Fill the Nutrient Gap Philippine Summary Report, WFP/DOST-FNRI/UNICEF (2018)</a:t>
            </a:r>
          </a:p>
          <a:p>
            <a:endParaRPr lang="en-PH" sz="1200" b="0" i="0" u="none" strike="noStrike" kern="1200" baseline="0" dirty="0">
              <a:solidFill>
                <a:schemeClr val="tx1"/>
              </a:solidFill>
              <a:latin typeface="+mn-lt"/>
              <a:ea typeface="+mn-ea"/>
              <a:cs typeface="+mn-cs"/>
            </a:endParaRPr>
          </a:p>
          <a:p>
            <a:endParaRPr lang="en-PH" sz="1200" b="0" i="0" u="none" strike="noStrike" kern="1200" baseline="0" dirty="0">
              <a:solidFill>
                <a:schemeClr val="tx1"/>
              </a:solidFill>
              <a:latin typeface="+mn-lt"/>
              <a:ea typeface="+mn-ea"/>
              <a:cs typeface="+mn-cs"/>
            </a:endParaRPr>
          </a:p>
          <a:p>
            <a:endParaRPr lang="en-PH" dirty="0"/>
          </a:p>
        </p:txBody>
      </p:sp>
      <p:sp>
        <p:nvSpPr>
          <p:cNvPr id="4" name="Slide Number Placeholder 3"/>
          <p:cNvSpPr>
            <a:spLocks noGrp="1"/>
          </p:cNvSpPr>
          <p:nvPr>
            <p:ph type="sldNum" sz="quarter" idx="5"/>
          </p:nvPr>
        </p:nvSpPr>
        <p:spPr/>
        <p:txBody>
          <a:bodyPr/>
          <a:lstStyle/>
          <a:p>
            <a:fld id="{598CBCAD-EEC8-4086-B4A8-6B371E81C288}" type="slidenum">
              <a:rPr lang="en-PH" smtClean="0"/>
              <a:t>17</a:t>
            </a:fld>
            <a:endParaRPr lang="en-PH"/>
          </a:p>
        </p:txBody>
      </p:sp>
    </p:spTree>
    <p:extLst>
      <p:ext uri="{BB962C8B-B14F-4D97-AF65-F5344CB8AC3E}">
        <p14:creationId xmlns:p14="http://schemas.microsoft.com/office/powerpoint/2010/main" val="3724844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consuming healthy diets would have consequence on individual health and quality of life.  The right of each person to have adequate food is not fulfilled.  It leads to human deprivation which makes it hard for the country to achieve the Sustainable Development Goal particularly on ending hunger.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18</a:t>
            </a:fld>
            <a:endParaRPr lang="en-PH"/>
          </a:p>
        </p:txBody>
      </p:sp>
    </p:spTree>
    <p:extLst>
      <p:ext uri="{BB962C8B-B14F-4D97-AF65-F5344CB8AC3E}">
        <p14:creationId xmlns:p14="http://schemas.microsoft.com/office/powerpoint/2010/main" val="2366378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quite a number of interventions to support affordable healthy diets. Of note is the current Philippine Development Plan which includes targets for reducing food inflation and ensuring food security and nutrition through production and effective supply management.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19</a:t>
            </a:fld>
            <a:endParaRPr lang="en-PH"/>
          </a:p>
        </p:txBody>
      </p:sp>
    </p:spTree>
    <p:extLst>
      <p:ext uri="{BB962C8B-B14F-4D97-AF65-F5344CB8AC3E}">
        <p14:creationId xmlns:p14="http://schemas.microsoft.com/office/powerpoint/2010/main" val="372333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Bakit </a:t>
            </a:r>
            <a:r>
              <a:rPr lang="en-US" dirty="0" err="1"/>
              <a:t>nga</a:t>
            </a:r>
            <a:r>
              <a:rPr lang="en-US" dirty="0"/>
              <a:t> </a:t>
            </a:r>
            <a:r>
              <a:rPr lang="en-US" dirty="0" err="1"/>
              <a:t>ba</a:t>
            </a:r>
            <a:r>
              <a:rPr lang="en-US" dirty="0"/>
              <a:t> every New Year, </a:t>
            </a:r>
            <a:r>
              <a:rPr lang="en-US" dirty="0" err="1"/>
              <a:t>naloloka</a:t>
            </a:r>
            <a:r>
              <a:rPr lang="en-US" dirty="0"/>
              <a:t> tayo </a:t>
            </a:r>
            <a:r>
              <a:rPr lang="en-US" dirty="0" err="1"/>
              <a:t>sa</a:t>
            </a:r>
            <a:r>
              <a:rPr lang="en-US" dirty="0"/>
              <a:t> </a:t>
            </a:r>
            <a:r>
              <a:rPr lang="en-US" dirty="0" err="1"/>
              <a:t>pagbili</a:t>
            </a:r>
            <a:r>
              <a:rPr lang="en-US" dirty="0"/>
              <a:t> ng </a:t>
            </a:r>
            <a:r>
              <a:rPr lang="en-US" dirty="0" err="1"/>
              <a:t>prutas</a:t>
            </a:r>
            <a:r>
              <a:rPr lang="en-US" dirty="0"/>
              <a:t>? Dahil </a:t>
            </a:r>
            <a:r>
              <a:rPr lang="en-US" dirty="0" err="1"/>
              <a:t>pampaswerte</a:t>
            </a:r>
            <a:r>
              <a:rPr lang="en-US" dirty="0"/>
              <a:t> </a:t>
            </a:r>
            <a:r>
              <a:rPr lang="en-US" dirty="0" err="1"/>
              <a:t>daw</a:t>
            </a:r>
            <a:r>
              <a:rPr lang="en-US" dirty="0"/>
              <a:t>.   Pero kung </a:t>
            </a:r>
            <a:r>
              <a:rPr lang="en-US" dirty="0" err="1"/>
              <a:t>nagbibigay</a:t>
            </a:r>
            <a:r>
              <a:rPr lang="en-US" dirty="0"/>
              <a:t> </a:t>
            </a:r>
            <a:r>
              <a:rPr lang="en-US" dirty="0" err="1"/>
              <a:t>swerte</a:t>
            </a:r>
            <a:r>
              <a:rPr lang="en-US" dirty="0"/>
              <a:t> ang </a:t>
            </a:r>
            <a:r>
              <a:rPr lang="en-US" dirty="0" err="1"/>
              <a:t>prutas</a:t>
            </a:r>
            <a:r>
              <a:rPr lang="en-US" dirty="0"/>
              <a:t>, </a:t>
            </a:r>
            <a:r>
              <a:rPr lang="en-US" dirty="0" err="1"/>
              <a:t>bakit</a:t>
            </a:r>
            <a:r>
              <a:rPr lang="en-US" dirty="0"/>
              <a:t> </a:t>
            </a:r>
            <a:r>
              <a:rPr lang="en-US" dirty="0" err="1"/>
              <a:t>hindi</a:t>
            </a:r>
            <a:r>
              <a:rPr lang="en-US" dirty="0"/>
              <a:t> </a:t>
            </a:r>
            <a:r>
              <a:rPr lang="en-US" dirty="0" err="1"/>
              <a:t>na</a:t>
            </a:r>
            <a:r>
              <a:rPr lang="en-US" dirty="0"/>
              <a:t> lang </a:t>
            </a:r>
            <a:r>
              <a:rPr lang="en-US" dirty="0" err="1"/>
              <a:t>araw-araw</a:t>
            </a:r>
            <a:r>
              <a:rPr lang="en-US" dirty="0"/>
              <a:t> </a:t>
            </a:r>
            <a:r>
              <a:rPr lang="en-US" dirty="0" err="1"/>
              <a:t>bumili</a:t>
            </a:r>
            <a:r>
              <a:rPr lang="en-US" dirty="0"/>
              <a:t> ng </a:t>
            </a:r>
            <a:r>
              <a:rPr lang="en-US" dirty="0" err="1"/>
              <a:t>prutas</a:t>
            </a:r>
            <a:r>
              <a:rPr lang="en-US" dirty="0"/>
              <a:t>?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2</a:t>
            </a:fld>
            <a:endParaRPr lang="en-PH"/>
          </a:p>
        </p:txBody>
      </p:sp>
    </p:spTree>
    <p:extLst>
      <p:ext uri="{BB962C8B-B14F-4D97-AF65-F5344CB8AC3E}">
        <p14:creationId xmlns:p14="http://schemas.microsoft.com/office/powerpoint/2010/main" val="304606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Philippine Plan of Action for Nutrition or PPAN for 2023-2028 provides the directions to reduce hunger and malnutrition.  Interventions to promote healthier diets, better practices and improved access to quality nutrition and related services are to increase availability, accessibility and affordability of nutritious foods, social and behavior change communication and delivery of integrated programs on nutrition.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20</a:t>
            </a:fld>
            <a:endParaRPr lang="en-PH"/>
          </a:p>
        </p:txBody>
      </p:sp>
    </p:spTree>
    <p:extLst>
      <p:ext uri="{BB962C8B-B14F-4D97-AF65-F5344CB8AC3E}">
        <p14:creationId xmlns:p14="http://schemas.microsoft.com/office/powerpoint/2010/main" val="2915732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and FAO recommends these actions to enable sustainable healthy diets to become available, accessible, affordable, safe and desirable.  It requires addressing inequities and inequalities, support consumer empowerment and nutrition education for behavior changes, careful balance of potential tradeoffs  and having national food-based dietary guidelines considering country contexts.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21</a:t>
            </a:fld>
            <a:endParaRPr lang="en-PH"/>
          </a:p>
        </p:txBody>
      </p:sp>
    </p:spTree>
    <p:extLst>
      <p:ext uri="{BB962C8B-B14F-4D97-AF65-F5344CB8AC3E}">
        <p14:creationId xmlns:p14="http://schemas.microsoft.com/office/powerpoint/2010/main" val="3083317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1a3da5cb4e_1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g21a3da5cb4e_1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r>
              <a:rPr lang="en-US" dirty="0"/>
              <a:t>The State of Food Security and Nutrition in the World 2022 Report identified policy actions and investments to be considered to transform food systems worldwide towards greater affordability of healthy diets. These include policies to reduce the cost of nutritious food such as investment in nutrition-sensitive agricultural productivity and diversity, urban agriculture, no taxes for nutritious foods, reduction of food losses, food fortification and strengthening food supply chains. </a:t>
            </a:r>
            <a:endParaRPr dirty="0"/>
          </a:p>
        </p:txBody>
      </p:sp>
    </p:spTree>
    <p:extLst>
      <p:ext uri="{BB962C8B-B14F-4D97-AF65-F5344CB8AC3E}">
        <p14:creationId xmlns:p14="http://schemas.microsoft.com/office/powerpoint/2010/main" val="3934098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1a3da5cb4e_1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g21a3da5cb4e_1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r>
              <a:rPr lang="en-US" dirty="0"/>
              <a:t>Consumer-oriented policies that enhance affordability of healthy diets along reduction of poverty and income inequality, nutrition-sensitive social protection mechanism and subsidies for nutritious foods.  There should also be complementary policies that promote healthy diets by promoting healthy food environments, taxation of foods with low nutritional value, food regulation, marketing regulation, promoting breastfeeding ang implementing the Milk Code and increased access of nutritious foods to infants, nutrition education and towards sustainable food consumption and food waste reduction. </a:t>
            </a:r>
          </a:p>
        </p:txBody>
      </p:sp>
    </p:spTree>
    <p:extLst>
      <p:ext uri="{BB962C8B-B14F-4D97-AF65-F5344CB8AC3E}">
        <p14:creationId xmlns:p14="http://schemas.microsoft.com/office/powerpoint/2010/main" val="10091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individual or family level, here are some practical ways to consume healthier diets: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PH" sz="1200" u="none" strike="noStrike" dirty="0">
                <a:effectLst/>
                <a:highlight>
                  <a:srgbClr val="FFFFFF"/>
                </a:highlight>
                <a:latin typeface="Calibri" panose="020F0502020204030204" pitchFamily="34" charset="0"/>
                <a:ea typeface="Calibri" panose="020F0502020204030204" pitchFamily="34" charset="0"/>
              </a:rPr>
              <a:t>Create a meal plan to stick to a budget and reduce food waste.  Refer to the </a:t>
            </a:r>
            <a:r>
              <a:rPr lang="en-PH" sz="1200" i="1" u="none" strike="noStrike" dirty="0" err="1">
                <a:effectLst/>
                <a:highlight>
                  <a:srgbClr val="FFFFFF"/>
                </a:highlight>
                <a:latin typeface="Calibri" panose="020F0502020204030204" pitchFamily="34" charset="0"/>
                <a:ea typeface="Calibri" panose="020F0502020204030204" pitchFamily="34" charset="0"/>
              </a:rPr>
              <a:t>Pinggang</a:t>
            </a:r>
            <a:r>
              <a:rPr lang="en-PH" sz="1200" i="1" u="none" strike="noStrike" dirty="0">
                <a:effectLst/>
                <a:highlight>
                  <a:srgbClr val="FFFFFF"/>
                </a:highlight>
                <a:latin typeface="Calibri" panose="020F0502020204030204" pitchFamily="34" charset="0"/>
                <a:ea typeface="Calibri" panose="020F0502020204030204" pitchFamily="34" charset="0"/>
              </a:rPr>
              <a:t> Pinoy</a:t>
            </a:r>
            <a:r>
              <a:rPr lang="en-PH" sz="1200" u="none" strike="noStrike" dirty="0">
                <a:effectLst/>
                <a:highlight>
                  <a:srgbClr val="FFFFFF"/>
                </a:highlight>
                <a:latin typeface="Calibri" panose="020F0502020204030204" pitchFamily="34" charset="0"/>
                <a:ea typeface="Calibri" panose="020F0502020204030204" pitchFamily="34" charset="0"/>
              </a:rPr>
              <a:t> on having the right food group proportions on a per-meal basis.</a:t>
            </a:r>
            <a:endParaRPr lang="en-PH" sz="1100" u="none" strike="noStrike" dirty="0">
              <a:effectLst/>
              <a:highlight>
                <a:srgbClr val="FFFFFF"/>
              </a:highlight>
              <a:latin typeface="Arial" panose="020B0604020202020204" pitchFamily="34" charset="0"/>
              <a:ea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PH" sz="1200" u="none" strike="noStrike" dirty="0">
                <a:effectLst/>
                <a:highlight>
                  <a:srgbClr val="FFFFFF"/>
                </a:highlight>
                <a:latin typeface="Calibri" panose="020F0502020204030204" pitchFamily="34" charset="0"/>
                <a:ea typeface="Calibri" panose="020F0502020204030204" pitchFamily="34" charset="0"/>
              </a:rPr>
              <a:t>Cook meals at home instead of eating outside the home. Meals bought outside the home tend to be more expensive.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PH" sz="1200" u="none" strike="noStrike" dirty="0">
                <a:effectLst/>
                <a:highlight>
                  <a:srgbClr val="FFFFFF"/>
                </a:highlight>
                <a:latin typeface="Calibri" panose="020F0502020204030204" pitchFamily="34" charset="0"/>
                <a:ea typeface="Calibri" panose="020F0502020204030204" pitchFamily="34" charset="0"/>
              </a:rPr>
              <a:t>Incorporate fruits, vegetables, legumes and nuts in daily meals.  Fruits bought in season are relatively less expensive. There are many vegetables that are packed in nutrients but not heavy on the wallet.  Choose green leafy vegetables such as kangkong, malunggay, </a:t>
            </a:r>
            <a:r>
              <a:rPr lang="en-PH" sz="1200" u="none" strike="noStrike" dirty="0" err="1">
                <a:effectLst/>
                <a:highlight>
                  <a:srgbClr val="FFFFFF"/>
                </a:highlight>
                <a:latin typeface="Calibri" panose="020F0502020204030204" pitchFamily="34" charset="0"/>
                <a:ea typeface="Calibri" panose="020F0502020204030204" pitchFamily="34" charset="0"/>
              </a:rPr>
              <a:t>alugbati</a:t>
            </a:r>
            <a:r>
              <a:rPr lang="en-PH" sz="1200" u="none" strike="noStrike" dirty="0">
                <a:effectLst/>
                <a:highlight>
                  <a:srgbClr val="FFFFFF"/>
                </a:highlight>
                <a:latin typeface="Calibri" panose="020F0502020204030204" pitchFamily="34" charset="0"/>
                <a:ea typeface="Calibri" panose="020F0502020204030204" pitchFamily="34" charset="0"/>
              </a:rPr>
              <a:t>, camote tops, </a:t>
            </a:r>
            <a:r>
              <a:rPr lang="en-PH" sz="1200" u="none" strike="noStrike" dirty="0" err="1">
                <a:effectLst/>
                <a:highlight>
                  <a:srgbClr val="FFFFFF"/>
                </a:highlight>
                <a:latin typeface="Calibri" panose="020F0502020204030204" pitchFamily="34" charset="0"/>
                <a:ea typeface="Calibri" panose="020F0502020204030204" pitchFamily="34" charset="0"/>
              </a:rPr>
              <a:t>mustasa</a:t>
            </a:r>
            <a:r>
              <a:rPr lang="en-PH" sz="1200" u="none" strike="noStrike" dirty="0">
                <a:effectLst/>
                <a:highlight>
                  <a:srgbClr val="FFFFFF"/>
                </a:highlight>
                <a:latin typeface="Calibri" panose="020F0502020204030204" pitchFamily="34" charset="0"/>
                <a:ea typeface="Calibri" panose="020F0502020204030204" pitchFamily="34" charset="0"/>
              </a:rPr>
              <a:t>, </a:t>
            </a:r>
            <a:r>
              <a:rPr lang="en-PH" sz="1200" u="none" strike="noStrike" dirty="0" err="1">
                <a:effectLst/>
                <a:highlight>
                  <a:srgbClr val="FFFFFF"/>
                </a:highlight>
                <a:latin typeface="Calibri" panose="020F0502020204030204" pitchFamily="34" charset="0"/>
                <a:ea typeface="Calibri" panose="020F0502020204030204" pitchFamily="34" charset="0"/>
              </a:rPr>
              <a:t>saluyot</a:t>
            </a:r>
            <a:r>
              <a:rPr lang="en-PH" sz="1200" u="none" strike="noStrike" dirty="0">
                <a:effectLst/>
                <a:highlight>
                  <a:srgbClr val="FFFFFF"/>
                </a:highlight>
                <a:latin typeface="Calibri" panose="020F0502020204030204" pitchFamily="34" charset="0"/>
                <a:ea typeface="Calibri" panose="020F0502020204030204" pitchFamily="34" charset="0"/>
              </a:rPr>
              <a:t>, talinum,  and non-leafy vegetables such as </a:t>
            </a:r>
            <a:r>
              <a:rPr lang="en-PH" sz="1200" u="none" strike="noStrike" dirty="0" err="1">
                <a:effectLst/>
                <a:highlight>
                  <a:srgbClr val="FFFFFF"/>
                </a:highlight>
                <a:latin typeface="Calibri" panose="020F0502020204030204" pitchFamily="34" charset="0"/>
                <a:ea typeface="Calibri" panose="020F0502020204030204" pitchFamily="34" charset="0"/>
              </a:rPr>
              <a:t>sigarilyas</a:t>
            </a:r>
            <a:r>
              <a:rPr lang="en-PH" sz="1200" u="none" strike="noStrike" dirty="0">
                <a:effectLst/>
                <a:highlight>
                  <a:srgbClr val="FFFFFF"/>
                </a:highlight>
                <a:latin typeface="Calibri" panose="020F0502020204030204" pitchFamily="34" charset="0"/>
                <a:ea typeface="Calibri" panose="020F0502020204030204" pitchFamily="34" charset="0"/>
              </a:rPr>
              <a:t>,  </a:t>
            </a:r>
            <a:r>
              <a:rPr lang="en-PH" sz="1200" u="none" strike="noStrike" dirty="0" err="1">
                <a:effectLst/>
                <a:highlight>
                  <a:srgbClr val="FFFFFF"/>
                </a:highlight>
                <a:latin typeface="Calibri" panose="020F0502020204030204" pitchFamily="34" charset="0"/>
                <a:ea typeface="Calibri" panose="020F0502020204030204" pitchFamily="34" charset="0"/>
              </a:rPr>
              <a:t>sitaw</a:t>
            </a:r>
            <a:r>
              <a:rPr lang="en-PH" sz="1200" u="none" strike="noStrike" dirty="0">
                <a:effectLst/>
                <a:highlight>
                  <a:srgbClr val="FFFFFF"/>
                </a:highlight>
                <a:latin typeface="Calibri" panose="020F0502020204030204" pitchFamily="34" charset="0"/>
                <a:ea typeface="Calibri" panose="020F0502020204030204" pitchFamily="34" charset="0"/>
              </a:rPr>
              <a:t> (long beans) and okra. Legumes such as </a:t>
            </a:r>
            <a:r>
              <a:rPr lang="en-PH" sz="1200" u="none" strike="noStrike" dirty="0" err="1">
                <a:effectLst/>
                <a:highlight>
                  <a:srgbClr val="FFFFFF"/>
                </a:highlight>
                <a:latin typeface="Calibri" panose="020F0502020204030204" pitchFamily="34" charset="0"/>
                <a:ea typeface="Calibri" panose="020F0502020204030204" pitchFamily="34" charset="0"/>
              </a:rPr>
              <a:t>kadyos</a:t>
            </a:r>
            <a:r>
              <a:rPr lang="en-PH" sz="1200" u="none" strike="noStrike" dirty="0">
                <a:effectLst/>
                <a:highlight>
                  <a:srgbClr val="FFFFFF"/>
                </a:highlight>
                <a:latin typeface="Calibri" panose="020F0502020204030204" pitchFamily="34" charset="0"/>
                <a:ea typeface="Calibri" panose="020F0502020204030204" pitchFamily="34" charset="0"/>
              </a:rPr>
              <a:t> (pigeon pea), </a:t>
            </a:r>
            <a:r>
              <a:rPr lang="en-PH" sz="1200" u="none" strike="noStrike" dirty="0" err="1">
                <a:effectLst/>
                <a:highlight>
                  <a:srgbClr val="FFFFFF"/>
                </a:highlight>
                <a:latin typeface="Calibri" panose="020F0502020204030204" pitchFamily="34" charset="0"/>
                <a:ea typeface="Calibri" panose="020F0502020204030204" pitchFamily="34" charset="0"/>
              </a:rPr>
              <a:t>patani</a:t>
            </a:r>
            <a:r>
              <a:rPr lang="en-PH" sz="1200" u="none" strike="noStrike" dirty="0">
                <a:effectLst/>
                <a:highlight>
                  <a:srgbClr val="FFFFFF"/>
                </a:highlight>
                <a:latin typeface="Calibri" panose="020F0502020204030204" pitchFamily="34" charset="0"/>
                <a:ea typeface="Calibri" panose="020F0502020204030204" pitchFamily="34" charset="0"/>
              </a:rPr>
              <a:t> (lima beans) are relatively inexpensive and rich in protein. </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u="none" strike="noStrike" dirty="0">
                <a:effectLst/>
                <a:highlight>
                  <a:srgbClr val="FFFFFF"/>
                </a:highlight>
                <a:latin typeface="Calibri" panose="020F0502020204030204" pitchFamily="34" charset="0"/>
                <a:ea typeface="Calibri" panose="020F0502020204030204" pitchFamily="34" charset="0"/>
              </a:rPr>
              <a:t>4. Avoid buying highly processed foods and instead buy whole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u="none" strike="noStrike" dirty="0">
                <a:effectLst/>
                <a:highlight>
                  <a:srgbClr val="FFFFFF"/>
                </a:highlight>
                <a:latin typeface="Calibri" panose="020F0502020204030204" pitchFamily="34" charset="0"/>
                <a:ea typeface="Calibri" panose="020F0502020204030204" pitchFamily="34" charset="0"/>
              </a:rPr>
              <a:t>5. Replace meat with other proteins such as legumes, eggs, small fishes and canned fish.</a:t>
            </a:r>
            <a:endParaRPr lang="en-PH" sz="1100" u="none" strike="noStrike" dirty="0">
              <a:effectLst/>
              <a:highlight>
                <a:srgbClr val="FFFFFF"/>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u="none" strike="noStrike" dirty="0">
                <a:effectLst/>
                <a:highlight>
                  <a:srgbClr val="FFFFFF"/>
                </a:highlight>
                <a:latin typeface="Calibri" panose="020F0502020204030204" pitchFamily="34" charset="0"/>
                <a:ea typeface="Calibri" panose="020F0502020204030204" pitchFamily="34" charset="0"/>
              </a:rPr>
              <a:t>6. Grow own foods at home or in communities. Having food gardens not only provide additional source of food but also potential income and physical activity. </a:t>
            </a:r>
            <a:endParaRPr lang="en-PH" sz="1100" u="none" strike="noStrike" dirty="0">
              <a:effectLst/>
              <a:latin typeface="Arial" panose="020B0604020202020204" pitchFamily="34" charset="0"/>
              <a:ea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PH" sz="1200" u="none" strike="noStrike" dirty="0">
              <a:effectLst/>
              <a:highlight>
                <a:srgbClr val="FFFFFF"/>
              </a:highligh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a:lnSpc>
                <a:spcPct val="115000"/>
              </a:lnSpc>
              <a:spcBef>
                <a:spcPts val="1268"/>
              </a:spcBef>
              <a:buClr>
                <a:schemeClr val="dk1"/>
              </a:buClr>
              <a:buNone/>
            </a:pPr>
            <a:r>
              <a:rPr lang="en-US" sz="1200" dirty="0">
                <a:solidFill>
                  <a:schemeClr val="dk1"/>
                </a:solidFill>
              </a:rPr>
              <a:t>Considering the challenge of Filipinos to have affordable healthy diets, the Nutrition Month campaign aims to raise awareness on supporting Filipinos improve access to affordable healthy diets to reduce malnutrition, improve food security, health and quality of life.   It aims to engage consumers which means the general public to support them on how they can shift from energy-sufficient diets to sustainable healthy diets.  Nutrition Month shall also encourage stakeholders especially those involved in food systems meaning from production to consumption to work towards the actions for sustainable healthy diets.  Since the PPAN 2023-2028 supports food security, improved nutrition or having healthy diets, Nutrition Month will campaign for support to the PPAN.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a:buNone/>
            </a:pPr>
            <a:r>
              <a:rPr lang="en-US" dirty="0"/>
              <a:t>The Nutrition Month campaign aims to push for the following key messages: </a:t>
            </a:r>
          </a:p>
          <a:p>
            <a:pPr marL="285794" indent="0">
              <a:buClr>
                <a:schemeClr val="dk1"/>
              </a:buClr>
              <a:buNone/>
            </a:pPr>
            <a:r>
              <a:rPr lang="en-US" i="1" u="sng" dirty="0">
                <a:solidFill>
                  <a:schemeClr val="dk1"/>
                </a:solidFill>
                <a:latin typeface="Poppins"/>
                <a:ea typeface="Poppins"/>
                <a:cs typeface="Poppins"/>
                <a:sym typeface="Poppins"/>
              </a:rPr>
              <a:t>For individuals and families, communities </a:t>
            </a:r>
            <a:endParaRPr lang="en-US" dirty="0">
              <a:solidFill>
                <a:schemeClr val="dk1"/>
              </a:solidFill>
              <a:latin typeface="Poppins"/>
              <a:ea typeface="Poppins"/>
              <a:cs typeface="Poppins"/>
              <a:sym typeface="Poppins"/>
            </a:endParaRPr>
          </a:p>
          <a:p>
            <a:pPr marL="1207580" lvl="2" indent="-207972">
              <a:buClr>
                <a:schemeClr val="dk1"/>
              </a:buClr>
              <a:buAutoNum type="arabicPeriod"/>
            </a:pPr>
            <a:r>
              <a:rPr lang="en-US" dirty="0">
                <a:solidFill>
                  <a:schemeClr val="dk1"/>
                </a:solidFill>
                <a:latin typeface="Poppins"/>
                <a:ea typeface="Poppins"/>
                <a:cs typeface="Poppins"/>
                <a:sym typeface="Poppins"/>
              </a:rPr>
              <a:t>Start children on a healthy diet with exclusive breastfeeding in the first six months and continued breastfeeding up to two years and beyond with appropriate complementary feeding. </a:t>
            </a:r>
          </a:p>
          <a:p>
            <a:pPr marL="1207580" lvl="2" indent="-207972">
              <a:buClr>
                <a:schemeClr val="dk1"/>
              </a:buClr>
              <a:buAutoNum type="arabicPeriod"/>
            </a:pPr>
            <a:r>
              <a:rPr lang="en-US" dirty="0">
                <a:solidFill>
                  <a:schemeClr val="dk1"/>
                </a:solidFill>
                <a:latin typeface="Poppins"/>
                <a:ea typeface="Poppins"/>
                <a:cs typeface="Poppins"/>
                <a:sym typeface="Poppins"/>
              </a:rPr>
              <a:t>Eat a variety of unprocessed or minimally processed foods, balanced across food groups, while restricting highly processed food and drink products.</a:t>
            </a:r>
          </a:p>
          <a:p>
            <a:pPr marL="1207580" lvl="2" indent="-207972">
              <a:buClr>
                <a:schemeClr val="dk1"/>
              </a:buClr>
              <a:buAutoNum type="arabicPeriod"/>
            </a:pPr>
            <a:r>
              <a:rPr lang="en-US" dirty="0">
                <a:solidFill>
                  <a:schemeClr val="dk1"/>
                </a:solidFill>
                <a:latin typeface="Poppins"/>
                <a:ea typeface="Poppins"/>
                <a:cs typeface="Poppins"/>
                <a:sym typeface="Poppins"/>
              </a:rPr>
              <a:t>Have family and community food gardens as an additional source of food.</a:t>
            </a:r>
          </a:p>
          <a:p>
            <a:pPr marL="1207580" lvl="2" indent="-207972">
              <a:buClr>
                <a:schemeClr val="dk1"/>
              </a:buClr>
              <a:buAutoNum type="arabicPeriod"/>
            </a:pPr>
            <a:r>
              <a:rPr lang="en-US" dirty="0">
                <a:solidFill>
                  <a:schemeClr val="dk1"/>
                </a:solidFill>
                <a:latin typeface="Poppins"/>
                <a:ea typeface="Poppins"/>
                <a:cs typeface="Poppins"/>
                <a:sym typeface="Poppins"/>
              </a:rPr>
              <a:t>Buy food from local farmers. </a:t>
            </a:r>
          </a:p>
          <a:p>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a:buClr>
                <a:schemeClr val="dk1"/>
              </a:buClr>
              <a:buNone/>
            </a:pPr>
            <a:r>
              <a:rPr lang="en-US" i="1" u="sng" dirty="0">
                <a:solidFill>
                  <a:schemeClr val="dk1"/>
                </a:solidFill>
                <a:latin typeface="Poppins"/>
                <a:ea typeface="Poppins"/>
                <a:cs typeface="Poppins"/>
                <a:sym typeface="Poppins"/>
              </a:rPr>
              <a:t>For policy-makers, program managers and legislators </a:t>
            </a:r>
            <a:endParaRPr lang="en-US" dirty="0">
              <a:solidFill>
                <a:schemeClr val="dk1"/>
              </a:solidFill>
              <a:latin typeface="Poppins"/>
              <a:ea typeface="Poppins"/>
              <a:cs typeface="Poppins"/>
              <a:sym typeface="Poppins"/>
            </a:endParaRPr>
          </a:p>
          <a:p>
            <a:pPr marL="362274" marR="0" lvl="0" indent="-328730" algn="l" defTabSz="914400" rtl="0" eaLnBrk="1" fontAlgn="auto" latinLnBrk="0" hangingPunct="1">
              <a:lnSpc>
                <a:spcPct val="100000"/>
              </a:lnSpc>
              <a:spcBef>
                <a:spcPts val="0"/>
              </a:spcBef>
              <a:spcAft>
                <a:spcPts val="0"/>
              </a:spcAft>
              <a:buClr>
                <a:schemeClr val="dk1"/>
              </a:buClr>
              <a:buSzTx/>
              <a:buFontTx/>
              <a:buAutoNum type="arabicPeriod"/>
              <a:tabLst/>
              <a:defRPr/>
            </a:pPr>
            <a:r>
              <a:rPr lang="en-US" sz="1200" dirty="0">
                <a:solidFill>
                  <a:srgbClr val="000000"/>
                </a:solidFill>
                <a:latin typeface="Poppins Bold"/>
              </a:rPr>
              <a:t>Issue legislation and policies that provide subsidies for fruits and vegetables and improve food value chains.</a:t>
            </a:r>
            <a:endParaRPr lang="en-US" dirty="0">
              <a:solidFill>
                <a:schemeClr val="dk1"/>
              </a:solidFill>
              <a:latin typeface="Poppins"/>
              <a:ea typeface="Poppins"/>
              <a:cs typeface="Poppins"/>
              <a:sym typeface="Poppins"/>
            </a:endParaRPr>
          </a:p>
          <a:p>
            <a:pPr marL="362274" indent="-328730">
              <a:buClr>
                <a:schemeClr val="dk1"/>
              </a:buClr>
              <a:buAutoNum type="arabicPeriod"/>
            </a:pPr>
            <a:r>
              <a:rPr lang="en-US" dirty="0">
                <a:solidFill>
                  <a:schemeClr val="dk1"/>
                </a:solidFill>
                <a:latin typeface="Poppins"/>
                <a:ea typeface="Poppins"/>
                <a:cs typeface="Poppins"/>
                <a:sym typeface="Poppins"/>
              </a:rPr>
              <a:t>Reduce the availability of unhealthy food through taxation, restrictions on marketing and consumer education </a:t>
            </a:r>
          </a:p>
          <a:p>
            <a:pPr marL="362274" indent="-328730">
              <a:buClr>
                <a:schemeClr val="dk1"/>
              </a:buClr>
              <a:buAutoNum type="arabicPeriod"/>
            </a:pPr>
            <a:r>
              <a:rPr lang="en-US" dirty="0" err="1">
                <a:solidFill>
                  <a:schemeClr val="dk1"/>
                </a:solidFill>
                <a:latin typeface="Poppins"/>
                <a:ea typeface="Poppins"/>
                <a:cs typeface="Poppins"/>
                <a:sym typeface="Poppins"/>
              </a:rPr>
              <a:t>Rechannel</a:t>
            </a:r>
            <a:r>
              <a:rPr lang="en-US" dirty="0">
                <a:solidFill>
                  <a:schemeClr val="dk1"/>
                </a:solidFill>
                <a:latin typeface="Poppins"/>
                <a:ea typeface="Poppins"/>
                <a:cs typeface="Poppins"/>
                <a:sym typeface="Poppins"/>
              </a:rPr>
              <a:t> resources to agriculture to enable access to affordable nutritious and safe food. </a:t>
            </a:r>
          </a:p>
          <a:p>
            <a:pPr marL="362274" indent="-328730">
              <a:buClr>
                <a:schemeClr val="dk1"/>
              </a:buClr>
              <a:buAutoNum type="arabicPeriod"/>
            </a:pPr>
            <a:r>
              <a:rPr lang="en-US" dirty="0">
                <a:solidFill>
                  <a:schemeClr val="dk1"/>
                </a:solidFill>
                <a:latin typeface="Poppins"/>
                <a:ea typeface="Poppins"/>
                <a:cs typeface="Poppins"/>
                <a:sym typeface="Poppins"/>
              </a:rPr>
              <a:t>Implement the PPAN 2023-2028 by scaling up food and nutrition security interventions.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ts val="4480"/>
              </a:lnSpc>
            </a:pPr>
            <a:r>
              <a:rPr lang="en-US" sz="1200" i="1" u="sng" dirty="0">
                <a:solidFill>
                  <a:srgbClr val="000000"/>
                </a:solidFill>
                <a:latin typeface="Poppins Bold"/>
              </a:rPr>
              <a:t>For food industry</a:t>
            </a:r>
          </a:p>
          <a:p>
            <a:pPr marL="228600" indent="-228600">
              <a:lnSpc>
                <a:spcPts val="4480"/>
              </a:lnSpc>
              <a:buAutoNum type="arabicPeriod"/>
            </a:pPr>
            <a:r>
              <a:rPr lang="en-US" sz="1200" dirty="0">
                <a:solidFill>
                  <a:srgbClr val="000000"/>
                </a:solidFill>
                <a:latin typeface="Poppins Bold"/>
              </a:rPr>
              <a:t>Reformulate food products to reduce salt/sodium, saturated fat, free sugars </a:t>
            </a:r>
          </a:p>
          <a:p>
            <a:pPr marL="228600" indent="-228600">
              <a:lnSpc>
                <a:spcPts val="4480"/>
              </a:lnSpc>
              <a:buAutoNum type="arabicPeriod"/>
            </a:pPr>
            <a:r>
              <a:rPr lang="en-US" sz="1200" dirty="0">
                <a:solidFill>
                  <a:srgbClr val="000000"/>
                </a:solidFill>
                <a:latin typeface="Poppins Bold"/>
              </a:rPr>
              <a:t>Eliminate the use of </a:t>
            </a:r>
            <a:r>
              <a:rPr lang="en-US" sz="1200" dirty="0" err="1">
                <a:solidFill>
                  <a:srgbClr val="000000"/>
                </a:solidFill>
                <a:latin typeface="Poppins Bold"/>
              </a:rPr>
              <a:t>hydrogenized</a:t>
            </a:r>
            <a:r>
              <a:rPr lang="en-US" sz="1200" dirty="0">
                <a:solidFill>
                  <a:srgbClr val="000000"/>
                </a:solidFill>
                <a:latin typeface="Poppins Bold"/>
              </a:rPr>
              <a:t> or partially </a:t>
            </a:r>
            <a:r>
              <a:rPr lang="en-US" sz="1200" dirty="0" err="1">
                <a:solidFill>
                  <a:srgbClr val="000000"/>
                </a:solidFill>
                <a:latin typeface="Poppins Bold"/>
              </a:rPr>
              <a:t>hydrogenized</a:t>
            </a:r>
            <a:r>
              <a:rPr lang="en-US" sz="1200" dirty="0">
                <a:solidFill>
                  <a:srgbClr val="000000"/>
                </a:solidFill>
                <a:latin typeface="Poppins Bold"/>
              </a:rPr>
              <a:t> oils to remove trans-fatty acids from food products </a:t>
            </a:r>
          </a:p>
          <a:p>
            <a:pPr marL="228600" indent="-228600">
              <a:lnSpc>
                <a:spcPts val="4480"/>
              </a:lnSpc>
              <a:buAutoNum type="arabicPeriod"/>
            </a:pPr>
            <a:r>
              <a:rPr lang="en-US" sz="1200" dirty="0">
                <a:solidFill>
                  <a:srgbClr val="000000"/>
                </a:solidFill>
                <a:latin typeface="Poppins Bold"/>
              </a:rPr>
              <a:t>Produce healthier food products with less processing.</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rPr>
              <a:t>And before I close, let me share suggested activities by which you or your community or organization can do during Nutrition Month. Help disseminate information about Nutrition Month in whatever channel available to you. Maximize the use of social media to help disseminate nutrition month activities. You can also </a:t>
            </a:r>
            <a:r>
              <a:rPr lang="en-US" sz="1200" dirty="0">
                <a:solidFill>
                  <a:srgbClr val="000000"/>
                </a:solidFill>
                <a:ea typeface="Calibri" panose="020F0502020204030204" pitchFamily="34" charset="0"/>
              </a:rPr>
              <a:t>p</a:t>
            </a:r>
            <a:r>
              <a:rPr lang="en-US" sz="1200" dirty="0">
                <a:solidFill>
                  <a:srgbClr val="000000"/>
                </a:solidFill>
              </a:rPr>
              <a:t>articipate in Nutrition Month activities of the NNC, other agencies, workplace, schools and your local government unit or community. </a:t>
            </a:r>
            <a:endParaRPr lang="en-US" sz="120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Samantala</a:t>
            </a:r>
            <a:r>
              <a:rPr lang="en-US" dirty="0"/>
              <a:t>, may </a:t>
            </a:r>
            <a:r>
              <a:rPr lang="en-US" dirty="0" err="1"/>
              <a:t>mga</a:t>
            </a:r>
            <a:r>
              <a:rPr lang="en-US" dirty="0"/>
              <a:t> </a:t>
            </a:r>
            <a:r>
              <a:rPr lang="en-US" dirty="0" err="1"/>
              <a:t>tao</a:t>
            </a:r>
            <a:r>
              <a:rPr lang="en-US" dirty="0"/>
              <a:t> naman </a:t>
            </a:r>
            <a:r>
              <a:rPr lang="en-US" dirty="0" err="1"/>
              <a:t>na</a:t>
            </a:r>
            <a:r>
              <a:rPr lang="en-US" dirty="0"/>
              <a:t> ang </a:t>
            </a:r>
            <a:r>
              <a:rPr lang="en-US" dirty="0" err="1"/>
              <a:t>tingin</a:t>
            </a:r>
            <a:r>
              <a:rPr lang="en-US" dirty="0"/>
              <a:t> </a:t>
            </a:r>
            <a:r>
              <a:rPr lang="en-US" dirty="0" err="1"/>
              <a:t>sa</a:t>
            </a:r>
            <a:r>
              <a:rPr lang="en-US" dirty="0"/>
              <a:t> </a:t>
            </a:r>
            <a:r>
              <a:rPr lang="en-US" dirty="0" err="1"/>
              <a:t>gulay</a:t>
            </a:r>
            <a:r>
              <a:rPr lang="en-US" dirty="0"/>
              <a:t> ay </a:t>
            </a:r>
            <a:r>
              <a:rPr lang="en-US" dirty="0" err="1"/>
              <a:t>hindi</a:t>
            </a:r>
            <a:r>
              <a:rPr lang="en-US" dirty="0"/>
              <a:t> </a:t>
            </a:r>
            <a:r>
              <a:rPr lang="en-US" dirty="0" err="1"/>
              <a:t>ulam</a:t>
            </a:r>
            <a:r>
              <a:rPr lang="en-US" dirty="0"/>
              <a:t>. Hindi </a:t>
            </a:r>
            <a:r>
              <a:rPr lang="en-US" dirty="0" err="1"/>
              <a:t>kumpleto</a:t>
            </a:r>
            <a:r>
              <a:rPr lang="en-US" dirty="0"/>
              <a:t> ang </a:t>
            </a:r>
            <a:r>
              <a:rPr lang="en-US" dirty="0" err="1"/>
              <a:t>pananghalian</a:t>
            </a:r>
            <a:r>
              <a:rPr lang="en-US" dirty="0"/>
              <a:t> o </a:t>
            </a:r>
            <a:r>
              <a:rPr lang="en-US" dirty="0" err="1"/>
              <a:t>hapunan</a:t>
            </a:r>
            <a:r>
              <a:rPr lang="en-US" dirty="0"/>
              <a:t> </a:t>
            </a:r>
            <a:r>
              <a:rPr lang="en-US" dirty="0" err="1"/>
              <a:t>kapag</a:t>
            </a:r>
            <a:r>
              <a:rPr lang="en-US" dirty="0"/>
              <a:t> </a:t>
            </a:r>
            <a:r>
              <a:rPr lang="en-US" dirty="0" err="1"/>
              <a:t>walang</a:t>
            </a:r>
            <a:r>
              <a:rPr lang="en-US" dirty="0"/>
              <a:t> </a:t>
            </a:r>
            <a:r>
              <a:rPr lang="en-US" dirty="0" err="1"/>
              <a:t>karne</a:t>
            </a:r>
            <a:r>
              <a:rPr lang="en-US" dirty="0"/>
              <a:t>.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3</a:t>
            </a:fld>
            <a:endParaRPr lang="en-PH"/>
          </a:p>
        </p:txBody>
      </p:sp>
    </p:spTree>
    <p:extLst>
      <p:ext uri="{BB962C8B-B14F-4D97-AF65-F5344CB8AC3E}">
        <p14:creationId xmlns:p14="http://schemas.microsoft.com/office/powerpoint/2010/main" val="1656865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2:notes"/>
          <p:cNvSpPr txBox="1">
            <a:spLocks noGrp="1"/>
          </p:cNvSpPr>
          <p:nvPr>
            <p:ph type="body" idx="1"/>
          </p:nvPr>
        </p:nvSpPr>
        <p:spPr>
          <a:xfrm>
            <a:off x="688818" y="4821508"/>
            <a:ext cx="5510530" cy="3944869"/>
          </a:xfrm>
          <a:prstGeom prst="rect">
            <a:avLst/>
          </a:prstGeom>
          <a:noFill/>
          <a:ln>
            <a:noFill/>
          </a:ln>
        </p:spPr>
        <p:txBody>
          <a:bodyPr spcFirstLastPara="1" wrap="square" lIns="79934" tIns="39946" rIns="79934" bIns="39946" anchor="t" anchorCtr="0">
            <a:noAutofit/>
          </a:bodyPr>
          <a:lstStyle/>
          <a:p>
            <a:pPr marL="0" indent="0"/>
            <a:r>
              <a:rPr lang="en-US" sz="2700" dirty="0"/>
              <a:t>That’s all from the NNC. Again, thank you very much!</a:t>
            </a:r>
            <a:endParaRPr sz="2700" dirty="0"/>
          </a:p>
          <a:p>
            <a:pPr marL="0" indent="0"/>
            <a:endParaRPr sz="2700" dirty="0"/>
          </a:p>
          <a:p>
            <a:pPr marL="0" indent="0"/>
            <a:r>
              <a:rPr lang="en-US" sz="2700" dirty="0"/>
              <a:t>*End of presentation*</a:t>
            </a:r>
            <a:endParaRPr sz="2700" dirty="0"/>
          </a:p>
        </p:txBody>
      </p:sp>
      <p:sp>
        <p:nvSpPr>
          <p:cNvPr id="278" name="Google Shape;278;p12:notes"/>
          <p:cNvSpPr txBox="1">
            <a:spLocks noGrp="1"/>
          </p:cNvSpPr>
          <p:nvPr>
            <p:ph type="sldNum" idx="12"/>
          </p:nvPr>
        </p:nvSpPr>
        <p:spPr>
          <a:xfrm>
            <a:off x="3901701" y="9516043"/>
            <a:ext cx="2984871" cy="502674"/>
          </a:xfrm>
          <a:prstGeom prst="rect">
            <a:avLst/>
          </a:prstGeom>
          <a:noFill/>
          <a:ln>
            <a:noFill/>
          </a:ln>
        </p:spPr>
        <p:txBody>
          <a:bodyPr spcFirstLastPara="1" wrap="square" lIns="79934" tIns="39946" rIns="79934" bIns="39946" anchor="b" anchorCtr="0">
            <a:noAutofit/>
          </a:bodyPr>
          <a:lstStyle/>
          <a:p>
            <a:pPr algn="r"/>
            <a:fld id="{00000000-1234-1234-1234-123412341234}" type="slidenum">
              <a:rPr lang="en-US">
                <a:solidFill>
                  <a:srgbClr val="000000"/>
                </a:solidFill>
                <a:latin typeface="Palatino Linotype"/>
                <a:ea typeface="Palatino Linotype"/>
                <a:cs typeface="Palatino Linotype"/>
                <a:sym typeface="Palatino Linotype"/>
              </a:rPr>
              <a:pPr algn="r"/>
              <a:t>30</a:t>
            </a:fld>
            <a:endParaRPr>
              <a:solidFill>
                <a:srgbClr val="000000"/>
              </a:solidFill>
              <a:latin typeface="Palatino Linotype"/>
              <a:ea typeface="Palatino Linotype"/>
              <a:cs typeface="Palatino Linotype"/>
              <a:sym typeface="Palatino Linotyp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Kapag</a:t>
            </a:r>
            <a:r>
              <a:rPr lang="en-US" dirty="0"/>
              <a:t> may </a:t>
            </a:r>
            <a:r>
              <a:rPr lang="en-US" dirty="0" err="1"/>
              <a:t>pera</a:t>
            </a:r>
            <a:r>
              <a:rPr lang="en-US" dirty="0"/>
              <a:t> naman, </a:t>
            </a:r>
            <a:r>
              <a:rPr lang="en-US" dirty="0" err="1"/>
              <a:t>saan</a:t>
            </a:r>
            <a:r>
              <a:rPr lang="en-US" dirty="0"/>
              <a:t> </a:t>
            </a:r>
            <a:r>
              <a:rPr lang="en-US" dirty="0" err="1"/>
              <a:t>ito</a:t>
            </a:r>
            <a:r>
              <a:rPr lang="en-US" dirty="0"/>
              <a:t> </a:t>
            </a:r>
            <a:r>
              <a:rPr lang="en-US" dirty="0" err="1"/>
              <a:t>napupunta</a:t>
            </a:r>
            <a:r>
              <a:rPr lang="en-US" dirty="0"/>
              <a:t>? Sa </a:t>
            </a:r>
            <a:r>
              <a:rPr lang="en-US" dirty="0" err="1"/>
              <a:t>pagkain</a:t>
            </a:r>
            <a:r>
              <a:rPr lang="en-US" dirty="0"/>
              <a:t> </a:t>
            </a:r>
            <a:r>
              <a:rPr lang="en-US" dirty="0" err="1"/>
              <a:t>ba</a:t>
            </a:r>
            <a:r>
              <a:rPr lang="en-US" dirty="0"/>
              <a:t> o </a:t>
            </a:r>
            <a:r>
              <a:rPr lang="en-US" dirty="0" err="1"/>
              <a:t>sa</a:t>
            </a:r>
            <a:r>
              <a:rPr lang="en-US" dirty="0"/>
              <a:t> </a:t>
            </a:r>
            <a:r>
              <a:rPr lang="en-US" dirty="0" err="1"/>
              <a:t>ibang</a:t>
            </a:r>
            <a:r>
              <a:rPr lang="en-US" dirty="0"/>
              <a:t> bagay?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4</a:t>
            </a:fld>
            <a:endParaRPr lang="en-PH"/>
          </a:p>
        </p:txBody>
      </p:sp>
    </p:spTree>
    <p:extLst>
      <p:ext uri="{BB962C8B-B14F-4D97-AF65-F5344CB8AC3E}">
        <p14:creationId xmlns:p14="http://schemas.microsoft.com/office/powerpoint/2010/main" val="163540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Pwede</a:t>
            </a:r>
            <a:r>
              <a:rPr lang="en-US" dirty="0"/>
              <a:t> naman </a:t>
            </a:r>
            <a:r>
              <a:rPr lang="en-US" dirty="0" err="1"/>
              <a:t>magtanim</a:t>
            </a:r>
            <a:r>
              <a:rPr lang="en-US" dirty="0"/>
              <a:t> ng </a:t>
            </a:r>
            <a:r>
              <a:rPr lang="en-US" dirty="0" err="1"/>
              <a:t>pagkain</a:t>
            </a:r>
            <a:r>
              <a:rPr lang="en-US" dirty="0"/>
              <a:t> </a:t>
            </a:r>
            <a:r>
              <a:rPr lang="en-US" dirty="0" err="1"/>
              <a:t>sa</a:t>
            </a:r>
            <a:r>
              <a:rPr lang="en-US" dirty="0"/>
              <a:t> </a:t>
            </a:r>
            <a:r>
              <a:rPr lang="en-US" dirty="0" err="1"/>
              <a:t>bahay</a:t>
            </a:r>
            <a:r>
              <a:rPr lang="en-US" dirty="0"/>
              <a:t> </a:t>
            </a:r>
            <a:r>
              <a:rPr lang="en-US" dirty="0" err="1"/>
              <a:t>pero</a:t>
            </a:r>
            <a:r>
              <a:rPr lang="en-US" dirty="0"/>
              <a:t> </a:t>
            </a:r>
            <a:r>
              <a:rPr lang="en-US" dirty="0" err="1"/>
              <a:t>bakit</a:t>
            </a:r>
            <a:r>
              <a:rPr lang="en-US" dirty="0"/>
              <a:t> </a:t>
            </a:r>
            <a:r>
              <a:rPr lang="en-US" dirty="0" err="1"/>
              <a:t>nga</a:t>
            </a:r>
            <a:r>
              <a:rPr lang="en-US" dirty="0"/>
              <a:t> </a:t>
            </a:r>
            <a:r>
              <a:rPr lang="en-US" dirty="0" err="1"/>
              <a:t>ba</a:t>
            </a:r>
            <a:r>
              <a:rPr lang="en-US" dirty="0"/>
              <a:t> ang </a:t>
            </a:r>
            <a:r>
              <a:rPr lang="en-US" dirty="0" err="1"/>
              <a:t>iba</a:t>
            </a:r>
            <a:r>
              <a:rPr lang="en-US" dirty="0"/>
              <a:t> maraming </a:t>
            </a:r>
            <a:r>
              <a:rPr lang="en-US" dirty="0" err="1"/>
              <a:t>dahilan</a:t>
            </a:r>
            <a:r>
              <a:rPr lang="en-US" dirty="0"/>
              <a:t> o mas gusto </a:t>
            </a:r>
            <a:r>
              <a:rPr lang="en-US" dirty="0" err="1"/>
              <a:t>na</a:t>
            </a:r>
            <a:r>
              <a:rPr lang="en-US" dirty="0"/>
              <a:t> lang </a:t>
            </a:r>
            <a:r>
              <a:rPr lang="en-US" dirty="0" err="1"/>
              <a:t>gumawa</a:t>
            </a:r>
            <a:r>
              <a:rPr lang="en-US" dirty="0"/>
              <a:t> ng </a:t>
            </a:r>
            <a:r>
              <a:rPr lang="en-US" dirty="0" err="1"/>
              <a:t>iba</a:t>
            </a:r>
            <a:r>
              <a:rPr lang="en-US" dirty="0"/>
              <a:t>?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5</a:t>
            </a:fld>
            <a:endParaRPr lang="en-PH"/>
          </a:p>
        </p:txBody>
      </p:sp>
    </p:spTree>
    <p:extLst>
      <p:ext uri="{BB962C8B-B14F-4D97-AF65-F5344CB8AC3E}">
        <p14:creationId xmlns:p14="http://schemas.microsoft.com/office/powerpoint/2010/main" val="2277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these choices are not confined to the individual, policy makers also have to make decisions such as whether we import or not to import rice.  In any decision, there will be positive and negative consequences. These decisions at the family to the national level impact on whether or not Filipinos can afford a healthy diet.  </a:t>
            </a:r>
            <a:endParaRPr lang="en-PH" dirty="0"/>
          </a:p>
          <a:p>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6</a:t>
            </a:fld>
            <a:endParaRPr lang="en-PH"/>
          </a:p>
        </p:txBody>
      </p:sp>
    </p:spTree>
    <p:extLst>
      <p:ext uri="{BB962C8B-B14F-4D97-AF65-F5344CB8AC3E}">
        <p14:creationId xmlns:p14="http://schemas.microsoft.com/office/powerpoint/2010/main" val="398626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of food affordability it deals with the capacity to buy food compared to other expenses given a certain income.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7</a:t>
            </a:fld>
            <a:endParaRPr lang="en-PH"/>
          </a:p>
        </p:txBody>
      </p:sp>
    </p:spTree>
    <p:extLst>
      <p:ext uri="{BB962C8B-B14F-4D97-AF65-F5344CB8AC3E}">
        <p14:creationId xmlns:p14="http://schemas.microsoft.com/office/powerpoint/2010/main" val="210561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if a family does not have income, they cannot afford to buy all their food requirements.  18 in every 100 Filipino households do not have enough money to meet their needs, both food and non-food.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8</a:t>
            </a:fld>
            <a:endParaRPr lang="en-PH"/>
          </a:p>
        </p:txBody>
      </p:sp>
    </p:spTree>
    <p:extLst>
      <p:ext uri="{BB962C8B-B14F-4D97-AF65-F5344CB8AC3E}">
        <p14:creationId xmlns:p14="http://schemas.microsoft.com/office/powerpoint/2010/main" val="409526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shows that money spent on food increases as income increases.  The richest households spend 366 pesos per day which is half of what the poorest households spend. </a:t>
            </a:r>
            <a:endParaRPr lang="en-PH" dirty="0"/>
          </a:p>
        </p:txBody>
      </p:sp>
      <p:sp>
        <p:nvSpPr>
          <p:cNvPr id="4" name="Slide Number Placeholder 3"/>
          <p:cNvSpPr>
            <a:spLocks noGrp="1"/>
          </p:cNvSpPr>
          <p:nvPr>
            <p:ph type="sldNum" sz="quarter" idx="5"/>
          </p:nvPr>
        </p:nvSpPr>
        <p:spPr/>
        <p:txBody>
          <a:bodyPr/>
          <a:lstStyle/>
          <a:p>
            <a:fld id="{32E3AA43-C2F0-48AD-9C3D-9F2D99D9BA5C}" type="slidenum">
              <a:rPr lang="en-PH" smtClean="0"/>
              <a:t>9</a:t>
            </a:fld>
            <a:endParaRPr lang="en-PH"/>
          </a:p>
        </p:txBody>
      </p:sp>
    </p:spTree>
    <p:extLst>
      <p:ext uri="{BB962C8B-B14F-4D97-AF65-F5344CB8AC3E}">
        <p14:creationId xmlns:p14="http://schemas.microsoft.com/office/powerpoint/2010/main" val="68382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0E92-D03A-3F60-1951-C998E3B14A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EC6DEBF8-A8B7-A030-065E-16EF0C9DD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96DB6EDC-9EF7-D8A9-4A52-C7F798E7E2AF}"/>
              </a:ext>
            </a:extLst>
          </p:cNvPr>
          <p:cNvSpPr>
            <a:spLocks noGrp="1"/>
          </p:cNvSpPr>
          <p:nvPr>
            <p:ph type="dt" sz="half" idx="10"/>
          </p:nvPr>
        </p:nvSpPr>
        <p:spPr/>
        <p:txBody>
          <a:bodyPr/>
          <a:lstStyle/>
          <a:p>
            <a:fld id="{732F76AC-869E-45ED-B2AF-680726DE6324}" type="datetime1">
              <a:rPr lang="en-PH" smtClean="0"/>
              <a:t>01/07/2023</a:t>
            </a:fld>
            <a:endParaRPr lang="en-PH"/>
          </a:p>
        </p:txBody>
      </p:sp>
      <p:sp>
        <p:nvSpPr>
          <p:cNvPr id="5" name="Footer Placeholder 4">
            <a:extLst>
              <a:ext uri="{FF2B5EF4-FFF2-40B4-BE49-F238E27FC236}">
                <a16:creationId xmlns:a16="http://schemas.microsoft.com/office/drawing/2014/main" id="{E67352C9-53ED-A6B1-0DCD-8294B8B56E3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45F8148-7B16-101A-51BC-6EF9907B8CF8}"/>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310545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9EF1-38B8-88AC-03ED-5A4A32FDF1C8}"/>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72DF13FE-BE27-6DB5-B202-9B6F0DB04F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5F8863F4-613B-8FF0-811F-93EEAE78B270}"/>
              </a:ext>
            </a:extLst>
          </p:cNvPr>
          <p:cNvSpPr>
            <a:spLocks noGrp="1"/>
          </p:cNvSpPr>
          <p:nvPr>
            <p:ph type="dt" sz="half" idx="10"/>
          </p:nvPr>
        </p:nvSpPr>
        <p:spPr/>
        <p:txBody>
          <a:bodyPr/>
          <a:lstStyle/>
          <a:p>
            <a:fld id="{3ECEFF62-56EB-4208-A6EE-E5621A031A01}" type="datetime1">
              <a:rPr lang="en-PH" smtClean="0"/>
              <a:t>01/07/2023</a:t>
            </a:fld>
            <a:endParaRPr lang="en-PH"/>
          </a:p>
        </p:txBody>
      </p:sp>
      <p:sp>
        <p:nvSpPr>
          <p:cNvPr id="5" name="Footer Placeholder 4">
            <a:extLst>
              <a:ext uri="{FF2B5EF4-FFF2-40B4-BE49-F238E27FC236}">
                <a16:creationId xmlns:a16="http://schemas.microsoft.com/office/drawing/2014/main" id="{BCCA718A-2E09-D54C-ED3C-988BC1030D3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E8D4996-CC30-79E7-6C62-D8A5F1548EA8}"/>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297657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6435A3-CC47-757A-87F7-875268DBB1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435F8C8A-7725-B908-83D9-570B84D0E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424F9191-1462-921A-62EC-6C715B8451A6}"/>
              </a:ext>
            </a:extLst>
          </p:cNvPr>
          <p:cNvSpPr>
            <a:spLocks noGrp="1"/>
          </p:cNvSpPr>
          <p:nvPr>
            <p:ph type="dt" sz="half" idx="10"/>
          </p:nvPr>
        </p:nvSpPr>
        <p:spPr/>
        <p:txBody>
          <a:bodyPr/>
          <a:lstStyle/>
          <a:p>
            <a:fld id="{671443C0-D06D-4538-9177-BEAB524FAB9C}" type="datetime1">
              <a:rPr lang="en-PH" smtClean="0"/>
              <a:t>01/07/2023</a:t>
            </a:fld>
            <a:endParaRPr lang="en-PH"/>
          </a:p>
        </p:txBody>
      </p:sp>
      <p:sp>
        <p:nvSpPr>
          <p:cNvPr id="5" name="Footer Placeholder 4">
            <a:extLst>
              <a:ext uri="{FF2B5EF4-FFF2-40B4-BE49-F238E27FC236}">
                <a16:creationId xmlns:a16="http://schemas.microsoft.com/office/drawing/2014/main" id="{B9B01A3A-1882-E1AA-B44F-B1B6E20E1CF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BAEB18F-FFB0-1164-3DBB-2C66268897C5}"/>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141913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536F-79AE-C6C9-6A15-8C7A10B27411}"/>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9E6477EC-9326-4F69-97F6-6CFC17936D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82B00FC5-7B79-CC56-35AE-610F059DC5C7}"/>
              </a:ext>
            </a:extLst>
          </p:cNvPr>
          <p:cNvSpPr>
            <a:spLocks noGrp="1"/>
          </p:cNvSpPr>
          <p:nvPr>
            <p:ph type="dt" sz="half" idx="10"/>
          </p:nvPr>
        </p:nvSpPr>
        <p:spPr/>
        <p:txBody>
          <a:bodyPr/>
          <a:lstStyle/>
          <a:p>
            <a:fld id="{F01E9D92-5F54-429D-8B69-E84CCF05CD94}" type="datetime1">
              <a:rPr lang="en-PH" smtClean="0"/>
              <a:t>01/07/2023</a:t>
            </a:fld>
            <a:endParaRPr lang="en-PH"/>
          </a:p>
        </p:txBody>
      </p:sp>
      <p:sp>
        <p:nvSpPr>
          <p:cNvPr id="5" name="Footer Placeholder 4">
            <a:extLst>
              <a:ext uri="{FF2B5EF4-FFF2-40B4-BE49-F238E27FC236}">
                <a16:creationId xmlns:a16="http://schemas.microsoft.com/office/drawing/2014/main" id="{E38ED0CB-D04C-BC7E-6197-77940B15C69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8ECF639-81B2-2F40-9350-2F2B7CF9963E}"/>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40922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7F0E-42A3-3A6E-4822-ED7805D72C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98B998CD-EB29-613F-9E41-2BEB119BE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F130C-3E3D-08AA-D76E-5B0D9977103A}"/>
              </a:ext>
            </a:extLst>
          </p:cNvPr>
          <p:cNvSpPr>
            <a:spLocks noGrp="1"/>
          </p:cNvSpPr>
          <p:nvPr>
            <p:ph type="dt" sz="half" idx="10"/>
          </p:nvPr>
        </p:nvSpPr>
        <p:spPr/>
        <p:txBody>
          <a:bodyPr/>
          <a:lstStyle/>
          <a:p>
            <a:fld id="{056AEA86-1DB8-493D-BF33-A8675B67F60C}" type="datetime1">
              <a:rPr lang="en-PH" smtClean="0"/>
              <a:t>01/07/2023</a:t>
            </a:fld>
            <a:endParaRPr lang="en-PH"/>
          </a:p>
        </p:txBody>
      </p:sp>
      <p:sp>
        <p:nvSpPr>
          <p:cNvPr id="5" name="Footer Placeholder 4">
            <a:extLst>
              <a:ext uri="{FF2B5EF4-FFF2-40B4-BE49-F238E27FC236}">
                <a16:creationId xmlns:a16="http://schemas.microsoft.com/office/drawing/2014/main" id="{F334224C-4977-80C9-A018-E6345AB44D8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8A688BB8-EF02-3527-19C2-53C4B8BD4D42}"/>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328800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9162-432A-E06F-1FA4-9799BB2B9F2A}"/>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F088FE95-24D7-430C-A0A6-471BDCAD89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FCCEEFD3-EC46-F3BD-4441-8AF0603524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50A2C9EA-52C3-8398-6E15-1CA30B48C84D}"/>
              </a:ext>
            </a:extLst>
          </p:cNvPr>
          <p:cNvSpPr>
            <a:spLocks noGrp="1"/>
          </p:cNvSpPr>
          <p:nvPr>
            <p:ph type="dt" sz="half" idx="10"/>
          </p:nvPr>
        </p:nvSpPr>
        <p:spPr/>
        <p:txBody>
          <a:bodyPr/>
          <a:lstStyle/>
          <a:p>
            <a:fld id="{D30046D4-F513-4B09-B1EF-99C15F139CEE}" type="datetime1">
              <a:rPr lang="en-PH" smtClean="0"/>
              <a:t>01/07/2023</a:t>
            </a:fld>
            <a:endParaRPr lang="en-PH"/>
          </a:p>
        </p:txBody>
      </p:sp>
      <p:sp>
        <p:nvSpPr>
          <p:cNvPr id="6" name="Footer Placeholder 5">
            <a:extLst>
              <a:ext uri="{FF2B5EF4-FFF2-40B4-BE49-F238E27FC236}">
                <a16:creationId xmlns:a16="http://schemas.microsoft.com/office/drawing/2014/main" id="{8C2ED1EA-80B6-C951-0682-D1E76A6CCFC1}"/>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29B9FE05-F682-0B69-1D97-0A2F35BDFBFC}"/>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404584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3E3D-4AAC-DE51-51A2-F786A1D0D286}"/>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AD5379D2-261F-B080-35A9-B139A6047E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C72D1B-1E33-A56C-2CF2-751C607391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A6ECEF8B-B0F2-B7FF-2EF7-A6FCD41C0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D9267-12C6-5213-CD36-3309FAE347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A3C9A6B5-296C-1DC4-9C99-E4EA47B54689}"/>
              </a:ext>
            </a:extLst>
          </p:cNvPr>
          <p:cNvSpPr>
            <a:spLocks noGrp="1"/>
          </p:cNvSpPr>
          <p:nvPr>
            <p:ph type="dt" sz="half" idx="10"/>
          </p:nvPr>
        </p:nvSpPr>
        <p:spPr/>
        <p:txBody>
          <a:bodyPr/>
          <a:lstStyle/>
          <a:p>
            <a:fld id="{32DAD8B8-72D1-420E-A56A-45BF49CD9FD0}" type="datetime1">
              <a:rPr lang="en-PH" smtClean="0"/>
              <a:t>01/07/2023</a:t>
            </a:fld>
            <a:endParaRPr lang="en-PH"/>
          </a:p>
        </p:txBody>
      </p:sp>
      <p:sp>
        <p:nvSpPr>
          <p:cNvPr id="8" name="Footer Placeholder 7">
            <a:extLst>
              <a:ext uri="{FF2B5EF4-FFF2-40B4-BE49-F238E27FC236}">
                <a16:creationId xmlns:a16="http://schemas.microsoft.com/office/drawing/2014/main" id="{F2714BF5-E9AC-3E77-4632-1CE3E38A45BC}"/>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DF81DEC1-6DEA-EDB9-51F9-3DC7087F2BFD}"/>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155180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9BAA-7C0B-5499-6080-2CA36B7024EB}"/>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85AC32C0-CE32-76BE-48EC-069AB6A083F5}"/>
              </a:ext>
            </a:extLst>
          </p:cNvPr>
          <p:cNvSpPr>
            <a:spLocks noGrp="1"/>
          </p:cNvSpPr>
          <p:nvPr>
            <p:ph type="dt" sz="half" idx="10"/>
          </p:nvPr>
        </p:nvSpPr>
        <p:spPr/>
        <p:txBody>
          <a:bodyPr/>
          <a:lstStyle/>
          <a:p>
            <a:fld id="{180C16D0-7C8D-4521-98B9-1C1E1984FCF4}" type="datetime1">
              <a:rPr lang="en-PH" smtClean="0"/>
              <a:t>01/07/2023</a:t>
            </a:fld>
            <a:endParaRPr lang="en-PH"/>
          </a:p>
        </p:txBody>
      </p:sp>
      <p:sp>
        <p:nvSpPr>
          <p:cNvPr id="4" name="Footer Placeholder 3">
            <a:extLst>
              <a:ext uri="{FF2B5EF4-FFF2-40B4-BE49-F238E27FC236}">
                <a16:creationId xmlns:a16="http://schemas.microsoft.com/office/drawing/2014/main" id="{04AC1E3D-BC80-D712-DF8D-16B7D6A44841}"/>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0585BA4A-D623-CBD9-7A38-03A3C1F86C1F}"/>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330729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6555C-49D4-2CD1-E74D-9FD7B09B619C}"/>
              </a:ext>
            </a:extLst>
          </p:cNvPr>
          <p:cNvSpPr>
            <a:spLocks noGrp="1"/>
          </p:cNvSpPr>
          <p:nvPr>
            <p:ph type="dt" sz="half" idx="10"/>
          </p:nvPr>
        </p:nvSpPr>
        <p:spPr/>
        <p:txBody>
          <a:bodyPr/>
          <a:lstStyle/>
          <a:p>
            <a:fld id="{B45A7ABC-0D93-4087-B834-1ABAE3E2C042}" type="datetime1">
              <a:rPr lang="en-PH" smtClean="0"/>
              <a:t>01/07/2023</a:t>
            </a:fld>
            <a:endParaRPr lang="en-PH"/>
          </a:p>
        </p:txBody>
      </p:sp>
      <p:sp>
        <p:nvSpPr>
          <p:cNvPr id="3" name="Footer Placeholder 2">
            <a:extLst>
              <a:ext uri="{FF2B5EF4-FFF2-40B4-BE49-F238E27FC236}">
                <a16:creationId xmlns:a16="http://schemas.microsoft.com/office/drawing/2014/main" id="{AB6B99FC-0E9E-60AA-67D7-38E955C76B61}"/>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324DE036-ECC3-F4B4-563E-E43B63DDA465}"/>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150122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F4A7-58F9-69C3-D975-395B1F9F8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CE457E6C-4C55-4449-FA16-9AE09B621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A5A13236-5083-5B39-43A6-DEE809D85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43754-5909-BCFE-B6D2-4B07F86B66FB}"/>
              </a:ext>
            </a:extLst>
          </p:cNvPr>
          <p:cNvSpPr>
            <a:spLocks noGrp="1"/>
          </p:cNvSpPr>
          <p:nvPr>
            <p:ph type="dt" sz="half" idx="10"/>
          </p:nvPr>
        </p:nvSpPr>
        <p:spPr/>
        <p:txBody>
          <a:bodyPr/>
          <a:lstStyle/>
          <a:p>
            <a:fld id="{6C01FEB6-600E-40F0-B68B-1C42BC8A2679}" type="datetime1">
              <a:rPr lang="en-PH" smtClean="0"/>
              <a:t>01/07/2023</a:t>
            </a:fld>
            <a:endParaRPr lang="en-PH"/>
          </a:p>
        </p:txBody>
      </p:sp>
      <p:sp>
        <p:nvSpPr>
          <p:cNvPr id="6" name="Footer Placeholder 5">
            <a:extLst>
              <a:ext uri="{FF2B5EF4-FFF2-40B4-BE49-F238E27FC236}">
                <a16:creationId xmlns:a16="http://schemas.microsoft.com/office/drawing/2014/main" id="{1BDAD1D9-8238-6C33-4C4C-50CD554506B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70815CCF-C992-7589-BCC1-0758750C7A15}"/>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215343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541B-9E5C-E1E8-5A6B-651AA5026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DD003119-9FEE-444F-C7ED-B3FCDC58BB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B686F735-25E1-C536-6008-97B8EDCF1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DD59C4-C93B-0609-3F61-2B405D522C72}"/>
              </a:ext>
            </a:extLst>
          </p:cNvPr>
          <p:cNvSpPr>
            <a:spLocks noGrp="1"/>
          </p:cNvSpPr>
          <p:nvPr>
            <p:ph type="dt" sz="half" idx="10"/>
          </p:nvPr>
        </p:nvSpPr>
        <p:spPr/>
        <p:txBody>
          <a:bodyPr/>
          <a:lstStyle/>
          <a:p>
            <a:fld id="{5A3D183F-44C0-485A-9454-8A72053A0402}" type="datetime1">
              <a:rPr lang="en-PH" smtClean="0"/>
              <a:t>01/07/2023</a:t>
            </a:fld>
            <a:endParaRPr lang="en-PH"/>
          </a:p>
        </p:txBody>
      </p:sp>
      <p:sp>
        <p:nvSpPr>
          <p:cNvPr id="6" name="Footer Placeholder 5">
            <a:extLst>
              <a:ext uri="{FF2B5EF4-FFF2-40B4-BE49-F238E27FC236}">
                <a16:creationId xmlns:a16="http://schemas.microsoft.com/office/drawing/2014/main" id="{89655754-2C00-14F6-7221-73CC1861E67F}"/>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196280AE-FDA0-1348-5E34-08FE2F6C9CE2}"/>
              </a:ext>
            </a:extLst>
          </p:cNvPr>
          <p:cNvSpPr>
            <a:spLocks noGrp="1"/>
          </p:cNvSpPr>
          <p:nvPr>
            <p:ph type="sldNum" sz="quarter" idx="12"/>
          </p:nvPr>
        </p:nvSpPr>
        <p:spPr/>
        <p:txBody>
          <a:bodyPr/>
          <a:lstStyle/>
          <a:p>
            <a:fld id="{206EC851-B7A2-4E39-BFF2-95D9A25DF6C4}" type="slidenum">
              <a:rPr lang="en-PH" smtClean="0"/>
              <a:t>‹#›</a:t>
            </a:fld>
            <a:endParaRPr lang="en-PH"/>
          </a:p>
        </p:txBody>
      </p:sp>
    </p:spTree>
    <p:extLst>
      <p:ext uri="{BB962C8B-B14F-4D97-AF65-F5344CB8AC3E}">
        <p14:creationId xmlns:p14="http://schemas.microsoft.com/office/powerpoint/2010/main" val="25552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DE4F0-150B-B4CD-C78C-23037E0E2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ABC5F50D-01E2-E653-7962-25B3EBDEEE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4285767-EED6-B88B-7BF0-0EABCDBB5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37F06-BC31-4665-8E12-5362C241AA85}" type="datetime1">
              <a:rPr lang="en-PH" smtClean="0"/>
              <a:t>01/07/2023</a:t>
            </a:fld>
            <a:endParaRPr lang="en-PH"/>
          </a:p>
        </p:txBody>
      </p:sp>
      <p:sp>
        <p:nvSpPr>
          <p:cNvPr id="5" name="Footer Placeholder 4">
            <a:extLst>
              <a:ext uri="{FF2B5EF4-FFF2-40B4-BE49-F238E27FC236}">
                <a16:creationId xmlns:a16="http://schemas.microsoft.com/office/drawing/2014/main" id="{3E077E7A-9632-DA4F-A649-694C3D15B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B5C972E9-AB25-C8E5-705F-0B8596BB42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EC851-B7A2-4E39-BFF2-95D9A25DF6C4}" type="slidenum">
              <a:rPr lang="en-PH" smtClean="0"/>
              <a:t>‹#›</a:t>
            </a:fld>
            <a:endParaRPr lang="en-PH"/>
          </a:p>
        </p:txBody>
      </p:sp>
    </p:spTree>
    <p:extLst>
      <p:ext uri="{BB962C8B-B14F-4D97-AF65-F5344CB8AC3E}">
        <p14:creationId xmlns:p14="http://schemas.microsoft.com/office/powerpoint/2010/main" val="361387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diet&#10;&#10;Description automatically generated with low confidence">
            <a:extLst>
              <a:ext uri="{FF2B5EF4-FFF2-40B4-BE49-F238E27FC236}">
                <a16:creationId xmlns:a16="http://schemas.microsoft.com/office/drawing/2014/main" id="{DD249D54-7A2D-D1F1-55E6-3774EF4C455C}"/>
              </a:ext>
            </a:extLst>
          </p:cNvPr>
          <p:cNvPicPr>
            <a:picLocks noChangeAspect="1"/>
          </p:cNvPicPr>
          <p:nvPr/>
        </p:nvPicPr>
        <p:blipFill rotWithShape="1">
          <a:blip r:embed="rId3">
            <a:extLst>
              <a:ext uri="{28A0092B-C50C-407E-A947-70E740481C1C}">
                <a14:useLocalDpi xmlns:a14="http://schemas.microsoft.com/office/drawing/2010/main" val="0"/>
              </a:ext>
            </a:extLst>
          </a:blip>
          <a:srcRect t="21481"/>
          <a:stretch/>
        </p:blipFill>
        <p:spPr>
          <a:xfrm>
            <a:off x="6096000" y="70701"/>
            <a:ext cx="4811713" cy="6716597"/>
          </a:xfrm>
          <a:prstGeom prst="rect">
            <a:avLst/>
          </a:prstGeom>
        </p:spPr>
      </p:pic>
      <p:sp>
        <p:nvSpPr>
          <p:cNvPr id="4" name="Title 3">
            <a:extLst>
              <a:ext uri="{FF2B5EF4-FFF2-40B4-BE49-F238E27FC236}">
                <a16:creationId xmlns:a16="http://schemas.microsoft.com/office/drawing/2014/main" id="{6F3F7CAD-A7A5-6183-6F98-580EC48378B0}"/>
              </a:ext>
            </a:extLst>
          </p:cNvPr>
          <p:cNvSpPr>
            <a:spLocks noGrp="1"/>
          </p:cNvSpPr>
          <p:nvPr>
            <p:ph type="ctrTitle"/>
          </p:nvPr>
        </p:nvSpPr>
        <p:spPr>
          <a:xfrm>
            <a:off x="-1231901" y="70701"/>
            <a:ext cx="8115300" cy="4443610"/>
          </a:xfrm>
        </p:spPr>
        <p:txBody>
          <a:bodyPr>
            <a:noAutofit/>
          </a:bodyPr>
          <a:lstStyle/>
          <a:p>
            <a:r>
              <a:rPr lang="en-US" sz="7200" dirty="0">
                <a:solidFill>
                  <a:schemeClr val="accent6">
                    <a:lumMod val="50000"/>
                  </a:schemeClr>
                </a:solidFill>
                <a:latin typeface="Trade Gothic Next Heavy" panose="020F0502020204030204" pitchFamily="34" charset="0"/>
              </a:rPr>
              <a:t>49</a:t>
            </a:r>
            <a:r>
              <a:rPr lang="en-US" sz="7200" baseline="30000" dirty="0">
                <a:solidFill>
                  <a:schemeClr val="accent6">
                    <a:lumMod val="50000"/>
                  </a:schemeClr>
                </a:solidFill>
                <a:latin typeface="Trade Gothic Next Heavy" panose="020F0502020204030204" pitchFamily="34" charset="0"/>
              </a:rPr>
              <a:t>th</a:t>
            </a:r>
            <a:r>
              <a:rPr lang="en-US" sz="7200" dirty="0">
                <a:solidFill>
                  <a:schemeClr val="accent6">
                    <a:lumMod val="50000"/>
                  </a:schemeClr>
                </a:solidFill>
                <a:latin typeface="Trade Gothic Next Heavy" panose="020F0502020204030204" pitchFamily="34" charset="0"/>
              </a:rPr>
              <a:t> </a:t>
            </a:r>
            <a:br>
              <a:rPr lang="en-US" sz="7200" dirty="0">
                <a:solidFill>
                  <a:schemeClr val="accent6">
                    <a:lumMod val="50000"/>
                  </a:schemeClr>
                </a:solidFill>
                <a:latin typeface="Trade Gothic Next Heavy" panose="020F0502020204030204" pitchFamily="34" charset="0"/>
              </a:rPr>
            </a:br>
            <a:r>
              <a:rPr lang="en-US" sz="7200" dirty="0">
                <a:solidFill>
                  <a:schemeClr val="accent6">
                    <a:lumMod val="50000"/>
                  </a:schemeClr>
                </a:solidFill>
                <a:latin typeface="Trade Gothic Next Heavy" panose="020F0502020204030204" pitchFamily="34" charset="0"/>
              </a:rPr>
              <a:t>Nutrition </a:t>
            </a:r>
            <a:br>
              <a:rPr lang="en-US" sz="7200" dirty="0">
                <a:solidFill>
                  <a:schemeClr val="accent6">
                    <a:lumMod val="50000"/>
                  </a:schemeClr>
                </a:solidFill>
                <a:latin typeface="Trade Gothic Next Heavy" panose="020F0502020204030204" pitchFamily="34" charset="0"/>
              </a:rPr>
            </a:br>
            <a:r>
              <a:rPr lang="en-US" sz="7200" dirty="0">
                <a:solidFill>
                  <a:schemeClr val="accent6">
                    <a:lumMod val="50000"/>
                  </a:schemeClr>
                </a:solidFill>
                <a:latin typeface="Trade Gothic Next Heavy" panose="020F0502020204030204" pitchFamily="34" charset="0"/>
              </a:rPr>
              <a:t>Month</a:t>
            </a:r>
            <a:endParaRPr lang="en-PH" sz="7200" dirty="0">
              <a:solidFill>
                <a:schemeClr val="accent6">
                  <a:lumMod val="50000"/>
                </a:schemeClr>
              </a:solidFill>
              <a:latin typeface="Trade Gothic Next Heavy" panose="020F0502020204030204" pitchFamily="34" charset="0"/>
            </a:endParaRPr>
          </a:p>
        </p:txBody>
      </p:sp>
      <p:pic>
        <p:nvPicPr>
          <p:cNvPr id="6" name="Picture 5">
            <a:extLst>
              <a:ext uri="{FF2B5EF4-FFF2-40B4-BE49-F238E27FC236}">
                <a16:creationId xmlns:a16="http://schemas.microsoft.com/office/drawing/2014/main" id="{2772BFA6-9DD1-83A0-2AE1-52D79637E8AA}"/>
              </a:ext>
            </a:extLst>
          </p:cNvPr>
          <p:cNvPicPr>
            <a:picLocks noChangeAspect="1"/>
          </p:cNvPicPr>
          <p:nvPr/>
        </p:nvPicPr>
        <p:blipFill>
          <a:blip r:embed="rId4"/>
          <a:stretch>
            <a:fillRect/>
          </a:stretch>
        </p:blipFill>
        <p:spPr>
          <a:xfrm>
            <a:off x="1463723" y="5068727"/>
            <a:ext cx="2724053" cy="1415156"/>
          </a:xfrm>
          <a:prstGeom prst="rect">
            <a:avLst/>
          </a:prstGeom>
        </p:spPr>
      </p:pic>
      <p:sp>
        <p:nvSpPr>
          <p:cNvPr id="7" name="Slide Number Placeholder 6">
            <a:extLst>
              <a:ext uri="{FF2B5EF4-FFF2-40B4-BE49-F238E27FC236}">
                <a16:creationId xmlns:a16="http://schemas.microsoft.com/office/drawing/2014/main" id="{46459C5B-A640-5938-307C-0FF764B6EDA3}"/>
              </a:ext>
            </a:extLst>
          </p:cNvPr>
          <p:cNvSpPr>
            <a:spLocks noGrp="1"/>
          </p:cNvSpPr>
          <p:nvPr>
            <p:ph type="sldNum" sz="quarter" idx="12"/>
          </p:nvPr>
        </p:nvSpPr>
        <p:spPr/>
        <p:txBody>
          <a:bodyPr/>
          <a:lstStyle/>
          <a:p>
            <a:fld id="{206EC851-B7A2-4E39-BFF2-95D9A25DF6C4}" type="slidenum">
              <a:rPr lang="en-PH" smtClean="0"/>
              <a:t>1</a:t>
            </a:fld>
            <a:endParaRPr lang="en-PH"/>
          </a:p>
        </p:txBody>
      </p:sp>
    </p:spTree>
    <p:extLst>
      <p:ext uri="{BB962C8B-B14F-4D97-AF65-F5344CB8AC3E}">
        <p14:creationId xmlns:p14="http://schemas.microsoft.com/office/powerpoint/2010/main" val="40800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D3C0DD-6A7E-DBBB-2BD6-5EE90A011D2C}"/>
              </a:ext>
            </a:extLst>
          </p:cNvPr>
          <p:cNvPicPr>
            <a:picLocks noChangeAspect="1"/>
          </p:cNvPicPr>
          <p:nvPr/>
        </p:nvPicPr>
        <p:blipFill rotWithShape="1">
          <a:blip r:embed="rId3">
            <a:extLst>
              <a:ext uri="{28A0092B-C50C-407E-A947-70E740481C1C}">
                <a14:useLocalDpi xmlns:a14="http://schemas.microsoft.com/office/drawing/2010/main" val="0"/>
              </a:ext>
            </a:extLst>
          </a:blip>
          <a:srcRect l="8458" t="14081" r="14430" b="5468"/>
          <a:stretch/>
        </p:blipFill>
        <p:spPr bwMode="auto">
          <a:xfrm>
            <a:off x="6096000" y="2095500"/>
            <a:ext cx="5715000" cy="4334476"/>
          </a:xfrm>
          <a:prstGeom prst="rect">
            <a:avLst/>
          </a:prstGeom>
          <a:noFill/>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4B31B57-13BF-26FE-19BD-A8F00C60EA5A}"/>
              </a:ext>
            </a:extLst>
          </p:cNvPr>
          <p:cNvSpPr txBox="1"/>
          <p:nvPr/>
        </p:nvSpPr>
        <p:spPr>
          <a:xfrm>
            <a:off x="6248400" y="1490802"/>
            <a:ext cx="5410200" cy="707886"/>
          </a:xfrm>
          <a:prstGeom prst="rect">
            <a:avLst/>
          </a:prstGeom>
          <a:noFill/>
        </p:spPr>
        <p:txBody>
          <a:bodyPr wrap="square">
            <a:spAutoFit/>
          </a:bodyPr>
          <a:lstStyle/>
          <a:p>
            <a:r>
              <a:rPr lang="en-PH" sz="2000" dirty="0">
                <a:effectLst/>
                <a:highlight>
                  <a:srgbClr val="FFFFFF"/>
                </a:highlight>
                <a:latin typeface="Calibri" panose="020F0502020204030204" pitchFamily="34" charset="0"/>
                <a:ea typeface="Calibri" panose="020F0502020204030204" pitchFamily="34" charset="0"/>
              </a:rPr>
              <a:t>Daily Cost of Recommended Diet and Expenditure per Adult Male Equivalent, 2015.</a:t>
            </a:r>
            <a:endParaRPr lang="en-PH" sz="2000" dirty="0"/>
          </a:p>
        </p:txBody>
      </p:sp>
      <p:sp>
        <p:nvSpPr>
          <p:cNvPr id="6" name="TextBox 5">
            <a:extLst>
              <a:ext uri="{FF2B5EF4-FFF2-40B4-BE49-F238E27FC236}">
                <a16:creationId xmlns:a16="http://schemas.microsoft.com/office/drawing/2014/main" id="{5E69177E-48AD-1299-D9B3-A06E4B1B057F}"/>
              </a:ext>
            </a:extLst>
          </p:cNvPr>
          <p:cNvSpPr txBox="1"/>
          <p:nvPr/>
        </p:nvSpPr>
        <p:spPr>
          <a:xfrm>
            <a:off x="6134100" y="6245310"/>
            <a:ext cx="6096000" cy="369332"/>
          </a:xfrm>
          <a:prstGeom prst="rect">
            <a:avLst/>
          </a:prstGeom>
          <a:noFill/>
        </p:spPr>
        <p:txBody>
          <a:bodyPr wrap="square">
            <a:spAutoFit/>
          </a:bodyPr>
          <a:lstStyle/>
          <a:p>
            <a:r>
              <a:rPr lang="en-US" sz="1800" dirty="0">
                <a:effectLst/>
                <a:latin typeface="Calibri" panose="020F0502020204030204" pitchFamily="34" charset="0"/>
                <a:ea typeface="Arial" panose="020B0604020202020204" pitchFamily="34" charset="0"/>
              </a:rPr>
              <a:t>Source: Mbuya et al (2021) from Briones, R. </a:t>
            </a:r>
            <a:endParaRPr lang="en-PH" dirty="0"/>
          </a:p>
        </p:txBody>
      </p:sp>
      <p:sp>
        <p:nvSpPr>
          <p:cNvPr id="7" name="TextBox 6">
            <a:extLst>
              <a:ext uri="{FF2B5EF4-FFF2-40B4-BE49-F238E27FC236}">
                <a16:creationId xmlns:a16="http://schemas.microsoft.com/office/drawing/2014/main" id="{B6A4640C-2E37-1914-4BEA-193E6ACBBC3B}"/>
              </a:ext>
            </a:extLst>
          </p:cNvPr>
          <p:cNvSpPr txBox="1"/>
          <p:nvPr/>
        </p:nvSpPr>
        <p:spPr>
          <a:xfrm>
            <a:off x="698500" y="1713144"/>
            <a:ext cx="45720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More is spent on starchy staples, meat, fish and nuts than the dietary recommendation</a:t>
            </a:r>
          </a:p>
          <a:p>
            <a:pPr marL="285750" indent="-285750">
              <a:buFont typeface="Arial" panose="020B0604020202020204" pitchFamily="34" charset="0"/>
              <a:buChar char="•"/>
            </a:pPr>
            <a:r>
              <a:rPr lang="en-US" sz="2800" dirty="0"/>
              <a:t>Underspend on vegetables, fruits, milk and meat </a:t>
            </a:r>
          </a:p>
          <a:p>
            <a:pPr marL="285750" indent="-285750">
              <a:buFont typeface="Arial" panose="020B0604020202020204" pitchFamily="34" charset="0"/>
              <a:buChar char="•"/>
            </a:pPr>
            <a:r>
              <a:rPr lang="en-PH" sz="2800" dirty="0"/>
              <a:t>Too much spent on fats and oils</a:t>
            </a:r>
          </a:p>
          <a:p>
            <a:pPr marL="285750" indent="-285750">
              <a:buFont typeface="Arial" panose="020B0604020202020204" pitchFamily="34" charset="0"/>
              <a:buChar char="•"/>
            </a:pPr>
            <a:r>
              <a:rPr lang="en-PH" sz="2800" dirty="0"/>
              <a:t>But Filipinos cannot afford the cost of a nutritious diet</a:t>
            </a:r>
          </a:p>
        </p:txBody>
      </p:sp>
      <p:sp>
        <p:nvSpPr>
          <p:cNvPr id="8" name="Title 7">
            <a:extLst>
              <a:ext uri="{FF2B5EF4-FFF2-40B4-BE49-F238E27FC236}">
                <a16:creationId xmlns:a16="http://schemas.microsoft.com/office/drawing/2014/main" id="{F4408FBF-057F-A8C3-76DA-4DDDDFAC06EA}"/>
              </a:ext>
            </a:extLst>
          </p:cNvPr>
          <p:cNvSpPr>
            <a:spLocks noGrp="1"/>
          </p:cNvSpPr>
          <p:nvPr>
            <p:ph type="title"/>
          </p:nvPr>
        </p:nvSpPr>
        <p:spPr/>
        <p:txBody>
          <a:bodyPr/>
          <a:lstStyle/>
          <a:p>
            <a:r>
              <a:rPr lang="en-US" sz="4400" b="1" dirty="0"/>
              <a:t>Filipinos tend to misallocate food spending</a:t>
            </a:r>
            <a:br>
              <a:rPr lang="en-US" sz="4400" b="1" dirty="0"/>
            </a:br>
            <a:endParaRPr lang="en-PH" b="1" dirty="0"/>
          </a:p>
        </p:txBody>
      </p:sp>
      <p:sp>
        <p:nvSpPr>
          <p:cNvPr id="10" name="Slide Number Placeholder 9">
            <a:extLst>
              <a:ext uri="{FF2B5EF4-FFF2-40B4-BE49-F238E27FC236}">
                <a16:creationId xmlns:a16="http://schemas.microsoft.com/office/drawing/2014/main" id="{9A646105-B882-8A6B-950B-7791AC1DA3C6}"/>
              </a:ext>
            </a:extLst>
          </p:cNvPr>
          <p:cNvSpPr>
            <a:spLocks noGrp="1"/>
          </p:cNvSpPr>
          <p:nvPr>
            <p:ph type="sldNum" sz="quarter" idx="12"/>
          </p:nvPr>
        </p:nvSpPr>
        <p:spPr/>
        <p:txBody>
          <a:bodyPr/>
          <a:lstStyle/>
          <a:p>
            <a:fld id="{206EC851-B7A2-4E39-BFF2-95D9A25DF6C4}" type="slidenum">
              <a:rPr lang="en-PH" smtClean="0"/>
              <a:t>10</a:t>
            </a:fld>
            <a:endParaRPr lang="en-PH"/>
          </a:p>
        </p:txBody>
      </p:sp>
      <p:sp>
        <p:nvSpPr>
          <p:cNvPr id="11" name="Freeform 7">
            <a:extLst>
              <a:ext uri="{FF2B5EF4-FFF2-40B4-BE49-F238E27FC236}">
                <a16:creationId xmlns:a16="http://schemas.microsoft.com/office/drawing/2014/main" id="{BF22A10B-A706-1473-CD42-594D1ADFA16D}"/>
              </a:ext>
            </a:extLst>
          </p:cNvPr>
          <p:cNvSpPr/>
          <p:nvPr/>
        </p:nvSpPr>
        <p:spPr>
          <a:xfrm>
            <a:off x="10694648" y="-106903"/>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431897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8667-4536-9FE5-DB8D-7CFE3B20EF6E}"/>
              </a:ext>
            </a:extLst>
          </p:cNvPr>
          <p:cNvSpPr>
            <a:spLocks noGrp="1"/>
          </p:cNvSpPr>
          <p:nvPr>
            <p:ph type="title"/>
          </p:nvPr>
        </p:nvSpPr>
        <p:spPr/>
        <p:txBody>
          <a:bodyPr/>
          <a:lstStyle/>
          <a:p>
            <a:r>
              <a:rPr lang="en-US" dirty="0"/>
              <a:t>Food is getting more expensive! </a:t>
            </a:r>
            <a:endParaRPr lang="en-PH" dirty="0"/>
          </a:p>
        </p:txBody>
      </p:sp>
      <p:sp>
        <p:nvSpPr>
          <p:cNvPr id="9" name="Content Placeholder 8">
            <a:extLst>
              <a:ext uri="{FF2B5EF4-FFF2-40B4-BE49-F238E27FC236}">
                <a16:creationId xmlns:a16="http://schemas.microsoft.com/office/drawing/2014/main" id="{30770D8C-37A8-BD5C-D5DF-77554421BE5C}"/>
              </a:ext>
            </a:extLst>
          </p:cNvPr>
          <p:cNvSpPr>
            <a:spLocks noGrp="1"/>
          </p:cNvSpPr>
          <p:nvPr>
            <p:ph idx="1"/>
          </p:nvPr>
        </p:nvSpPr>
        <p:spPr>
          <a:xfrm>
            <a:off x="6731000" y="1443956"/>
            <a:ext cx="5038468" cy="4703763"/>
          </a:xfrm>
        </p:spPr>
        <p:txBody>
          <a:bodyPr>
            <a:normAutofit fontScale="92500" lnSpcReduction="20000"/>
          </a:bodyPr>
          <a:lstStyle/>
          <a:p>
            <a:r>
              <a:rPr lang="en-US" dirty="0"/>
              <a:t>Global food prices increased due to pandemic, bad weather and rise in cost of fuel and fertilizer</a:t>
            </a:r>
          </a:p>
          <a:p>
            <a:r>
              <a:rPr lang="en-US" dirty="0"/>
              <a:t>Overall food inflation rate reached 10% in the country in 2022</a:t>
            </a:r>
          </a:p>
          <a:p>
            <a:r>
              <a:rPr lang="en-US" dirty="0"/>
              <a:t>Filipinos pay 40% higher for food compared to countries in the region because of continued focus on supporting rice production at the cost of other agricultural products </a:t>
            </a:r>
          </a:p>
          <a:p>
            <a:r>
              <a:rPr lang="en-US" dirty="0"/>
              <a:t>High levels of trade protection for nutrient-rich foods increases cost of production compared to cheaper imports</a:t>
            </a:r>
          </a:p>
          <a:p>
            <a:endParaRPr lang="en-PH" dirty="0"/>
          </a:p>
        </p:txBody>
      </p:sp>
      <p:graphicFrame>
        <p:nvGraphicFramePr>
          <p:cNvPr id="4" name="Table 3">
            <a:extLst>
              <a:ext uri="{FF2B5EF4-FFF2-40B4-BE49-F238E27FC236}">
                <a16:creationId xmlns:a16="http://schemas.microsoft.com/office/drawing/2014/main" id="{17C9FB4A-C101-4CDC-8D43-4ABBAA001709}"/>
              </a:ext>
            </a:extLst>
          </p:cNvPr>
          <p:cNvGraphicFramePr>
            <a:graphicFrameLocks noGrp="1"/>
          </p:cNvGraphicFramePr>
          <p:nvPr>
            <p:extLst>
              <p:ext uri="{D42A27DB-BD31-4B8C-83A1-F6EECF244321}">
                <p14:modId xmlns:p14="http://schemas.microsoft.com/office/powerpoint/2010/main" val="2505510573"/>
              </p:ext>
            </p:extLst>
          </p:nvPr>
        </p:nvGraphicFramePr>
        <p:xfrm>
          <a:off x="1025525" y="2206876"/>
          <a:ext cx="5518150" cy="3177924"/>
        </p:xfrm>
        <a:graphic>
          <a:graphicData uri="http://schemas.openxmlformats.org/drawingml/2006/table">
            <a:tbl>
              <a:tblPr firstRow="1" firstCol="1" bandRow="1"/>
              <a:tblGrid>
                <a:gridCol w="3079750">
                  <a:extLst>
                    <a:ext uri="{9D8B030D-6E8A-4147-A177-3AD203B41FA5}">
                      <a16:colId xmlns:a16="http://schemas.microsoft.com/office/drawing/2014/main" val="2778052554"/>
                    </a:ext>
                  </a:extLst>
                </a:gridCol>
                <a:gridCol w="825500">
                  <a:extLst>
                    <a:ext uri="{9D8B030D-6E8A-4147-A177-3AD203B41FA5}">
                      <a16:colId xmlns:a16="http://schemas.microsoft.com/office/drawing/2014/main" val="94458345"/>
                    </a:ext>
                  </a:extLst>
                </a:gridCol>
                <a:gridCol w="844550">
                  <a:extLst>
                    <a:ext uri="{9D8B030D-6E8A-4147-A177-3AD203B41FA5}">
                      <a16:colId xmlns:a16="http://schemas.microsoft.com/office/drawing/2014/main" val="3313254141"/>
                    </a:ext>
                  </a:extLst>
                </a:gridCol>
                <a:gridCol w="768350">
                  <a:extLst>
                    <a:ext uri="{9D8B030D-6E8A-4147-A177-3AD203B41FA5}">
                      <a16:colId xmlns:a16="http://schemas.microsoft.com/office/drawing/2014/main" val="2573001282"/>
                    </a:ext>
                  </a:extLst>
                </a:gridCol>
              </a:tblGrid>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 </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PH" sz="1600" dirty="0">
                          <a:effectLst/>
                          <a:highlight>
                            <a:srgbClr val="FFFFFF"/>
                          </a:highlight>
                          <a:latin typeface="Calibri" panose="020F0502020204030204" pitchFamily="34" charset="0"/>
                          <a:ea typeface="Calibri" panose="020F0502020204030204" pitchFamily="34" charset="0"/>
                        </a:rPr>
                        <a:t>2019</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PH" sz="1600">
                          <a:effectLst/>
                          <a:highlight>
                            <a:srgbClr val="FFFFFF"/>
                          </a:highlight>
                          <a:latin typeface="Calibri" panose="020F0502020204030204" pitchFamily="34" charset="0"/>
                          <a:ea typeface="Calibri" panose="020F0502020204030204" pitchFamily="34" charset="0"/>
                        </a:rPr>
                        <a:t>2021</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PH" sz="1600" dirty="0">
                          <a:effectLst/>
                          <a:highlight>
                            <a:srgbClr val="FFFFFF"/>
                          </a:highlight>
                          <a:latin typeface="Calibri" panose="020F0502020204030204" pitchFamily="34" charset="0"/>
                          <a:ea typeface="Calibri" panose="020F0502020204030204" pitchFamily="34" charset="0"/>
                        </a:rPr>
                        <a:t>2022</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805324"/>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Rice</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-4.2</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-0.7</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2.5</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305569"/>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Flour, bread, bakery products</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3.5</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2.0</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9.8</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413588"/>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Fish</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3.9</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6.4</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9.4</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961167"/>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Meat</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3.8</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13.4</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11.5</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151349"/>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Fruits</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5.2</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-0.1</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4.9</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667904"/>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Vegetables</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2.7</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4.8</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16.0</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740081"/>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Dairy</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2.4</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1.1</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8.7</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884398"/>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Fats and oils</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1.6</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5.6</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20.4</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025860"/>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Other food</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4.5</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1.3</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8.1</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223191"/>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Food</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1.5</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4.5</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9.8</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130593"/>
                  </a:ext>
                </a:extLst>
              </a:tr>
              <a:tr h="264827">
                <a:tc>
                  <a:txBody>
                    <a:bodyPr/>
                    <a:lstStyle/>
                    <a:p>
                      <a:pPr>
                        <a:lnSpc>
                          <a:spcPct val="115000"/>
                        </a:lnSpc>
                      </a:pPr>
                      <a:r>
                        <a:rPr lang="en-PH" sz="1600">
                          <a:effectLst/>
                          <a:highlight>
                            <a:srgbClr val="FFFFFF"/>
                          </a:highlight>
                          <a:latin typeface="Calibri" panose="020F0502020204030204" pitchFamily="34" charset="0"/>
                          <a:ea typeface="Calibri" panose="020F0502020204030204" pitchFamily="34" charset="0"/>
                        </a:rPr>
                        <a:t>All items</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2.4</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a:effectLst/>
                          <a:highlight>
                            <a:srgbClr val="FFFFFF"/>
                          </a:highlight>
                          <a:latin typeface="Calibri" panose="020F0502020204030204" pitchFamily="34" charset="0"/>
                          <a:ea typeface="Calibri" panose="020F0502020204030204" pitchFamily="34" charset="0"/>
                        </a:rPr>
                        <a:t>3.9</a:t>
                      </a:r>
                      <a:endParaRPr lang="en-PH" sz="16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PH" sz="1600" dirty="0">
                          <a:effectLst/>
                          <a:highlight>
                            <a:srgbClr val="FFFFFF"/>
                          </a:highlight>
                          <a:latin typeface="Calibri" panose="020F0502020204030204" pitchFamily="34" charset="0"/>
                          <a:ea typeface="Calibri" panose="020F0502020204030204" pitchFamily="34" charset="0"/>
                        </a:rPr>
                        <a:t>7.7</a:t>
                      </a:r>
                      <a:endParaRPr lang="en-PH" sz="16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253189"/>
                  </a:ext>
                </a:extLst>
              </a:tr>
            </a:tbl>
          </a:graphicData>
        </a:graphic>
      </p:graphicFrame>
      <p:sp>
        <p:nvSpPr>
          <p:cNvPr id="5" name="Rectangle 1">
            <a:extLst>
              <a:ext uri="{FF2B5EF4-FFF2-40B4-BE49-F238E27FC236}">
                <a16:creationId xmlns:a16="http://schemas.microsoft.com/office/drawing/2014/main" id="{95E49523-33A3-2E17-FBFC-1285EE042AB3}"/>
              </a:ext>
            </a:extLst>
          </p:cNvPr>
          <p:cNvSpPr>
            <a:spLocks noChangeArrowheads="1"/>
          </p:cNvSpPr>
          <p:nvPr/>
        </p:nvSpPr>
        <p:spPr bwMode="auto">
          <a:xfrm>
            <a:off x="1025525" y="1709335"/>
            <a:ext cx="50384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Annual Inflation Rate, 2019-2022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9A2FF105-7D66-66B1-1526-9E8CF8F96CA8}"/>
              </a:ext>
            </a:extLst>
          </p:cNvPr>
          <p:cNvSpPr txBox="1"/>
          <p:nvPr/>
        </p:nvSpPr>
        <p:spPr>
          <a:xfrm>
            <a:off x="838200" y="5384800"/>
            <a:ext cx="6096000" cy="646331"/>
          </a:xfrm>
          <a:prstGeom prst="rect">
            <a:avLst/>
          </a:prstGeom>
          <a:noFill/>
        </p:spPr>
        <p:txBody>
          <a:bodyPr wrap="square">
            <a:spAutoFit/>
          </a:bodyPr>
          <a:lstStyle/>
          <a:p>
            <a:r>
              <a:rPr lang="en-PH" dirty="0"/>
              <a:t>Source: PSA (2022) (From: Briones, R., PIDS, 2022). </a:t>
            </a:r>
          </a:p>
          <a:p>
            <a:endParaRPr lang="en-PH" dirty="0"/>
          </a:p>
        </p:txBody>
      </p:sp>
      <p:sp>
        <p:nvSpPr>
          <p:cNvPr id="10" name="Slide Number Placeholder 9">
            <a:extLst>
              <a:ext uri="{FF2B5EF4-FFF2-40B4-BE49-F238E27FC236}">
                <a16:creationId xmlns:a16="http://schemas.microsoft.com/office/drawing/2014/main" id="{A663AB66-4FFF-7668-25F3-F1100721CC64}"/>
              </a:ext>
            </a:extLst>
          </p:cNvPr>
          <p:cNvSpPr>
            <a:spLocks noGrp="1"/>
          </p:cNvSpPr>
          <p:nvPr>
            <p:ph type="sldNum" sz="quarter" idx="12"/>
          </p:nvPr>
        </p:nvSpPr>
        <p:spPr/>
        <p:txBody>
          <a:bodyPr/>
          <a:lstStyle/>
          <a:p>
            <a:fld id="{206EC851-B7A2-4E39-BFF2-95D9A25DF6C4}" type="slidenum">
              <a:rPr lang="en-PH" smtClean="0"/>
              <a:t>11</a:t>
            </a:fld>
            <a:endParaRPr lang="en-PH"/>
          </a:p>
        </p:txBody>
      </p:sp>
      <p:sp>
        <p:nvSpPr>
          <p:cNvPr id="11" name="Freeform 7">
            <a:extLst>
              <a:ext uri="{FF2B5EF4-FFF2-40B4-BE49-F238E27FC236}">
                <a16:creationId xmlns:a16="http://schemas.microsoft.com/office/drawing/2014/main" id="{D033A2FD-65B5-65D2-FAEE-B8E8B0335658}"/>
              </a:ext>
            </a:extLst>
          </p:cNvPr>
          <p:cNvSpPr/>
          <p:nvPr/>
        </p:nvSpPr>
        <p:spPr>
          <a:xfrm>
            <a:off x="10171763" y="0"/>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3"/>
            <a:stretch>
              <a:fillRect/>
            </a:stretch>
          </a:blipFill>
        </p:spPr>
      </p:sp>
    </p:spTree>
    <p:extLst>
      <p:ext uri="{BB962C8B-B14F-4D97-AF65-F5344CB8AC3E}">
        <p14:creationId xmlns:p14="http://schemas.microsoft.com/office/powerpoint/2010/main" val="264680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6B01BD-AC50-2655-658E-89115423C686}"/>
              </a:ext>
            </a:extLst>
          </p:cNvPr>
          <p:cNvSpPr>
            <a:spLocks noGrp="1"/>
          </p:cNvSpPr>
          <p:nvPr>
            <p:ph type="title"/>
          </p:nvPr>
        </p:nvSpPr>
        <p:spPr/>
        <p:txBody>
          <a:bodyPr/>
          <a:lstStyle/>
          <a:p>
            <a:r>
              <a:rPr lang="en-US" dirty="0"/>
              <a:t>Levels of diet quality</a:t>
            </a:r>
            <a:endParaRPr lang="en-PH" dirty="0"/>
          </a:p>
        </p:txBody>
      </p:sp>
      <p:sp>
        <p:nvSpPr>
          <p:cNvPr id="4" name="Freeform 13">
            <a:extLst>
              <a:ext uri="{FF2B5EF4-FFF2-40B4-BE49-F238E27FC236}">
                <a16:creationId xmlns:a16="http://schemas.microsoft.com/office/drawing/2014/main" id="{29F306D8-B8E4-0FF3-3E4E-6597C51EF175}"/>
              </a:ext>
            </a:extLst>
          </p:cNvPr>
          <p:cNvSpPr/>
          <p:nvPr/>
        </p:nvSpPr>
        <p:spPr>
          <a:xfrm>
            <a:off x="1093606" y="1397000"/>
            <a:ext cx="8836388" cy="3280853"/>
          </a:xfrm>
          <a:custGeom>
            <a:avLst/>
            <a:gdLst/>
            <a:ahLst/>
            <a:cxnLst/>
            <a:rect l="l" t="t" r="r" b="b"/>
            <a:pathLst>
              <a:path w="14513288" h="4624701">
                <a:moveTo>
                  <a:pt x="0" y="0"/>
                </a:moveTo>
                <a:lnTo>
                  <a:pt x="14513288" y="0"/>
                </a:lnTo>
                <a:lnTo>
                  <a:pt x="14513288" y="4624700"/>
                </a:lnTo>
                <a:lnTo>
                  <a:pt x="0" y="4624700"/>
                </a:lnTo>
                <a:lnTo>
                  <a:pt x="0" y="0"/>
                </a:lnTo>
                <a:close/>
              </a:path>
            </a:pathLst>
          </a:custGeom>
          <a:blipFill>
            <a:blip r:embed="rId3"/>
            <a:stretch>
              <a:fillRect/>
            </a:stretch>
          </a:blipFill>
        </p:spPr>
      </p:sp>
      <p:sp>
        <p:nvSpPr>
          <p:cNvPr id="6" name="TextBox 14">
            <a:extLst>
              <a:ext uri="{FF2B5EF4-FFF2-40B4-BE49-F238E27FC236}">
                <a16:creationId xmlns:a16="http://schemas.microsoft.com/office/drawing/2014/main" id="{B2A81E36-10F7-DBD2-B16D-F6AD4AE74E22}"/>
              </a:ext>
            </a:extLst>
          </p:cNvPr>
          <p:cNvSpPr txBox="1"/>
          <p:nvPr/>
        </p:nvSpPr>
        <p:spPr>
          <a:xfrm>
            <a:off x="1093606" y="4826403"/>
            <a:ext cx="9104494" cy="634597"/>
          </a:xfrm>
          <a:prstGeom prst="rect">
            <a:avLst/>
          </a:prstGeom>
        </p:spPr>
        <p:txBody>
          <a:bodyPr wrap="square" lIns="0" tIns="0" rIns="0" bIns="0" rtlCol="0" anchor="t">
            <a:spAutoFit/>
          </a:bodyPr>
          <a:lstStyle/>
          <a:p>
            <a:pPr>
              <a:lnSpc>
                <a:spcPts val="1679"/>
              </a:lnSpc>
            </a:pPr>
            <a:r>
              <a:rPr lang="en-US" sz="1200" dirty="0">
                <a:solidFill>
                  <a:srgbClr val="000000"/>
                </a:solidFill>
                <a:latin typeface="Poppins Semi-Bold"/>
              </a:rPr>
              <a:t>Source: </a:t>
            </a:r>
            <a:r>
              <a:rPr lang="en-US" sz="1200" dirty="0" err="1">
                <a:solidFill>
                  <a:srgbClr val="000000"/>
                </a:solidFill>
                <a:latin typeface="Poppins Semi-Bold"/>
              </a:rPr>
              <a:t>Herforth</a:t>
            </a:r>
            <a:r>
              <a:rPr lang="en-US" sz="1200" dirty="0">
                <a:solidFill>
                  <a:srgbClr val="000000"/>
                </a:solidFill>
                <a:latin typeface="Poppins Semi-Bold"/>
              </a:rPr>
              <a:t> et a. 2020 from  “Food Affordability - The role of the food industry in providing affordable, nutritious foods to support healthy and sustainable diets” downloaded from https://www.wbcsd.org/contentwbc/download/14604/208448/1</a:t>
            </a:r>
          </a:p>
          <a:p>
            <a:pPr>
              <a:lnSpc>
                <a:spcPts val="1679"/>
              </a:lnSpc>
              <a:spcBef>
                <a:spcPct val="0"/>
              </a:spcBef>
            </a:pPr>
            <a:r>
              <a:rPr lang="en-US" sz="1200" dirty="0">
                <a:solidFill>
                  <a:srgbClr val="000000"/>
                </a:solidFill>
                <a:latin typeface="Poppins Semi-Bold"/>
              </a:rPr>
              <a:t> </a:t>
            </a:r>
          </a:p>
        </p:txBody>
      </p:sp>
      <p:sp>
        <p:nvSpPr>
          <p:cNvPr id="7" name="Slide Number Placeholder 6">
            <a:extLst>
              <a:ext uri="{FF2B5EF4-FFF2-40B4-BE49-F238E27FC236}">
                <a16:creationId xmlns:a16="http://schemas.microsoft.com/office/drawing/2014/main" id="{42DB86C0-2BF9-9682-2916-CB9ED0F0BEBB}"/>
              </a:ext>
            </a:extLst>
          </p:cNvPr>
          <p:cNvSpPr>
            <a:spLocks noGrp="1"/>
          </p:cNvSpPr>
          <p:nvPr>
            <p:ph type="sldNum" sz="quarter" idx="12"/>
          </p:nvPr>
        </p:nvSpPr>
        <p:spPr/>
        <p:txBody>
          <a:bodyPr/>
          <a:lstStyle/>
          <a:p>
            <a:fld id="{206EC851-B7A2-4E39-BFF2-95D9A25DF6C4}" type="slidenum">
              <a:rPr lang="en-PH" smtClean="0"/>
              <a:t>12</a:t>
            </a:fld>
            <a:endParaRPr lang="en-PH"/>
          </a:p>
        </p:txBody>
      </p:sp>
      <p:sp>
        <p:nvSpPr>
          <p:cNvPr id="8" name="Freeform 7">
            <a:extLst>
              <a:ext uri="{FF2B5EF4-FFF2-40B4-BE49-F238E27FC236}">
                <a16:creationId xmlns:a16="http://schemas.microsoft.com/office/drawing/2014/main" id="{13064070-8840-B8C3-E19D-7BFA9B98F99E}"/>
              </a:ext>
            </a:extLst>
          </p:cNvPr>
          <p:cNvSpPr/>
          <p:nvPr/>
        </p:nvSpPr>
        <p:spPr>
          <a:xfrm>
            <a:off x="10121900" y="4505581"/>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415577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5BDF1-A7A2-3639-7303-9A6C83E1B00A}"/>
              </a:ext>
            </a:extLst>
          </p:cNvPr>
          <p:cNvSpPr>
            <a:spLocks noGrp="1"/>
          </p:cNvSpPr>
          <p:nvPr>
            <p:ph type="title"/>
          </p:nvPr>
        </p:nvSpPr>
        <p:spPr>
          <a:xfrm>
            <a:off x="640080" y="325369"/>
            <a:ext cx="4368602" cy="1956841"/>
          </a:xfrm>
        </p:spPr>
        <p:txBody>
          <a:bodyPr anchor="b">
            <a:normAutofit/>
          </a:bodyPr>
          <a:lstStyle/>
          <a:p>
            <a:r>
              <a:rPr lang="en-US" sz="5400"/>
              <a:t>Sustainable Healthy diets</a:t>
            </a:r>
            <a:endParaRPr lang="en-PH" sz="5400"/>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65568B-5DE6-A415-6B3E-2299C9673FC6}"/>
              </a:ext>
            </a:extLst>
          </p:cNvPr>
          <p:cNvSpPr>
            <a:spLocks noGrp="1"/>
          </p:cNvSpPr>
          <p:nvPr>
            <p:ph idx="1"/>
          </p:nvPr>
        </p:nvSpPr>
        <p:spPr>
          <a:xfrm>
            <a:off x="640079" y="2872899"/>
            <a:ext cx="5251195" cy="3320668"/>
          </a:xfrm>
        </p:spPr>
        <p:txBody>
          <a:bodyPr>
            <a:normAutofit fontScale="92500" lnSpcReduction="20000"/>
          </a:bodyPr>
          <a:lstStyle/>
          <a:p>
            <a:r>
              <a:rPr lang="en-US" dirty="0"/>
              <a:t>Inclusion of </a:t>
            </a:r>
            <a:r>
              <a:rPr lang="en-US" b="1" dirty="0"/>
              <a:t>plant-based </a:t>
            </a:r>
            <a:r>
              <a:rPr lang="en-US" dirty="0"/>
              <a:t>foods in daily consumption (including vegetables, fruits, whole grains, legumes and nuts) and decrease in consumption of red meat, sugar and refined grains to nurture health and supports </a:t>
            </a:r>
            <a:r>
              <a:rPr lang="en-US" b="1" dirty="0"/>
              <a:t>environmental sustainability</a:t>
            </a:r>
            <a:r>
              <a:rPr lang="en-US" dirty="0"/>
              <a:t> to reduce production of greenhouse gases that contributes to the global climate change problem</a:t>
            </a:r>
            <a:endParaRPr lang="en-PH" dirty="0"/>
          </a:p>
        </p:txBody>
      </p:sp>
      <p:pic>
        <p:nvPicPr>
          <p:cNvPr id="8194" name="Picture 2" descr="EAT-Lancet Planetary Health Plate">
            <a:extLst>
              <a:ext uri="{FF2B5EF4-FFF2-40B4-BE49-F238E27FC236}">
                <a16:creationId xmlns:a16="http://schemas.microsoft.com/office/drawing/2014/main" id="{639D55C2-2D7B-232D-2619-FFB9E8AA94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3"/>
          <a:stretch/>
        </p:blipFill>
        <p:spPr bwMode="auto">
          <a:xfrm>
            <a:off x="5892800" y="579352"/>
            <a:ext cx="6297677" cy="627864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5D965B2-B5C6-0208-C8CE-0A1D85402D08}"/>
              </a:ext>
            </a:extLst>
          </p:cNvPr>
          <p:cNvSpPr>
            <a:spLocks noGrp="1"/>
          </p:cNvSpPr>
          <p:nvPr>
            <p:ph type="sldNum" sz="quarter" idx="12"/>
          </p:nvPr>
        </p:nvSpPr>
        <p:spPr/>
        <p:txBody>
          <a:bodyPr/>
          <a:lstStyle/>
          <a:p>
            <a:fld id="{206EC851-B7A2-4E39-BFF2-95D9A25DF6C4}" type="slidenum">
              <a:rPr lang="en-PH" smtClean="0"/>
              <a:t>13</a:t>
            </a:fld>
            <a:endParaRPr lang="en-PH"/>
          </a:p>
        </p:txBody>
      </p:sp>
      <p:sp>
        <p:nvSpPr>
          <p:cNvPr id="5" name="Freeform 7">
            <a:extLst>
              <a:ext uri="{FF2B5EF4-FFF2-40B4-BE49-F238E27FC236}">
                <a16:creationId xmlns:a16="http://schemas.microsoft.com/office/drawing/2014/main" id="{CE5F8C9A-96DC-C1CD-4C08-812BA152C96A}"/>
              </a:ext>
            </a:extLst>
          </p:cNvPr>
          <p:cNvSpPr/>
          <p:nvPr/>
        </p:nvSpPr>
        <p:spPr>
          <a:xfrm>
            <a:off x="10454072" y="0"/>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402060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72DBF7-86AF-7D7C-FCA9-B8AA88D89884}"/>
              </a:ext>
            </a:extLst>
          </p:cNvPr>
          <p:cNvSpPr>
            <a:spLocks noGrp="1"/>
          </p:cNvSpPr>
          <p:nvPr>
            <p:ph sz="half" idx="1"/>
          </p:nvPr>
        </p:nvSpPr>
        <p:spPr>
          <a:xfrm>
            <a:off x="596900" y="1825625"/>
            <a:ext cx="5181600" cy="4351338"/>
          </a:xfrm>
          <a:solidFill>
            <a:schemeClr val="accent6">
              <a:lumMod val="50000"/>
            </a:schemeClr>
          </a:solidFill>
        </p:spPr>
        <p:txBody>
          <a:bodyPr>
            <a:normAutofit fontScale="85000" lnSpcReduction="20000"/>
          </a:bodyPr>
          <a:lstStyle/>
          <a:p>
            <a:endParaRPr lang="en-US" dirty="0">
              <a:solidFill>
                <a:schemeClr val="bg1"/>
              </a:solidFill>
            </a:endParaRPr>
          </a:p>
          <a:p>
            <a:r>
              <a:rPr lang="en-US" dirty="0">
                <a:solidFill>
                  <a:schemeClr val="bg1"/>
                </a:solidFill>
              </a:rPr>
              <a:t>Breastfeeding, complementary feeding for infants/young children</a:t>
            </a:r>
          </a:p>
          <a:p>
            <a:r>
              <a:rPr lang="en-US" dirty="0">
                <a:solidFill>
                  <a:schemeClr val="bg1"/>
                </a:solidFill>
              </a:rPr>
              <a:t>Unprocessed, balanced across food groups</a:t>
            </a:r>
          </a:p>
          <a:p>
            <a:r>
              <a:rPr lang="en-US" dirty="0">
                <a:solidFill>
                  <a:schemeClr val="bg1"/>
                </a:solidFill>
              </a:rPr>
              <a:t>Water as fluid of choice</a:t>
            </a:r>
          </a:p>
          <a:p>
            <a:r>
              <a:rPr lang="en-US" dirty="0">
                <a:solidFill>
                  <a:schemeClr val="bg1"/>
                </a:solidFill>
              </a:rPr>
              <a:t>Safe</a:t>
            </a:r>
          </a:p>
          <a:p>
            <a:r>
              <a:rPr lang="en-US" dirty="0">
                <a:solidFill>
                  <a:schemeClr val="bg1"/>
                </a:solidFill>
              </a:rPr>
              <a:t>Preserves biodiversity</a:t>
            </a:r>
          </a:p>
          <a:p>
            <a:r>
              <a:rPr lang="en-US" dirty="0">
                <a:solidFill>
                  <a:schemeClr val="bg1"/>
                </a:solidFill>
              </a:rPr>
              <a:t>Reduces food loss and waste</a:t>
            </a:r>
          </a:p>
          <a:p>
            <a:r>
              <a:rPr lang="en-US" dirty="0">
                <a:solidFill>
                  <a:schemeClr val="bg1"/>
                </a:solidFill>
              </a:rPr>
              <a:t>Less use of plastics in packaging</a:t>
            </a:r>
          </a:p>
          <a:p>
            <a:r>
              <a:rPr lang="en-US" dirty="0">
                <a:solidFill>
                  <a:schemeClr val="bg1"/>
                </a:solidFill>
              </a:rPr>
              <a:t>Culturally-acceptable and desirable</a:t>
            </a:r>
          </a:p>
          <a:p>
            <a:endParaRPr lang="en-PH" dirty="0">
              <a:solidFill>
                <a:schemeClr val="bg1"/>
              </a:solidFill>
            </a:endParaRPr>
          </a:p>
        </p:txBody>
      </p:sp>
      <p:sp>
        <p:nvSpPr>
          <p:cNvPr id="6" name="Content Placeholder 5">
            <a:extLst>
              <a:ext uri="{FF2B5EF4-FFF2-40B4-BE49-F238E27FC236}">
                <a16:creationId xmlns:a16="http://schemas.microsoft.com/office/drawing/2014/main" id="{E19DB9DE-DC29-D97B-B1B2-EA66559F6A77}"/>
              </a:ext>
            </a:extLst>
          </p:cNvPr>
          <p:cNvSpPr>
            <a:spLocks noGrp="1"/>
          </p:cNvSpPr>
          <p:nvPr>
            <p:ph sz="half" idx="2"/>
          </p:nvPr>
        </p:nvSpPr>
        <p:spPr>
          <a:solidFill>
            <a:schemeClr val="bg2"/>
          </a:solidFill>
        </p:spPr>
        <p:txBody>
          <a:bodyPr>
            <a:normAutofit fontScale="85000" lnSpcReduction="20000"/>
          </a:bodyPr>
          <a:lstStyle/>
          <a:p>
            <a:endParaRPr lang="en-US" dirty="0">
              <a:solidFill>
                <a:srgbClr val="C00000"/>
              </a:solidFill>
            </a:endParaRPr>
          </a:p>
          <a:p>
            <a:r>
              <a:rPr lang="en-US" dirty="0">
                <a:solidFill>
                  <a:srgbClr val="C00000"/>
                </a:solidFill>
              </a:rPr>
              <a:t>Highly processed foods and drinks</a:t>
            </a:r>
          </a:p>
          <a:p>
            <a:r>
              <a:rPr lang="en-US" dirty="0">
                <a:solidFill>
                  <a:srgbClr val="C00000"/>
                </a:solidFill>
              </a:rPr>
              <a:t>High in sugar, sodium, saturated fats and contain trans-fatty acids that increase risk to disease</a:t>
            </a:r>
          </a:p>
          <a:p>
            <a:r>
              <a:rPr lang="en-US" dirty="0">
                <a:solidFill>
                  <a:srgbClr val="C00000"/>
                </a:solidFill>
              </a:rPr>
              <a:t>Cause food-borne diseases</a:t>
            </a:r>
          </a:p>
          <a:p>
            <a:r>
              <a:rPr lang="en-US" dirty="0">
                <a:solidFill>
                  <a:srgbClr val="C00000"/>
                </a:solidFill>
              </a:rPr>
              <a:t>Antibiotics and hormones in food production</a:t>
            </a:r>
          </a:p>
          <a:p>
            <a:r>
              <a:rPr lang="en-US" dirty="0">
                <a:solidFill>
                  <a:srgbClr val="C00000"/>
                </a:solidFill>
              </a:rPr>
              <a:t>High greenhouse gas emissions, chemical pollutants </a:t>
            </a:r>
          </a:p>
          <a:p>
            <a:r>
              <a:rPr lang="en-US" dirty="0">
                <a:solidFill>
                  <a:srgbClr val="C00000"/>
                </a:solidFill>
              </a:rPr>
              <a:t>Results to overfishing and overhunting</a:t>
            </a:r>
          </a:p>
          <a:p>
            <a:r>
              <a:rPr lang="en-US" dirty="0">
                <a:solidFill>
                  <a:srgbClr val="C00000"/>
                </a:solidFill>
              </a:rPr>
              <a:t>Adverse gender-related impact </a:t>
            </a:r>
          </a:p>
          <a:p>
            <a:endParaRPr lang="en-PH" dirty="0">
              <a:solidFill>
                <a:srgbClr val="C00000"/>
              </a:solidFill>
            </a:endParaRPr>
          </a:p>
        </p:txBody>
      </p:sp>
      <p:pic>
        <p:nvPicPr>
          <p:cNvPr id="9220" name="Picture 4" descr="Download Check Mark Tick Mark Check Royalty-Free Vector Graphic - Pixabay">
            <a:extLst>
              <a:ext uri="{FF2B5EF4-FFF2-40B4-BE49-F238E27FC236}">
                <a16:creationId xmlns:a16="http://schemas.microsoft.com/office/drawing/2014/main" id="{0F8DB4CB-FB1F-28A7-7832-654A9C621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112195"/>
            <a:ext cx="1562100" cy="152769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EB54A863-20BA-8E00-B86E-049D89EAC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950" y="263525"/>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AE7B465D-3539-4D91-E4BF-8148A6C20D32}"/>
              </a:ext>
            </a:extLst>
          </p:cNvPr>
          <p:cNvSpPr>
            <a:spLocks noGrp="1"/>
          </p:cNvSpPr>
          <p:nvPr>
            <p:ph type="sldNum" sz="quarter" idx="12"/>
          </p:nvPr>
        </p:nvSpPr>
        <p:spPr/>
        <p:txBody>
          <a:bodyPr/>
          <a:lstStyle/>
          <a:p>
            <a:fld id="{206EC851-B7A2-4E39-BFF2-95D9A25DF6C4}" type="slidenum">
              <a:rPr lang="en-PH" smtClean="0"/>
              <a:t>14</a:t>
            </a:fld>
            <a:endParaRPr lang="en-PH"/>
          </a:p>
        </p:txBody>
      </p:sp>
      <p:sp>
        <p:nvSpPr>
          <p:cNvPr id="8" name="Freeform 7">
            <a:extLst>
              <a:ext uri="{FF2B5EF4-FFF2-40B4-BE49-F238E27FC236}">
                <a16:creationId xmlns:a16="http://schemas.microsoft.com/office/drawing/2014/main" id="{C26CEA7D-1DC4-A8B7-12A3-9EE466F5BD38}"/>
              </a:ext>
            </a:extLst>
          </p:cNvPr>
          <p:cNvSpPr/>
          <p:nvPr/>
        </p:nvSpPr>
        <p:spPr>
          <a:xfrm>
            <a:off x="5479370" y="227920"/>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5"/>
            <a:stretch>
              <a:fillRect/>
            </a:stretch>
          </a:blipFill>
        </p:spPr>
      </p:sp>
    </p:spTree>
    <p:extLst>
      <p:ext uri="{BB962C8B-B14F-4D97-AF65-F5344CB8AC3E}">
        <p14:creationId xmlns:p14="http://schemas.microsoft.com/office/powerpoint/2010/main" val="198158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5E7C-8E92-E173-E2A6-C6B3E70624D7}"/>
              </a:ext>
            </a:extLst>
          </p:cNvPr>
          <p:cNvSpPr>
            <a:spLocks noGrp="1"/>
          </p:cNvSpPr>
          <p:nvPr>
            <p:ph type="title"/>
          </p:nvPr>
        </p:nvSpPr>
        <p:spPr/>
        <p:txBody>
          <a:bodyPr/>
          <a:lstStyle/>
          <a:p>
            <a:r>
              <a:rPr lang="en-US" b="1" dirty="0"/>
              <a:t>Filipinos are not consuming healthy diets </a:t>
            </a:r>
            <a:endParaRPr lang="en-PH" b="1" dirty="0"/>
          </a:p>
        </p:txBody>
      </p:sp>
      <p:sp>
        <p:nvSpPr>
          <p:cNvPr id="6" name="Content Placeholder 5">
            <a:extLst>
              <a:ext uri="{FF2B5EF4-FFF2-40B4-BE49-F238E27FC236}">
                <a16:creationId xmlns:a16="http://schemas.microsoft.com/office/drawing/2014/main" id="{14C2FF41-9D80-92DD-BF3E-7083BB0B8611}"/>
              </a:ext>
            </a:extLst>
          </p:cNvPr>
          <p:cNvSpPr>
            <a:spLocks noGrp="1"/>
          </p:cNvSpPr>
          <p:nvPr>
            <p:ph idx="1"/>
          </p:nvPr>
        </p:nvSpPr>
        <p:spPr/>
        <p:txBody>
          <a:bodyPr/>
          <a:lstStyle/>
          <a:p>
            <a:pPr>
              <a:buFont typeface="Wingdings" panose="05000000000000000000" pitchFamily="2" charset="2"/>
              <a:buChar char="§"/>
            </a:pPr>
            <a:r>
              <a:rPr lang="en-US" sz="3600" b="1" dirty="0"/>
              <a:t>2%</a:t>
            </a:r>
            <a:r>
              <a:rPr lang="en-US" dirty="0"/>
              <a:t> or </a:t>
            </a:r>
            <a:r>
              <a:rPr lang="en-US" sz="3600" b="1" dirty="0"/>
              <a:t>5.3 million </a:t>
            </a:r>
            <a:r>
              <a:rPr lang="en-US" dirty="0"/>
              <a:t>are severely food insecure</a:t>
            </a:r>
          </a:p>
          <a:p>
            <a:pPr>
              <a:buFont typeface="Wingdings" panose="05000000000000000000" pitchFamily="2" charset="2"/>
              <a:buChar char="§"/>
            </a:pPr>
            <a:r>
              <a:rPr lang="en-US" sz="3200" b="1" dirty="0"/>
              <a:t>33.4% </a:t>
            </a:r>
            <a:r>
              <a:rPr lang="en-US" dirty="0"/>
              <a:t>or </a:t>
            </a:r>
            <a:r>
              <a:rPr lang="en-US" sz="3200" b="1" dirty="0"/>
              <a:t>42 million </a:t>
            </a:r>
            <a:r>
              <a:rPr lang="en-US" dirty="0"/>
              <a:t>are moderately food insecure </a:t>
            </a:r>
          </a:p>
          <a:p>
            <a:pPr>
              <a:buFont typeface="Wingdings" panose="05000000000000000000" pitchFamily="2" charset="2"/>
              <a:buChar char="§"/>
            </a:pPr>
            <a:r>
              <a:rPr lang="en-US" sz="3200" b="1" dirty="0"/>
              <a:t>60 %</a:t>
            </a:r>
            <a:r>
              <a:rPr lang="en-US" dirty="0"/>
              <a:t> of infants under 6 months are exclusively breastfeeding </a:t>
            </a:r>
          </a:p>
          <a:p>
            <a:pPr>
              <a:buFont typeface="Wingdings" panose="05000000000000000000" pitchFamily="2" charset="2"/>
              <a:buChar char="§"/>
            </a:pPr>
            <a:r>
              <a:rPr lang="en-US" sz="3600" b="1" dirty="0"/>
              <a:t>13.3%</a:t>
            </a:r>
            <a:r>
              <a:rPr lang="en-US" dirty="0"/>
              <a:t> of children 6-23 months meet the minimum acceptable diet</a:t>
            </a:r>
          </a:p>
          <a:p>
            <a:pPr>
              <a:buFont typeface="Wingdings" panose="05000000000000000000" pitchFamily="2" charset="2"/>
              <a:buChar char="§"/>
            </a:pPr>
            <a:r>
              <a:rPr lang="en-US" sz="3200" b="1" dirty="0"/>
              <a:t>9 out of every 10 </a:t>
            </a:r>
            <a:r>
              <a:rPr lang="en-US" dirty="0"/>
              <a:t>Filipinos do not meet their energy requirements</a:t>
            </a:r>
          </a:p>
          <a:p>
            <a:pPr>
              <a:buFont typeface="Wingdings" panose="05000000000000000000" pitchFamily="2" charset="2"/>
              <a:buChar char="§"/>
            </a:pPr>
            <a:endParaRPr lang="en-PH" dirty="0"/>
          </a:p>
        </p:txBody>
      </p:sp>
      <p:sp>
        <p:nvSpPr>
          <p:cNvPr id="7" name="Slide Number Placeholder 6">
            <a:extLst>
              <a:ext uri="{FF2B5EF4-FFF2-40B4-BE49-F238E27FC236}">
                <a16:creationId xmlns:a16="http://schemas.microsoft.com/office/drawing/2014/main" id="{E37509B4-7F4A-0AFB-4AF8-C89AB0E21E00}"/>
              </a:ext>
            </a:extLst>
          </p:cNvPr>
          <p:cNvSpPr>
            <a:spLocks noGrp="1"/>
          </p:cNvSpPr>
          <p:nvPr>
            <p:ph type="sldNum" sz="quarter" idx="12"/>
          </p:nvPr>
        </p:nvSpPr>
        <p:spPr/>
        <p:txBody>
          <a:bodyPr/>
          <a:lstStyle/>
          <a:p>
            <a:fld id="{206EC851-B7A2-4E39-BFF2-95D9A25DF6C4}" type="slidenum">
              <a:rPr lang="en-PH" smtClean="0"/>
              <a:t>15</a:t>
            </a:fld>
            <a:endParaRPr lang="en-PH"/>
          </a:p>
        </p:txBody>
      </p:sp>
      <p:sp>
        <p:nvSpPr>
          <p:cNvPr id="8" name="Freeform 7">
            <a:extLst>
              <a:ext uri="{FF2B5EF4-FFF2-40B4-BE49-F238E27FC236}">
                <a16:creationId xmlns:a16="http://schemas.microsoft.com/office/drawing/2014/main" id="{31C2FBC5-14A0-87D8-5C1D-33ED92FD3CEC}"/>
              </a:ext>
            </a:extLst>
          </p:cNvPr>
          <p:cNvSpPr/>
          <p:nvPr/>
        </p:nvSpPr>
        <p:spPr>
          <a:xfrm>
            <a:off x="9982200" y="4668951"/>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3"/>
            <a:stretch>
              <a:fillRect/>
            </a:stretch>
          </a:blipFill>
        </p:spPr>
      </p:sp>
    </p:spTree>
    <p:extLst>
      <p:ext uri="{BB962C8B-B14F-4D97-AF65-F5344CB8AC3E}">
        <p14:creationId xmlns:p14="http://schemas.microsoft.com/office/powerpoint/2010/main" val="264120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6B07-59C5-E20E-5FF8-07E14EE6E52D}"/>
              </a:ext>
            </a:extLst>
          </p:cNvPr>
          <p:cNvSpPr>
            <a:spLocks noGrp="1"/>
          </p:cNvSpPr>
          <p:nvPr>
            <p:ph type="title"/>
          </p:nvPr>
        </p:nvSpPr>
        <p:spPr/>
        <p:txBody>
          <a:bodyPr/>
          <a:lstStyle/>
          <a:p>
            <a:r>
              <a:rPr lang="en-US" b="1" dirty="0"/>
              <a:t>Filipinos can’t afford a healthy diet </a:t>
            </a:r>
            <a:endParaRPr lang="en-PH" b="1" dirty="0"/>
          </a:p>
        </p:txBody>
      </p:sp>
      <p:sp>
        <p:nvSpPr>
          <p:cNvPr id="3" name="Content Placeholder 2">
            <a:extLst>
              <a:ext uri="{FF2B5EF4-FFF2-40B4-BE49-F238E27FC236}">
                <a16:creationId xmlns:a16="http://schemas.microsoft.com/office/drawing/2014/main" id="{65594E07-1D7B-9501-FAE8-AA1725A0620B}"/>
              </a:ext>
            </a:extLst>
          </p:cNvPr>
          <p:cNvSpPr>
            <a:spLocks noGrp="1"/>
          </p:cNvSpPr>
          <p:nvPr>
            <p:ph idx="1"/>
          </p:nvPr>
        </p:nvSpPr>
        <p:spPr>
          <a:xfrm>
            <a:off x="838200" y="1606835"/>
            <a:ext cx="7213600" cy="4351338"/>
          </a:xfrm>
        </p:spPr>
        <p:txBody>
          <a:bodyPr>
            <a:normAutofit fontScale="92500"/>
          </a:bodyPr>
          <a:lstStyle/>
          <a:p>
            <a:r>
              <a:rPr lang="en-US" dirty="0"/>
              <a:t>68.6% or about 75.2 million cannot afford a healthy diet in 2020 </a:t>
            </a:r>
          </a:p>
          <a:p>
            <a:r>
              <a:rPr lang="en-US" dirty="0"/>
              <a:t>Cost of a healthy diet in 2020: Php243.5 per person per day </a:t>
            </a:r>
          </a:p>
          <a:p>
            <a:r>
              <a:rPr lang="en-US" dirty="0"/>
              <a:t>A household of five members will need Php1,212 per day to consume healthy meals in a day </a:t>
            </a:r>
          </a:p>
          <a:p>
            <a:r>
              <a:rPr lang="en-US" dirty="0"/>
              <a:t>PSA estimates that a family of five needs Php400 per day to meet their basic food and non-food needs</a:t>
            </a:r>
          </a:p>
          <a:p>
            <a:r>
              <a:rPr lang="en-US" dirty="0"/>
              <a:t>Minimum wage in Metro Manila is Php570 in 2022 </a:t>
            </a:r>
            <a:endParaRPr lang="en-PH" dirty="0"/>
          </a:p>
        </p:txBody>
      </p:sp>
      <p:graphicFrame>
        <p:nvGraphicFramePr>
          <p:cNvPr id="4" name="Table 12">
            <a:extLst>
              <a:ext uri="{FF2B5EF4-FFF2-40B4-BE49-F238E27FC236}">
                <a16:creationId xmlns:a16="http://schemas.microsoft.com/office/drawing/2014/main" id="{EA14ADC2-DE13-4FE1-BDE1-A88E1B1B408F}"/>
              </a:ext>
            </a:extLst>
          </p:cNvPr>
          <p:cNvGraphicFramePr>
            <a:graphicFrameLocks noGrp="1"/>
          </p:cNvGraphicFramePr>
          <p:nvPr>
            <p:extLst>
              <p:ext uri="{D42A27DB-BD31-4B8C-83A1-F6EECF244321}">
                <p14:modId xmlns:p14="http://schemas.microsoft.com/office/powerpoint/2010/main" val="1514692275"/>
              </p:ext>
            </p:extLst>
          </p:nvPr>
        </p:nvGraphicFramePr>
        <p:xfrm>
          <a:off x="8572500" y="1529237"/>
          <a:ext cx="2971800" cy="3817620"/>
        </p:xfrm>
        <a:graphic>
          <a:graphicData uri="http://schemas.openxmlformats.org/drawingml/2006/table">
            <a:tbl>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0">
                <a:tc>
                  <a:txBody>
                    <a:bodyPr/>
                    <a:lstStyle/>
                    <a:p>
                      <a:pPr algn="ctr">
                        <a:lnSpc>
                          <a:spcPts val="3499"/>
                        </a:lnSpc>
                        <a:defRPr/>
                      </a:pPr>
                      <a:r>
                        <a:rPr lang="en-US" sz="1400" dirty="0">
                          <a:solidFill>
                            <a:srgbClr val="FFFFFF"/>
                          </a:solidFill>
                          <a:latin typeface="Poppins Bold"/>
                        </a:rPr>
                        <a:t>Year</a:t>
                      </a:r>
                      <a:endParaRPr lang="en-US" sz="7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F63"/>
                    </a:solidFill>
                  </a:tcPr>
                </a:tc>
                <a:tc>
                  <a:txBody>
                    <a:bodyPr/>
                    <a:lstStyle/>
                    <a:p>
                      <a:pPr algn="ctr">
                        <a:lnSpc>
                          <a:spcPts val="3499"/>
                        </a:lnSpc>
                        <a:defRPr/>
                      </a:pPr>
                      <a:r>
                        <a:rPr lang="en-US" sz="1400">
                          <a:solidFill>
                            <a:srgbClr val="FFFFFF"/>
                          </a:solidFill>
                          <a:latin typeface="Poppins Bold"/>
                        </a:rPr>
                        <a:t>In Pesos</a:t>
                      </a:r>
                      <a:endParaRPr lang="en-US" sz="7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628642">
                <a:tc>
                  <a:txBody>
                    <a:bodyPr/>
                    <a:lstStyle/>
                    <a:p>
                      <a:pPr algn="ctr">
                        <a:lnSpc>
                          <a:spcPts val="3499"/>
                        </a:lnSpc>
                        <a:defRPr/>
                      </a:pPr>
                      <a:r>
                        <a:rPr lang="en-US" sz="1400">
                          <a:solidFill>
                            <a:srgbClr val="000000"/>
                          </a:solidFill>
                          <a:latin typeface="Poppins Bold"/>
                        </a:rPr>
                        <a:t>2017</a:t>
                      </a:r>
                      <a:endParaRPr lang="en-US" sz="7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1400">
                          <a:solidFill>
                            <a:srgbClr val="000000"/>
                          </a:solidFill>
                          <a:latin typeface="Poppins Bold"/>
                        </a:rPr>
                        <a:t>226.60</a:t>
                      </a:r>
                      <a:endParaRPr lang="en-US" sz="7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8642">
                <a:tc>
                  <a:txBody>
                    <a:bodyPr/>
                    <a:lstStyle/>
                    <a:p>
                      <a:pPr algn="ctr">
                        <a:lnSpc>
                          <a:spcPts val="3499"/>
                        </a:lnSpc>
                        <a:defRPr/>
                      </a:pPr>
                      <a:r>
                        <a:rPr lang="en-US" sz="1400">
                          <a:solidFill>
                            <a:srgbClr val="000000"/>
                          </a:solidFill>
                          <a:latin typeface="Poppins Bold"/>
                        </a:rPr>
                        <a:t>2018</a:t>
                      </a:r>
                      <a:endParaRPr lang="en-US" sz="7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1400">
                          <a:solidFill>
                            <a:srgbClr val="000000"/>
                          </a:solidFill>
                          <a:latin typeface="Poppins Bold"/>
                        </a:rPr>
                        <a:t>236.04</a:t>
                      </a:r>
                      <a:endParaRPr lang="en-US" sz="7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8642">
                <a:tc>
                  <a:txBody>
                    <a:bodyPr/>
                    <a:lstStyle/>
                    <a:p>
                      <a:pPr algn="ctr">
                        <a:lnSpc>
                          <a:spcPts val="3499"/>
                        </a:lnSpc>
                        <a:defRPr/>
                      </a:pPr>
                      <a:r>
                        <a:rPr lang="en-US" sz="1400">
                          <a:solidFill>
                            <a:srgbClr val="000000"/>
                          </a:solidFill>
                          <a:latin typeface="Poppins Bold"/>
                        </a:rPr>
                        <a:t>2019</a:t>
                      </a:r>
                      <a:endParaRPr lang="en-US" sz="7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1400">
                          <a:solidFill>
                            <a:srgbClr val="000000"/>
                          </a:solidFill>
                          <a:latin typeface="Poppins Bold"/>
                        </a:rPr>
                        <a:t>238.90</a:t>
                      </a:r>
                      <a:endParaRPr lang="en-US" sz="7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8642">
                <a:tc>
                  <a:txBody>
                    <a:bodyPr/>
                    <a:lstStyle/>
                    <a:p>
                      <a:pPr algn="ctr">
                        <a:lnSpc>
                          <a:spcPts val="3499"/>
                        </a:lnSpc>
                        <a:defRPr/>
                      </a:pPr>
                      <a:r>
                        <a:rPr lang="en-US" sz="1400">
                          <a:solidFill>
                            <a:srgbClr val="000000"/>
                          </a:solidFill>
                          <a:latin typeface="Poppins Bold"/>
                        </a:rPr>
                        <a:t>2020</a:t>
                      </a:r>
                      <a:endParaRPr lang="en-US" sz="7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1400" dirty="0">
                          <a:solidFill>
                            <a:srgbClr val="000000"/>
                          </a:solidFill>
                          <a:latin typeface="Poppins Bold"/>
                        </a:rPr>
                        <a:t>242.3</a:t>
                      </a:r>
                      <a:endParaRPr lang="en-US" sz="7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30D61A26-5DDE-24C1-A689-DB1230F1A426}"/>
              </a:ext>
            </a:extLst>
          </p:cNvPr>
          <p:cNvSpPr txBox="1"/>
          <p:nvPr/>
        </p:nvSpPr>
        <p:spPr>
          <a:xfrm>
            <a:off x="8458200" y="5328762"/>
            <a:ext cx="1315104" cy="369332"/>
          </a:xfrm>
          <a:prstGeom prst="rect">
            <a:avLst/>
          </a:prstGeom>
          <a:noFill/>
        </p:spPr>
        <p:txBody>
          <a:bodyPr wrap="none" rtlCol="0">
            <a:spAutoFit/>
          </a:bodyPr>
          <a:lstStyle/>
          <a:p>
            <a:r>
              <a:rPr lang="en-US" dirty="0"/>
              <a:t>Source: FAO</a:t>
            </a:r>
            <a:endParaRPr lang="en-PH" dirty="0"/>
          </a:p>
        </p:txBody>
      </p:sp>
      <p:sp>
        <p:nvSpPr>
          <p:cNvPr id="6" name="Slide Number Placeholder 5">
            <a:extLst>
              <a:ext uri="{FF2B5EF4-FFF2-40B4-BE49-F238E27FC236}">
                <a16:creationId xmlns:a16="http://schemas.microsoft.com/office/drawing/2014/main" id="{23EC71F6-C5CC-CB1D-B090-22B97BD76F67}"/>
              </a:ext>
            </a:extLst>
          </p:cNvPr>
          <p:cNvSpPr>
            <a:spLocks noGrp="1"/>
          </p:cNvSpPr>
          <p:nvPr>
            <p:ph type="sldNum" sz="quarter" idx="12"/>
          </p:nvPr>
        </p:nvSpPr>
        <p:spPr/>
        <p:txBody>
          <a:bodyPr/>
          <a:lstStyle/>
          <a:p>
            <a:fld id="{206EC851-B7A2-4E39-BFF2-95D9A25DF6C4}" type="slidenum">
              <a:rPr lang="en-PH" smtClean="0"/>
              <a:t>16</a:t>
            </a:fld>
            <a:endParaRPr lang="en-PH"/>
          </a:p>
        </p:txBody>
      </p:sp>
      <p:sp>
        <p:nvSpPr>
          <p:cNvPr id="7" name="Freeform 7">
            <a:extLst>
              <a:ext uri="{FF2B5EF4-FFF2-40B4-BE49-F238E27FC236}">
                <a16:creationId xmlns:a16="http://schemas.microsoft.com/office/drawing/2014/main" id="{7B4EFCF9-22C3-7FEE-FC3A-57C87EE052C0}"/>
              </a:ext>
            </a:extLst>
          </p:cNvPr>
          <p:cNvSpPr/>
          <p:nvPr/>
        </p:nvSpPr>
        <p:spPr>
          <a:xfrm>
            <a:off x="10467295" y="19957"/>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3"/>
            <a:stretch>
              <a:fillRect/>
            </a:stretch>
          </a:blipFill>
        </p:spPr>
      </p:sp>
    </p:spTree>
    <p:extLst>
      <p:ext uri="{BB962C8B-B14F-4D97-AF65-F5344CB8AC3E}">
        <p14:creationId xmlns:p14="http://schemas.microsoft.com/office/powerpoint/2010/main" val="427872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7993CC-59BF-4A87-93C7-301B64694055}"/>
              </a:ext>
            </a:extLst>
          </p:cNvPr>
          <p:cNvPicPr>
            <a:picLocks noChangeAspect="1"/>
          </p:cNvPicPr>
          <p:nvPr/>
        </p:nvPicPr>
        <p:blipFill>
          <a:blip r:embed="rId3"/>
          <a:stretch>
            <a:fillRect/>
          </a:stretch>
        </p:blipFill>
        <p:spPr>
          <a:xfrm>
            <a:off x="2374483" y="644410"/>
            <a:ext cx="7988717" cy="5844258"/>
          </a:xfrm>
          <a:prstGeom prst="rect">
            <a:avLst/>
          </a:prstGeom>
        </p:spPr>
      </p:pic>
      <p:sp>
        <p:nvSpPr>
          <p:cNvPr id="13" name="Title 1">
            <a:extLst>
              <a:ext uri="{FF2B5EF4-FFF2-40B4-BE49-F238E27FC236}">
                <a16:creationId xmlns:a16="http://schemas.microsoft.com/office/drawing/2014/main" id="{034A5093-62BE-444E-892C-07BD7B30D599}"/>
              </a:ext>
            </a:extLst>
          </p:cNvPr>
          <p:cNvSpPr txBox="1">
            <a:spLocks/>
          </p:cNvSpPr>
          <p:nvPr/>
        </p:nvSpPr>
        <p:spPr>
          <a:xfrm>
            <a:off x="1227691" y="-236186"/>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sz="3000" b="1" dirty="0">
                <a:latin typeface="Calibri "/>
              </a:rPr>
              <a:t>Percentage of households unable to afford nutritious diet </a:t>
            </a:r>
          </a:p>
        </p:txBody>
      </p:sp>
      <p:sp>
        <p:nvSpPr>
          <p:cNvPr id="15" name="TextBox 14">
            <a:extLst>
              <a:ext uri="{FF2B5EF4-FFF2-40B4-BE49-F238E27FC236}">
                <a16:creationId xmlns:a16="http://schemas.microsoft.com/office/drawing/2014/main" id="{63EF5307-D9B1-494F-9EA8-A78617E0F065}"/>
              </a:ext>
            </a:extLst>
          </p:cNvPr>
          <p:cNvSpPr txBox="1"/>
          <p:nvPr/>
        </p:nvSpPr>
        <p:spPr>
          <a:xfrm>
            <a:off x="450273" y="6488668"/>
            <a:ext cx="9912927" cy="369332"/>
          </a:xfrm>
          <a:prstGeom prst="rect">
            <a:avLst/>
          </a:prstGeom>
          <a:noFill/>
        </p:spPr>
        <p:txBody>
          <a:bodyPr wrap="square" rtlCol="0">
            <a:spAutoFit/>
          </a:bodyPr>
          <a:lstStyle/>
          <a:p>
            <a:pPr algn="r"/>
            <a:r>
              <a:rPr lang="en-PH" dirty="0"/>
              <a:t>Source: Fill the Nutrient Gap Philippine Summary Report, WFP/DOST-FNRI/UNICEF (2018)</a:t>
            </a:r>
          </a:p>
        </p:txBody>
      </p:sp>
      <p:sp>
        <p:nvSpPr>
          <p:cNvPr id="8" name="TextBox 7">
            <a:extLst>
              <a:ext uri="{FF2B5EF4-FFF2-40B4-BE49-F238E27FC236}">
                <a16:creationId xmlns:a16="http://schemas.microsoft.com/office/drawing/2014/main" id="{99E6AA35-7C24-42B5-8F31-7AE8A7C7FA0A}"/>
              </a:ext>
            </a:extLst>
          </p:cNvPr>
          <p:cNvSpPr txBox="1"/>
          <p:nvPr/>
        </p:nvSpPr>
        <p:spPr>
          <a:xfrm>
            <a:off x="950173" y="1351506"/>
            <a:ext cx="3649109" cy="830997"/>
          </a:xfrm>
          <a:prstGeom prst="rect">
            <a:avLst/>
          </a:prstGeom>
          <a:solidFill>
            <a:srgbClr val="FF6600"/>
          </a:solidFill>
          <a:ln>
            <a:solidFill>
              <a:schemeClr val="accent2"/>
            </a:solidFill>
          </a:ln>
        </p:spPr>
        <p:txBody>
          <a:bodyPr wrap="square" rtlCol="0">
            <a:spAutoFit/>
          </a:bodyPr>
          <a:lstStyle/>
          <a:p>
            <a:pPr algn="ctr"/>
            <a:r>
              <a:rPr lang="en-PH" sz="2400" b="1" dirty="0"/>
              <a:t>Energy-only diet (Php108)</a:t>
            </a:r>
          </a:p>
          <a:p>
            <a:pPr algn="ctr"/>
            <a:r>
              <a:rPr lang="en-PH" sz="2400" b="1" dirty="0"/>
              <a:t>Nutritious diet (Php206) </a:t>
            </a:r>
          </a:p>
        </p:txBody>
      </p:sp>
      <p:sp>
        <p:nvSpPr>
          <p:cNvPr id="5" name="Slide Number Placeholder 4">
            <a:extLst>
              <a:ext uri="{FF2B5EF4-FFF2-40B4-BE49-F238E27FC236}">
                <a16:creationId xmlns:a16="http://schemas.microsoft.com/office/drawing/2014/main" id="{8FFF66CD-5A03-404C-A581-26EABDF9DAEA}"/>
              </a:ext>
            </a:extLst>
          </p:cNvPr>
          <p:cNvSpPr>
            <a:spLocks noGrp="1"/>
          </p:cNvSpPr>
          <p:nvPr>
            <p:ph type="sldNum" sz="quarter" idx="12"/>
          </p:nvPr>
        </p:nvSpPr>
        <p:spPr/>
        <p:txBody>
          <a:bodyPr/>
          <a:lstStyle/>
          <a:p>
            <a:fld id="{206EC851-B7A2-4E39-BFF2-95D9A25DF6C4}" type="slidenum">
              <a:rPr lang="en-PH" smtClean="0"/>
              <a:t>17</a:t>
            </a:fld>
            <a:endParaRPr lang="en-PH"/>
          </a:p>
        </p:txBody>
      </p:sp>
      <p:sp>
        <p:nvSpPr>
          <p:cNvPr id="6" name="Freeform 7">
            <a:extLst>
              <a:ext uri="{FF2B5EF4-FFF2-40B4-BE49-F238E27FC236}">
                <a16:creationId xmlns:a16="http://schemas.microsoft.com/office/drawing/2014/main" id="{D79B1658-DB6F-3804-9800-77555743CEED}"/>
              </a:ext>
            </a:extLst>
          </p:cNvPr>
          <p:cNvSpPr/>
          <p:nvPr/>
        </p:nvSpPr>
        <p:spPr>
          <a:xfrm>
            <a:off x="10594295" y="4593430"/>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188948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75B8-2EF2-32B7-4FE2-FBA4D9E6CBBF}"/>
              </a:ext>
            </a:extLst>
          </p:cNvPr>
          <p:cNvSpPr>
            <a:spLocks noGrp="1"/>
          </p:cNvSpPr>
          <p:nvPr>
            <p:ph type="title"/>
          </p:nvPr>
        </p:nvSpPr>
        <p:spPr/>
        <p:txBody>
          <a:bodyPr/>
          <a:lstStyle/>
          <a:p>
            <a:r>
              <a:rPr lang="en-US" dirty="0"/>
              <a:t>Not consuming healthy diets results to</a:t>
            </a:r>
            <a:endParaRPr lang="en-PH" dirty="0"/>
          </a:p>
        </p:txBody>
      </p:sp>
      <p:sp>
        <p:nvSpPr>
          <p:cNvPr id="3" name="Content Placeholder 2">
            <a:extLst>
              <a:ext uri="{FF2B5EF4-FFF2-40B4-BE49-F238E27FC236}">
                <a16:creationId xmlns:a16="http://schemas.microsoft.com/office/drawing/2014/main" id="{A6ED550C-C414-54BA-F6B9-67E0598F44ED}"/>
              </a:ext>
            </a:extLst>
          </p:cNvPr>
          <p:cNvSpPr>
            <a:spLocks noGrp="1"/>
          </p:cNvSpPr>
          <p:nvPr>
            <p:ph idx="1"/>
          </p:nvPr>
        </p:nvSpPr>
        <p:spPr>
          <a:xfrm>
            <a:off x="927100" y="1690687"/>
            <a:ext cx="10515600" cy="4802187"/>
          </a:xfrm>
        </p:spPr>
        <p:txBody>
          <a:bodyPr>
            <a:normAutofit fontScale="77500" lnSpcReduction="20000"/>
          </a:bodyPr>
          <a:lstStyle/>
          <a:p>
            <a:pPr marL="812800" indent="-812800"/>
            <a:r>
              <a:rPr lang="en-US" sz="3500" dirty="0"/>
              <a:t>Increased risk of obesity, heart disease, diabetes, cancer </a:t>
            </a:r>
          </a:p>
          <a:p>
            <a:pPr marL="812800" indent="-812800"/>
            <a:r>
              <a:rPr lang="en-PH" sz="3500" dirty="0"/>
              <a:t>Stress, tiredness, reduced capacity to work (short-term) </a:t>
            </a:r>
          </a:p>
          <a:p>
            <a:pPr marL="812800" indent="-812800"/>
            <a:r>
              <a:rPr lang="en-PH" sz="3500" dirty="0"/>
              <a:t>Undernutrition including stunting, wasting, </a:t>
            </a:r>
          </a:p>
          <a:p>
            <a:pPr marL="812800" indent="-812800"/>
            <a:r>
              <a:rPr lang="en-PH" sz="3500" dirty="0"/>
              <a:t>Micronutrient deficiencies or excess  </a:t>
            </a:r>
          </a:p>
          <a:p>
            <a:pPr marL="812800" indent="-812800"/>
            <a:r>
              <a:rPr lang="en-PH" sz="3500" dirty="0"/>
              <a:t>Increased risk of dying and disability- adjusted life years (DALYs)* </a:t>
            </a:r>
          </a:p>
          <a:p>
            <a:pPr marL="812800" indent="-812800"/>
            <a:r>
              <a:rPr lang="en-PH" sz="3500" b="1" dirty="0"/>
              <a:t>Violation of the human right to adequate food </a:t>
            </a:r>
          </a:p>
          <a:p>
            <a:pPr marL="812800" indent="-812800"/>
            <a:r>
              <a:rPr lang="en-PH" sz="3500" b="1" dirty="0"/>
              <a:t>Not meet Sustainable Development Goals particularly Goal 2 on ending hunger and all forms of malnutrition </a:t>
            </a:r>
          </a:p>
          <a:p>
            <a:endParaRPr lang="en-PH" sz="3500" dirty="0"/>
          </a:p>
          <a:p>
            <a:pPr marL="0" indent="0">
              <a:buNone/>
            </a:pPr>
            <a:r>
              <a:rPr lang="en-PH" dirty="0"/>
              <a:t>* </a:t>
            </a:r>
            <a:r>
              <a:rPr lang="en-US" dirty="0"/>
              <a:t>DALYs for a disease or health condition are the sum of the years of life lost to due to premature mortality (YLLs) and the years lived with a disability (YLDs) due to prevalent cases of the disease or health condition in a population (WHO).</a:t>
            </a:r>
            <a:endParaRPr lang="en-PH" dirty="0"/>
          </a:p>
          <a:p>
            <a:endParaRPr lang="en-PH" dirty="0"/>
          </a:p>
        </p:txBody>
      </p:sp>
      <p:sp>
        <p:nvSpPr>
          <p:cNvPr id="4" name="Slide Number Placeholder 3">
            <a:extLst>
              <a:ext uri="{FF2B5EF4-FFF2-40B4-BE49-F238E27FC236}">
                <a16:creationId xmlns:a16="http://schemas.microsoft.com/office/drawing/2014/main" id="{EEE42276-91F2-C705-59A5-7E649B43E6C7}"/>
              </a:ext>
            </a:extLst>
          </p:cNvPr>
          <p:cNvSpPr>
            <a:spLocks noGrp="1"/>
          </p:cNvSpPr>
          <p:nvPr>
            <p:ph type="sldNum" sz="quarter" idx="12"/>
          </p:nvPr>
        </p:nvSpPr>
        <p:spPr/>
        <p:txBody>
          <a:bodyPr/>
          <a:lstStyle/>
          <a:p>
            <a:fld id="{206EC851-B7A2-4E39-BFF2-95D9A25DF6C4}" type="slidenum">
              <a:rPr lang="en-PH" smtClean="0"/>
              <a:t>18</a:t>
            </a:fld>
            <a:endParaRPr lang="en-PH"/>
          </a:p>
        </p:txBody>
      </p:sp>
      <p:sp>
        <p:nvSpPr>
          <p:cNvPr id="5" name="Freeform 7">
            <a:extLst>
              <a:ext uri="{FF2B5EF4-FFF2-40B4-BE49-F238E27FC236}">
                <a16:creationId xmlns:a16="http://schemas.microsoft.com/office/drawing/2014/main" id="{15BD4288-5AC8-E6BA-C366-2594056AB0B6}"/>
              </a:ext>
            </a:extLst>
          </p:cNvPr>
          <p:cNvSpPr/>
          <p:nvPr/>
        </p:nvSpPr>
        <p:spPr>
          <a:xfrm>
            <a:off x="10466047" y="136525"/>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3"/>
            <a:stretch>
              <a:fillRect/>
            </a:stretch>
          </a:blipFill>
        </p:spPr>
      </p:sp>
    </p:spTree>
    <p:extLst>
      <p:ext uri="{BB962C8B-B14F-4D97-AF65-F5344CB8AC3E}">
        <p14:creationId xmlns:p14="http://schemas.microsoft.com/office/powerpoint/2010/main" val="398659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E9C1-190F-AA96-D76F-A01A41F55B33}"/>
              </a:ext>
            </a:extLst>
          </p:cNvPr>
          <p:cNvSpPr>
            <a:spLocks noGrp="1"/>
          </p:cNvSpPr>
          <p:nvPr>
            <p:ph type="title"/>
          </p:nvPr>
        </p:nvSpPr>
        <p:spPr>
          <a:xfrm>
            <a:off x="1168400" y="224367"/>
            <a:ext cx="10515600" cy="1325563"/>
          </a:xfrm>
        </p:spPr>
        <p:txBody>
          <a:bodyPr>
            <a:normAutofit/>
          </a:bodyPr>
          <a:lstStyle/>
          <a:p>
            <a:r>
              <a:rPr lang="en-US" sz="4000" b="1" dirty="0"/>
              <a:t>Some actions to support affordable healthy diets </a:t>
            </a:r>
            <a:endParaRPr lang="en-PH" sz="4000" b="1" dirty="0"/>
          </a:p>
        </p:txBody>
      </p:sp>
      <p:graphicFrame>
        <p:nvGraphicFramePr>
          <p:cNvPr id="6" name="Diagram 5">
            <a:extLst>
              <a:ext uri="{FF2B5EF4-FFF2-40B4-BE49-F238E27FC236}">
                <a16:creationId xmlns:a16="http://schemas.microsoft.com/office/drawing/2014/main" id="{CDD43382-CAC2-90F4-DD98-1C030207E2DA}"/>
              </a:ext>
            </a:extLst>
          </p:cNvPr>
          <p:cNvGraphicFramePr/>
          <p:nvPr>
            <p:extLst>
              <p:ext uri="{D42A27DB-BD31-4B8C-83A1-F6EECF244321}">
                <p14:modId xmlns:p14="http://schemas.microsoft.com/office/powerpoint/2010/main" val="3615086697"/>
              </p:ext>
            </p:extLst>
          </p:nvPr>
        </p:nvGraphicFramePr>
        <p:xfrm>
          <a:off x="1473200" y="1214966"/>
          <a:ext cx="9728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667B8C5B-7304-C01D-C73F-CC421E03ABAC}"/>
              </a:ext>
            </a:extLst>
          </p:cNvPr>
          <p:cNvSpPr>
            <a:spLocks noGrp="1"/>
          </p:cNvSpPr>
          <p:nvPr>
            <p:ph type="sldNum" sz="quarter" idx="12"/>
          </p:nvPr>
        </p:nvSpPr>
        <p:spPr/>
        <p:txBody>
          <a:bodyPr/>
          <a:lstStyle/>
          <a:p>
            <a:fld id="{206EC851-B7A2-4E39-BFF2-95D9A25DF6C4}" type="slidenum">
              <a:rPr lang="en-PH" smtClean="0"/>
              <a:t>19</a:t>
            </a:fld>
            <a:endParaRPr lang="en-PH"/>
          </a:p>
        </p:txBody>
      </p:sp>
      <p:sp>
        <p:nvSpPr>
          <p:cNvPr id="8" name="Freeform 7">
            <a:extLst>
              <a:ext uri="{FF2B5EF4-FFF2-40B4-BE49-F238E27FC236}">
                <a16:creationId xmlns:a16="http://schemas.microsoft.com/office/drawing/2014/main" id="{B91F3EA3-6C59-4557-06EA-1BA690F722C8}"/>
              </a:ext>
            </a:extLst>
          </p:cNvPr>
          <p:cNvSpPr/>
          <p:nvPr/>
        </p:nvSpPr>
        <p:spPr>
          <a:xfrm>
            <a:off x="0" y="3125446"/>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8"/>
            <a:stretch>
              <a:fillRect/>
            </a:stretch>
          </a:blipFill>
        </p:spPr>
      </p:sp>
    </p:spTree>
    <p:extLst>
      <p:ext uri="{BB962C8B-B14F-4D97-AF65-F5344CB8AC3E}">
        <p14:creationId xmlns:p14="http://schemas.microsoft.com/office/powerpoint/2010/main" val="79229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3" name="Rectangle 1072">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Buying round fruits for New Year">
            <a:extLst>
              <a:ext uri="{FF2B5EF4-FFF2-40B4-BE49-F238E27FC236}">
                <a16:creationId xmlns:a16="http://schemas.microsoft.com/office/drawing/2014/main" id="{5B62BA75-4B9D-48B2-2C92-BA31B0D613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412" r="-1" b="21411"/>
          <a:stretch/>
        </p:blipFill>
        <p:spPr bwMode="auto">
          <a:xfrm flipH="1">
            <a:off x="-1" y="0"/>
            <a:ext cx="12192000"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1075" name="Group 1074">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076" name="Freeform: Shape 1075">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79" name="Freeform: Shape 1078">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Speech Bubble: Rectangle with Corners Rounded 3">
            <a:extLst>
              <a:ext uri="{FF2B5EF4-FFF2-40B4-BE49-F238E27FC236}">
                <a16:creationId xmlns:a16="http://schemas.microsoft.com/office/drawing/2014/main" id="{32AD9A4B-1B0C-C6A6-9FBA-AD8327EB228E}"/>
              </a:ext>
            </a:extLst>
          </p:cNvPr>
          <p:cNvSpPr/>
          <p:nvPr/>
        </p:nvSpPr>
        <p:spPr>
          <a:xfrm>
            <a:off x="1151516" y="4010198"/>
            <a:ext cx="4926411" cy="1509935"/>
          </a:xfrm>
          <a:prstGeom prst="wedgeRoundRectCallout">
            <a:avLst>
              <a:gd name="adj1" fmla="val -23746"/>
              <a:gd name="adj2" fmla="val -125841"/>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dirty="0">
                <a:solidFill>
                  <a:schemeClr val="tx2"/>
                </a:solidFill>
              </a:rPr>
              <a:t>Bakit </a:t>
            </a:r>
            <a:r>
              <a:rPr lang="en-US" sz="3200" dirty="0" err="1">
                <a:solidFill>
                  <a:schemeClr val="tx2"/>
                </a:solidFill>
              </a:rPr>
              <a:t>ba</a:t>
            </a:r>
            <a:r>
              <a:rPr lang="en-US" sz="3200" dirty="0">
                <a:solidFill>
                  <a:schemeClr val="tx2"/>
                </a:solidFill>
              </a:rPr>
              <a:t> </a:t>
            </a:r>
            <a:r>
              <a:rPr lang="en-US" sz="3200" dirty="0" err="1">
                <a:solidFill>
                  <a:schemeClr val="tx2"/>
                </a:solidFill>
              </a:rPr>
              <a:t>tuwing</a:t>
            </a:r>
            <a:r>
              <a:rPr lang="en-US" sz="3200" dirty="0">
                <a:solidFill>
                  <a:schemeClr val="tx2"/>
                </a:solidFill>
              </a:rPr>
              <a:t> New Year, super </a:t>
            </a:r>
            <a:r>
              <a:rPr lang="en-US" sz="3200" dirty="0" err="1">
                <a:solidFill>
                  <a:schemeClr val="tx2"/>
                </a:solidFill>
              </a:rPr>
              <a:t>bili</a:t>
            </a:r>
            <a:r>
              <a:rPr lang="en-US" sz="3200" dirty="0">
                <a:solidFill>
                  <a:schemeClr val="tx2"/>
                </a:solidFill>
              </a:rPr>
              <a:t> tayo ng </a:t>
            </a:r>
            <a:r>
              <a:rPr lang="en-US" sz="3200" dirty="0" err="1">
                <a:solidFill>
                  <a:schemeClr val="tx2"/>
                </a:solidFill>
              </a:rPr>
              <a:t>prutas</a:t>
            </a:r>
            <a:r>
              <a:rPr lang="en-US" sz="3200" dirty="0">
                <a:solidFill>
                  <a:schemeClr val="tx2"/>
                </a:solidFill>
              </a:rPr>
              <a:t>? </a:t>
            </a:r>
          </a:p>
        </p:txBody>
      </p:sp>
      <p:sp>
        <p:nvSpPr>
          <p:cNvPr id="5" name="Speech Bubble: Rectangle 4">
            <a:extLst>
              <a:ext uri="{FF2B5EF4-FFF2-40B4-BE49-F238E27FC236}">
                <a16:creationId xmlns:a16="http://schemas.microsoft.com/office/drawing/2014/main" id="{5867B6AD-C69C-A3C2-F430-FE3F27AFA1D4}"/>
              </a:ext>
            </a:extLst>
          </p:cNvPr>
          <p:cNvSpPr/>
          <p:nvPr/>
        </p:nvSpPr>
        <p:spPr>
          <a:xfrm>
            <a:off x="7621056" y="3946888"/>
            <a:ext cx="3416300" cy="916309"/>
          </a:xfrm>
          <a:prstGeom prst="wedgeRectCallout">
            <a:avLst>
              <a:gd name="adj1" fmla="val 26728"/>
              <a:gd name="adj2" fmla="val -1269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Kasi pampa-</a:t>
            </a:r>
            <a:r>
              <a:rPr lang="en-US" sz="2800" dirty="0" err="1">
                <a:solidFill>
                  <a:srgbClr val="FFFF00"/>
                </a:solidFill>
              </a:rPr>
              <a:t>swerte</a:t>
            </a:r>
            <a:r>
              <a:rPr lang="en-US" sz="2800" dirty="0">
                <a:solidFill>
                  <a:srgbClr val="FFFF00"/>
                </a:solidFill>
              </a:rPr>
              <a:t>! </a:t>
            </a:r>
            <a:endParaRPr lang="en-PH" sz="2800" dirty="0">
              <a:solidFill>
                <a:srgbClr val="FFFF00"/>
              </a:solidFill>
            </a:endParaRPr>
          </a:p>
        </p:txBody>
      </p:sp>
      <p:sp>
        <p:nvSpPr>
          <p:cNvPr id="7" name="TextBox 6">
            <a:extLst>
              <a:ext uri="{FF2B5EF4-FFF2-40B4-BE49-F238E27FC236}">
                <a16:creationId xmlns:a16="http://schemas.microsoft.com/office/drawing/2014/main" id="{32222340-F6F9-5656-3B14-E4695D9F395A}"/>
              </a:ext>
            </a:extLst>
          </p:cNvPr>
          <p:cNvSpPr txBox="1"/>
          <p:nvPr/>
        </p:nvSpPr>
        <p:spPr>
          <a:xfrm>
            <a:off x="1169435" y="5665846"/>
            <a:ext cx="9816983" cy="523220"/>
          </a:xfrm>
          <a:prstGeom prst="rect">
            <a:avLst/>
          </a:prstGeom>
          <a:noFill/>
        </p:spPr>
        <p:txBody>
          <a:bodyPr wrap="none" rtlCol="0">
            <a:spAutoFit/>
          </a:bodyPr>
          <a:lstStyle/>
          <a:p>
            <a:r>
              <a:rPr lang="en-US" sz="2800" dirty="0"/>
              <a:t>Kung </a:t>
            </a:r>
            <a:r>
              <a:rPr lang="en-US" sz="2800" dirty="0" err="1"/>
              <a:t>nagbibigay</a:t>
            </a:r>
            <a:r>
              <a:rPr lang="en-US" sz="2800" dirty="0"/>
              <a:t> </a:t>
            </a:r>
            <a:r>
              <a:rPr lang="en-US" sz="2800" dirty="0" err="1"/>
              <a:t>swerte</a:t>
            </a:r>
            <a:r>
              <a:rPr lang="en-US" sz="2800" dirty="0"/>
              <a:t>, </a:t>
            </a:r>
            <a:r>
              <a:rPr lang="en-US" sz="2800" dirty="0" err="1"/>
              <a:t>bakit</a:t>
            </a:r>
            <a:r>
              <a:rPr lang="en-US" sz="2800" dirty="0"/>
              <a:t> </a:t>
            </a:r>
            <a:r>
              <a:rPr lang="en-US" sz="2800" dirty="0" err="1"/>
              <a:t>hindi</a:t>
            </a:r>
            <a:r>
              <a:rPr lang="en-US" sz="2800" dirty="0"/>
              <a:t> </a:t>
            </a:r>
            <a:r>
              <a:rPr lang="en-US" sz="2800" dirty="0" err="1"/>
              <a:t>araw-araw</a:t>
            </a:r>
            <a:r>
              <a:rPr lang="en-US" sz="2800" dirty="0"/>
              <a:t> </a:t>
            </a:r>
            <a:r>
              <a:rPr lang="en-US" sz="2800" dirty="0" err="1"/>
              <a:t>kumain</a:t>
            </a:r>
            <a:r>
              <a:rPr lang="en-US" sz="2800" dirty="0"/>
              <a:t> ng </a:t>
            </a:r>
            <a:r>
              <a:rPr lang="en-US" sz="2800" dirty="0" err="1"/>
              <a:t>prutas</a:t>
            </a:r>
            <a:r>
              <a:rPr lang="en-US" sz="2800" dirty="0"/>
              <a:t>? </a:t>
            </a:r>
            <a:endParaRPr lang="en-PH" sz="2800" dirty="0"/>
          </a:p>
        </p:txBody>
      </p:sp>
      <p:sp>
        <p:nvSpPr>
          <p:cNvPr id="9" name="TextBox 8">
            <a:extLst>
              <a:ext uri="{FF2B5EF4-FFF2-40B4-BE49-F238E27FC236}">
                <a16:creationId xmlns:a16="http://schemas.microsoft.com/office/drawing/2014/main" id="{D95015A7-6B47-DFF6-6C06-A6559FD420B7}"/>
              </a:ext>
            </a:extLst>
          </p:cNvPr>
          <p:cNvSpPr txBox="1"/>
          <p:nvPr/>
        </p:nvSpPr>
        <p:spPr>
          <a:xfrm>
            <a:off x="26318" y="6369701"/>
            <a:ext cx="11352824" cy="261610"/>
          </a:xfrm>
          <a:prstGeom prst="rect">
            <a:avLst/>
          </a:prstGeom>
          <a:noFill/>
        </p:spPr>
        <p:txBody>
          <a:bodyPr wrap="square">
            <a:spAutoFit/>
          </a:bodyPr>
          <a:lstStyle/>
          <a:p>
            <a:r>
              <a:rPr lang="en-PH" sz="1100" dirty="0"/>
              <a:t>Photo accessed from: https://news.abs-cbn.com/news/multimedia/photo/12/27/22/buying-round-fruits-for-new-year</a:t>
            </a:r>
          </a:p>
        </p:txBody>
      </p:sp>
      <p:sp>
        <p:nvSpPr>
          <p:cNvPr id="10" name="Slide Number Placeholder 9">
            <a:extLst>
              <a:ext uri="{FF2B5EF4-FFF2-40B4-BE49-F238E27FC236}">
                <a16:creationId xmlns:a16="http://schemas.microsoft.com/office/drawing/2014/main" id="{F3E04A67-A3B3-1924-C707-1CF54CAC933B}"/>
              </a:ext>
            </a:extLst>
          </p:cNvPr>
          <p:cNvSpPr>
            <a:spLocks noGrp="1"/>
          </p:cNvSpPr>
          <p:nvPr>
            <p:ph type="sldNum" sz="quarter" idx="12"/>
          </p:nvPr>
        </p:nvSpPr>
        <p:spPr/>
        <p:txBody>
          <a:bodyPr/>
          <a:lstStyle/>
          <a:p>
            <a:fld id="{206EC851-B7A2-4E39-BFF2-95D9A25DF6C4}" type="slidenum">
              <a:rPr lang="en-PH" smtClean="0"/>
              <a:t>2</a:t>
            </a:fld>
            <a:endParaRPr lang="en-PH"/>
          </a:p>
        </p:txBody>
      </p:sp>
      <p:sp>
        <p:nvSpPr>
          <p:cNvPr id="11" name="Freeform 7">
            <a:extLst>
              <a:ext uri="{FF2B5EF4-FFF2-40B4-BE49-F238E27FC236}">
                <a16:creationId xmlns:a16="http://schemas.microsoft.com/office/drawing/2014/main" id="{64D9B053-284F-9774-88EF-0146A8A2BDAE}"/>
              </a:ext>
            </a:extLst>
          </p:cNvPr>
          <p:cNvSpPr/>
          <p:nvPr/>
        </p:nvSpPr>
        <p:spPr>
          <a:xfrm>
            <a:off x="-36128" y="-129919"/>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1642832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035D-6733-F1F3-CF65-DB74F2C71DE4}"/>
              </a:ext>
            </a:extLst>
          </p:cNvPr>
          <p:cNvPicPr>
            <a:picLocks noChangeAspect="1"/>
          </p:cNvPicPr>
          <p:nvPr/>
        </p:nvPicPr>
        <p:blipFill rotWithShape="1">
          <a:blip r:embed="rId3"/>
          <a:srcRect l="7988" r="9051" b="5893"/>
          <a:stretch/>
        </p:blipFill>
        <p:spPr>
          <a:xfrm>
            <a:off x="2184400" y="0"/>
            <a:ext cx="9893300" cy="6489980"/>
          </a:xfrm>
          <a:prstGeom prst="rect">
            <a:avLst/>
          </a:prstGeom>
        </p:spPr>
      </p:pic>
      <p:pic>
        <p:nvPicPr>
          <p:cNvPr id="8" name="Google Shape;141;p8">
            <a:extLst>
              <a:ext uri="{FF2B5EF4-FFF2-40B4-BE49-F238E27FC236}">
                <a16:creationId xmlns:a16="http://schemas.microsoft.com/office/drawing/2014/main" id="{01457D30-300A-9346-D674-78219268B8D7}"/>
              </a:ext>
            </a:extLst>
          </p:cNvPr>
          <p:cNvPicPr preferRelativeResize="0"/>
          <p:nvPr/>
        </p:nvPicPr>
        <p:blipFill>
          <a:blip r:embed="rId4">
            <a:alphaModFix/>
          </a:blip>
          <a:stretch>
            <a:fillRect/>
          </a:stretch>
        </p:blipFill>
        <p:spPr>
          <a:xfrm>
            <a:off x="114300" y="127000"/>
            <a:ext cx="2140443" cy="2086564"/>
          </a:xfrm>
          <a:prstGeom prst="rect">
            <a:avLst/>
          </a:prstGeom>
          <a:noFill/>
          <a:ln>
            <a:noFill/>
          </a:ln>
        </p:spPr>
      </p:pic>
      <p:sp>
        <p:nvSpPr>
          <p:cNvPr id="9" name="Slide Number Placeholder 8">
            <a:extLst>
              <a:ext uri="{FF2B5EF4-FFF2-40B4-BE49-F238E27FC236}">
                <a16:creationId xmlns:a16="http://schemas.microsoft.com/office/drawing/2014/main" id="{8E4251C0-6371-FC87-5601-EF91561A57D9}"/>
              </a:ext>
            </a:extLst>
          </p:cNvPr>
          <p:cNvSpPr>
            <a:spLocks noGrp="1"/>
          </p:cNvSpPr>
          <p:nvPr>
            <p:ph type="sldNum" sz="quarter" idx="12"/>
          </p:nvPr>
        </p:nvSpPr>
        <p:spPr/>
        <p:txBody>
          <a:bodyPr/>
          <a:lstStyle/>
          <a:p>
            <a:fld id="{206EC851-B7A2-4E39-BFF2-95D9A25DF6C4}" type="slidenum">
              <a:rPr lang="en-PH" smtClean="0"/>
              <a:t>20</a:t>
            </a:fld>
            <a:endParaRPr lang="en-PH"/>
          </a:p>
        </p:txBody>
      </p:sp>
      <p:sp>
        <p:nvSpPr>
          <p:cNvPr id="10" name="Freeform 7">
            <a:extLst>
              <a:ext uri="{FF2B5EF4-FFF2-40B4-BE49-F238E27FC236}">
                <a16:creationId xmlns:a16="http://schemas.microsoft.com/office/drawing/2014/main" id="{8F6B6FF4-841F-7B28-E8ED-49E94C3B3811}"/>
              </a:ext>
            </a:extLst>
          </p:cNvPr>
          <p:cNvSpPr/>
          <p:nvPr/>
        </p:nvSpPr>
        <p:spPr>
          <a:xfrm>
            <a:off x="114300" y="4941207"/>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5"/>
            <a:stretch>
              <a:fillRect/>
            </a:stretch>
          </a:blipFill>
        </p:spPr>
      </p:sp>
    </p:spTree>
    <p:extLst>
      <p:ext uri="{BB962C8B-B14F-4D97-AF65-F5344CB8AC3E}">
        <p14:creationId xmlns:p14="http://schemas.microsoft.com/office/powerpoint/2010/main" val="90992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0708-3981-B5F4-AFA2-850065A6CF25}"/>
              </a:ext>
            </a:extLst>
          </p:cNvPr>
          <p:cNvSpPr>
            <a:spLocks noGrp="1"/>
          </p:cNvSpPr>
          <p:nvPr>
            <p:ph type="title"/>
          </p:nvPr>
        </p:nvSpPr>
        <p:spPr/>
        <p:txBody>
          <a:bodyPr>
            <a:normAutofit/>
          </a:bodyPr>
          <a:lstStyle/>
          <a:p>
            <a:r>
              <a:rPr lang="en-US" dirty="0"/>
              <a:t>Recommended actions for sustainable healthy diets</a:t>
            </a:r>
            <a:endParaRPr lang="en-PH" dirty="0"/>
          </a:p>
        </p:txBody>
      </p:sp>
      <p:sp>
        <p:nvSpPr>
          <p:cNvPr id="4" name="TextBox 13">
            <a:extLst>
              <a:ext uri="{FF2B5EF4-FFF2-40B4-BE49-F238E27FC236}">
                <a16:creationId xmlns:a16="http://schemas.microsoft.com/office/drawing/2014/main" id="{78765163-0998-BAD7-4FD8-6F017FC7CDF6}"/>
              </a:ext>
            </a:extLst>
          </p:cNvPr>
          <p:cNvSpPr txBox="1">
            <a:spLocks noGrp="1"/>
          </p:cNvSpPr>
          <p:nvPr>
            <p:ph idx="1"/>
          </p:nvPr>
        </p:nvSpPr>
        <p:spPr>
          <a:xfrm>
            <a:off x="838200" y="1825625"/>
            <a:ext cx="10515600" cy="3985706"/>
          </a:xfrm>
          <a:prstGeom prst="rect">
            <a:avLst/>
          </a:prstGeom>
        </p:spPr>
        <p:txBody>
          <a:bodyPr lIns="0" tIns="0" rIns="0" bIns="0" rtlCol="0" anchor="t">
            <a:spAutoFit/>
          </a:bodyPr>
          <a:lstStyle/>
          <a:p>
            <a:pPr marL="444500" indent="-444500">
              <a:lnSpc>
                <a:spcPct val="100000"/>
              </a:lnSpc>
              <a:buFont typeface="+mj-lt"/>
              <a:buAutoNum type="arabicPeriod"/>
            </a:pPr>
            <a:r>
              <a:rPr lang="en-US" sz="2600" dirty="0">
                <a:solidFill>
                  <a:srgbClr val="000000"/>
                </a:solidFill>
              </a:rPr>
              <a:t>Address inequities and inequalities and consider the perspective of people who experience poverty and deprivation</a:t>
            </a:r>
          </a:p>
          <a:p>
            <a:pPr marL="444500" indent="-444500">
              <a:lnSpc>
                <a:spcPct val="100000"/>
              </a:lnSpc>
              <a:buFont typeface="+mj-lt"/>
              <a:buAutoNum type="arabicPeriod"/>
            </a:pPr>
            <a:r>
              <a:rPr lang="en-US" sz="2600" dirty="0">
                <a:solidFill>
                  <a:srgbClr val="000000"/>
                </a:solidFill>
              </a:rPr>
              <a:t>Promote capacity development strategies for behavior change, including consumer empowerment and effective food and nutrition education</a:t>
            </a:r>
          </a:p>
          <a:p>
            <a:pPr marL="444500" indent="-444500">
              <a:lnSpc>
                <a:spcPct val="100000"/>
              </a:lnSpc>
              <a:buFont typeface="+mj-lt"/>
              <a:buAutoNum type="arabicPeriod"/>
            </a:pPr>
            <a:r>
              <a:rPr lang="en-US" sz="2600" dirty="0">
                <a:solidFill>
                  <a:srgbClr val="000000"/>
                </a:solidFill>
              </a:rPr>
              <a:t>Quantify and balance the potential trade-offs to make sustainable healthy diets available, accessible, affordable, safe, and appealing for all</a:t>
            </a:r>
          </a:p>
          <a:p>
            <a:pPr marL="444500" indent="-444500">
              <a:lnSpc>
                <a:spcPct val="100000"/>
              </a:lnSpc>
              <a:buFont typeface="+mj-lt"/>
              <a:buAutoNum type="arabicPeriod"/>
            </a:pPr>
            <a:r>
              <a:rPr lang="en-US" sz="2600" dirty="0">
                <a:solidFill>
                  <a:srgbClr val="000000"/>
                </a:solidFill>
              </a:rPr>
              <a:t>Develop national food-based dietary guidelines that define context-specific sustainable healthy diets by considering the social, cultural, economic, ecological, and environmental circumstances</a:t>
            </a:r>
          </a:p>
        </p:txBody>
      </p:sp>
      <p:sp>
        <p:nvSpPr>
          <p:cNvPr id="5" name="Slide Number Placeholder 4">
            <a:extLst>
              <a:ext uri="{FF2B5EF4-FFF2-40B4-BE49-F238E27FC236}">
                <a16:creationId xmlns:a16="http://schemas.microsoft.com/office/drawing/2014/main" id="{9BC89304-E1AC-B2CD-C0AC-17167F14958C}"/>
              </a:ext>
            </a:extLst>
          </p:cNvPr>
          <p:cNvSpPr>
            <a:spLocks noGrp="1"/>
          </p:cNvSpPr>
          <p:nvPr>
            <p:ph type="sldNum" sz="quarter" idx="12"/>
          </p:nvPr>
        </p:nvSpPr>
        <p:spPr/>
        <p:txBody>
          <a:bodyPr/>
          <a:lstStyle/>
          <a:p>
            <a:fld id="{206EC851-B7A2-4E39-BFF2-95D9A25DF6C4}" type="slidenum">
              <a:rPr lang="en-PH" smtClean="0"/>
              <a:t>21</a:t>
            </a:fld>
            <a:endParaRPr lang="en-PH"/>
          </a:p>
        </p:txBody>
      </p:sp>
      <p:sp>
        <p:nvSpPr>
          <p:cNvPr id="6" name="Freeform 7">
            <a:extLst>
              <a:ext uri="{FF2B5EF4-FFF2-40B4-BE49-F238E27FC236}">
                <a16:creationId xmlns:a16="http://schemas.microsoft.com/office/drawing/2014/main" id="{A38D0109-49B6-794C-5591-8D336AEBD090}"/>
              </a:ext>
            </a:extLst>
          </p:cNvPr>
          <p:cNvSpPr/>
          <p:nvPr/>
        </p:nvSpPr>
        <p:spPr>
          <a:xfrm>
            <a:off x="10339772" y="365125"/>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3"/>
            <a:stretch>
              <a:fillRect/>
            </a:stretch>
          </a:blipFill>
        </p:spPr>
      </p:sp>
    </p:spTree>
    <p:extLst>
      <p:ext uri="{BB962C8B-B14F-4D97-AF65-F5344CB8AC3E}">
        <p14:creationId xmlns:p14="http://schemas.microsoft.com/office/powerpoint/2010/main" val="380862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6E7C6F8-FF50-13F2-7EA7-AD28A66D121D}"/>
              </a:ext>
            </a:extLst>
          </p:cNvPr>
          <p:cNvPicPr>
            <a:picLocks noChangeAspect="1"/>
          </p:cNvPicPr>
          <p:nvPr/>
        </p:nvPicPr>
        <p:blipFill>
          <a:blip r:embed="rId3"/>
          <a:stretch>
            <a:fillRect/>
          </a:stretch>
        </p:blipFill>
        <p:spPr>
          <a:xfrm>
            <a:off x="3845834" y="348108"/>
            <a:ext cx="7873999" cy="5907784"/>
          </a:xfrm>
          <a:prstGeom prst="rect">
            <a:avLst/>
          </a:prstGeom>
        </p:spPr>
      </p:pic>
      <p:sp>
        <p:nvSpPr>
          <p:cNvPr id="8" name="Title 7">
            <a:extLst>
              <a:ext uri="{FF2B5EF4-FFF2-40B4-BE49-F238E27FC236}">
                <a16:creationId xmlns:a16="http://schemas.microsoft.com/office/drawing/2014/main" id="{110ADF9B-3924-8B06-BED6-FF40F84A6E77}"/>
              </a:ext>
            </a:extLst>
          </p:cNvPr>
          <p:cNvSpPr>
            <a:spLocks noGrp="1"/>
          </p:cNvSpPr>
          <p:nvPr>
            <p:ph type="title"/>
          </p:nvPr>
        </p:nvSpPr>
        <p:spPr>
          <a:xfrm>
            <a:off x="472167" y="611348"/>
            <a:ext cx="3033033" cy="3617751"/>
          </a:xfrm>
          <a:solidFill>
            <a:schemeClr val="accent5">
              <a:lumMod val="40000"/>
              <a:lumOff val="60000"/>
            </a:schemeClr>
          </a:solidFill>
        </p:spPr>
        <p:txBody>
          <a:bodyPr>
            <a:normAutofit/>
          </a:bodyPr>
          <a:lstStyle/>
          <a:p>
            <a:r>
              <a:rPr lang="en-US" sz="3200" dirty="0"/>
              <a:t>Policy actions for Food System transformation</a:t>
            </a:r>
            <a:endParaRPr lang="en-PH" sz="3200" dirty="0"/>
          </a:p>
        </p:txBody>
      </p:sp>
      <p:sp>
        <p:nvSpPr>
          <p:cNvPr id="2" name="Slide Number Placeholder 1">
            <a:extLst>
              <a:ext uri="{FF2B5EF4-FFF2-40B4-BE49-F238E27FC236}">
                <a16:creationId xmlns:a16="http://schemas.microsoft.com/office/drawing/2014/main" id="{E78A8C69-25D9-E2D5-F7DD-AEBC85EF89DB}"/>
              </a:ext>
            </a:extLst>
          </p:cNvPr>
          <p:cNvSpPr>
            <a:spLocks noGrp="1"/>
          </p:cNvSpPr>
          <p:nvPr>
            <p:ph type="sldNum" sz="quarter" idx="12"/>
          </p:nvPr>
        </p:nvSpPr>
        <p:spPr/>
        <p:txBody>
          <a:bodyPr/>
          <a:lstStyle/>
          <a:p>
            <a:fld id="{206EC851-B7A2-4E39-BFF2-95D9A25DF6C4}" type="slidenum">
              <a:rPr lang="en-PH" smtClean="0"/>
              <a:t>22</a:t>
            </a:fld>
            <a:endParaRPr lang="en-PH"/>
          </a:p>
        </p:txBody>
      </p:sp>
      <p:sp>
        <p:nvSpPr>
          <p:cNvPr id="4" name="Freeform 7">
            <a:extLst>
              <a:ext uri="{FF2B5EF4-FFF2-40B4-BE49-F238E27FC236}">
                <a16:creationId xmlns:a16="http://schemas.microsoft.com/office/drawing/2014/main" id="{7498A863-8083-ED3C-7642-29F680A29D38}"/>
              </a:ext>
            </a:extLst>
          </p:cNvPr>
          <p:cNvSpPr/>
          <p:nvPr/>
        </p:nvSpPr>
        <p:spPr>
          <a:xfrm>
            <a:off x="390978" y="4941207"/>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4169195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8208BFF-FE94-9156-6226-C24A0FA0CAE5}"/>
              </a:ext>
            </a:extLst>
          </p:cNvPr>
          <p:cNvPicPr>
            <a:picLocks noChangeAspect="1"/>
          </p:cNvPicPr>
          <p:nvPr/>
        </p:nvPicPr>
        <p:blipFill rotWithShape="1">
          <a:blip r:embed="rId3"/>
          <a:srcRect r="17758"/>
          <a:stretch/>
        </p:blipFill>
        <p:spPr>
          <a:xfrm>
            <a:off x="960000" y="1316458"/>
            <a:ext cx="4443895" cy="4716777"/>
          </a:xfrm>
          <a:prstGeom prst="rect">
            <a:avLst/>
          </a:prstGeom>
        </p:spPr>
      </p:pic>
      <p:pic>
        <p:nvPicPr>
          <p:cNvPr id="7" name="Picture 6" descr="Text&#10;&#10;Description automatically generated">
            <a:extLst>
              <a:ext uri="{FF2B5EF4-FFF2-40B4-BE49-F238E27FC236}">
                <a16:creationId xmlns:a16="http://schemas.microsoft.com/office/drawing/2014/main" id="{E0976024-1E56-DC36-A8F8-2061AE25A48B}"/>
              </a:ext>
            </a:extLst>
          </p:cNvPr>
          <p:cNvPicPr>
            <a:picLocks noChangeAspect="1"/>
          </p:cNvPicPr>
          <p:nvPr/>
        </p:nvPicPr>
        <p:blipFill rotWithShape="1">
          <a:blip r:embed="rId4"/>
          <a:srcRect l="7061"/>
          <a:stretch/>
        </p:blipFill>
        <p:spPr>
          <a:xfrm>
            <a:off x="5781650" y="1311690"/>
            <a:ext cx="5657900" cy="5044660"/>
          </a:xfrm>
          <a:prstGeom prst="rect">
            <a:avLst/>
          </a:prstGeom>
        </p:spPr>
      </p:pic>
      <p:sp>
        <p:nvSpPr>
          <p:cNvPr id="8" name="Title 7">
            <a:extLst>
              <a:ext uri="{FF2B5EF4-FFF2-40B4-BE49-F238E27FC236}">
                <a16:creationId xmlns:a16="http://schemas.microsoft.com/office/drawing/2014/main" id="{110ADF9B-3924-8B06-BED6-FF40F84A6E77}"/>
              </a:ext>
            </a:extLst>
          </p:cNvPr>
          <p:cNvSpPr>
            <a:spLocks noGrp="1"/>
          </p:cNvSpPr>
          <p:nvPr>
            <p:ph type="title"/>
          </p:nvPr>
        </p:nvSpPr>
        <p:spPr>
          <a:xfrm>
            <a:off x="960000" y="310809"/>
            <a:ext cx="10272000" cy="763600"/>
          </a:xfrm>
          <a:solidFill>
            <a:schemeClr val="accent5">
              <a:lumMod val="40000"/>
              <a:lumOff val="60000"/>
            </a:schemeClr>
          </a:solidFill>
        </p:spPr>
        <p:txBody>
          <a:bodyPr/>
          <a:lstStyle/>
          <a:p>
            <a:r>
              <a:rPr lang="en-US" sz="3200" dirty="0"/>
              <a:t>Policy actions for Food System transformation</a:t>
            </a:r>
            <a:endParaRPr lang="en-PH" sz="3200" dirty="0"/>
          </a:p>
        </p:txBody>
      </p:sp>
      <p:sp>
        <p:nvSpPr>
          <p:cNvPr id="2" name="Slide Number Placeholder 1">
            <a:extLst>
              <a:ext uri="{FF2B5EF4-FFF2-40B4-BE49-F238E27FC236}">
                <a16:creationId xmlns:a16="http://schemas.microsoft.com/office/drawing/2014/main" id="{A4BB9798-CB2C-A37C-A02D-AE0232EC197E}"/>
              </a:ext>
            </a:extLst>
          </p:cNvPr>
          <p:cNvSpPr>
            <a:spLocks noGrp="1"/>
          </p:cNvSpPr>
          <p:nvPr>
            <p:ph type="sldNum" sz="quarter" idx="12"/>
          </p:nvPr>
        </p:nvSpPr>
        <p:spPr/>
        <p:txBody>
          <a:bodyPr/>
          <a:lstStyle/>
          <a:p>
            <a:fld id="{206EC851-B7A2-4E39-BFF2-95D9A25DF6C4}" type="slidenum">
              <a:rPr lang="en-PH" smtClean="0"/>
              <a:t>23</a:t>
            </a:fld>
            <a:endParaRPr lang="en-PH"/>
          </a:p>
        </p:txBody>
      </p:sp>
      <p:sp>
        <p:nvSpPr>
          <p:cNvPr id="3" name="Freeform 7">
            <a:extLst>
              <a:ext uri="{FF2B5EF4-FFF2-40B4-BE49-F238E27FC236}">
                <a16:creationId xmlns:a16="http://schemas.microsoft.com/office/drawing/2014/main" id="{46F95894-9C7E-F2C1-2185-CA87A96B93AF}"/>
              </a:ext>
            </a:extLst>
          </p:cNvPr>
          <p:cNvSpPr/>
          <p:nvPr/>
        </p:nvSpPr>
        <p:spPr>
          <a:xfrm>
            <a:off x="161147" y="5234382"/>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5"/>
            <a:stretch>
              <a:fillRect/>
            </a:stretch>
          </a:blipFill>
        </p:spPr>
      </p:sp>
    </p:spTree>
    <p:extLst>
      <p:ext uri="{BB962C8B-B14F-4D97-AF65-F5344CB8AC3E}">
        <p14:creationId xmlns:p14="http://schemas.microsoft.com/office/powerpoint/2010/main" val="20450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0594295" y="89397"/>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3"/>
            <a:stretch>
              <a:fillRect/>
            </a:stretch>
          </a:blipFill>
        </p:spPr>
      </p:sp>
      <p:sp>
        <p:nvSpPr>
          <p:cNvPr id="12" name="TextBox 12"/>
          <p:cNvSpPr txBox="1"/>
          <p:nvPr/>
        </p:nvSpPr>
        <p:spPr>
          <a:xfrm>
            <a:off x="904195" y="613526"/>
            <a:ext cx="9690100" cy="549446"/>
          </a:xfrm>
          <a:prstGeom prst="rect">
            <a:avLst/>
          </a:prstGeom>
        </p:spPr>
        <p:txBody>
          <a:bodyPr wrap="square" lIns="0" tIns="0" rIns="0" bIns="0" rtlCol="0" anchor="t">
            <a:spAutoFit/>
          </a:bodyPr>
          <a:lstStyle/>
          <a:p>
            <a:pPr>
              <a:lnSpc>
                <a:spcPts val="4667"/>
              </a:lnSpc>
              <a:spcBef>
                <a:spcPct val="0"/>
              </a:spcBef>
            </a:pPr>
            <a:r>
              <a:rPr lang="en-US" sz="3334" dirty="0">
                <a:solidFill>
                  <a:srgbClr val="000000"/>
                </a:solidFill>
                <a:latin typeface="Poppins Semi-Bold"/>
              </a:rPr>
              <a:t>Practical  Ways to Consume Healthier Diets</a:t>
            </a:r>
          </a:p>
        </p:txBody>
      </p:sp>
      <p:sp>
        <p:nvSpPr>
          <p:cNvPr id="13" name="TextBox 13"/>
          <p:cNvSpPr txBox="1"/>
          <p:nvPr/>
        </p:nvSpPr>
        <p:spPr>
          <a:xfrm>
            <a:off x="685800" y="1713093"/>
            <a:ext cx="10274300" cy="4308872"/>
          </a:xfrm>
          <a:prstGeom prst="rect">
            <a:avLst/>
          </a:prstGeom>
        </p:spPr>
        <p:txBody>
          <a:bodyPr wrap="square" lIns="0" tIns="0" rIns="0" bIns="0" rtlCol="0" anchor="t">
            <a:spAutoFit/>
          </a:bodyPr>
          <a:lstStyle/>
          <a:p>
            <a:pPr marL="901700" indent="-812800">
              <a:buFont typeface="+mj-lt"/>
              <a:buAutoNum type="arabicPeriod"/>
            </a:pPr>
            <a:r>
              <a:rPr lang="en-US" sz="2800" dirty="0">
                <a:solidFill>
                  <a:srgbClr val="000000"/>
                </a:solidFill>
              </a:rPr>
              <a:t>Create a meal plan and refer to the </a:t>
            </a:r>
            <a:r>
              <a:rPr lang="en-US" sz="2800" dirty="0" err="1">
                <a:solidFill>
                  <a:srgbClr val="000000"/>
                </a:solidFill>
              </a:rPr>
              <a:t>Pinggang</a:t>
            </a:r>
            <a:r>
              <a:rPr lang="en-US" sz="2800" dirty="0">
                <a:solidFill>
                  <a:srgbClr val="000000"/>
                </a:solidFill>
              </a:rPr>
              <a:t> Pinoy.</a:t>
            </a:r>
          </a:p>
          <a:p>
            <a:pPr marL="901700" indent="-812800">
              <a:buFont typeface="+mj-lt"/>
              <a:buAutoNum type="arabicPeriod"/>
            </a:pPr>
            <a:r>
              <a:rPr lang="en-US" sz="2800" dirty="0">
                <a:solidFill>
                  <a:srgbClr val="000000"/>
                </a:solidFill>
              </a:rPr>
              <a:t>Cook meals at home instead of eating outside the home.  </a:t>
            </a:r>
          </a:p>
          <a:p>
            <a:pPr marL="901700" indent="-812800">
              <a:buFont typeface="+mj-lt"/>
              <a:buAutoNum type="arabicPeriod"/>
            </a:pPr>
            <a:r>
              <a:rPr lang="en-US" sz="2800" dirty="0">
                <a:solidFill>
                  <a:srgbClr val="000000"/>
                </a:solidFill>
              </a:rPr>
              <a:t>Incorporate fruits, vegetables, legumes and nuts in daily meals. Choose green leafy vegetables that are relatively inexpensive and rich in protein. </a:t>
            </a:r>
          </a:p>
          <a:p>
            <a:pPr marL="901700" indent="-812800">
              <a:buFont typeface="+mj-lt"/>
              <a:buAutoNum type="arabicPeriod"/>
            </a:pPr>
            <a:r>
              <a:rPr lang="en-US" sz="2800" dirty="0">
                <a:solidFill>
                  <a:srgbClr val="000000"/>
                </a:solidFill>
              </a:rPr>
              <a:t>Avoid buying highly processed foods and instead buy whole foods. </a:t>
            </a:r>
          </a:p>
          <a:p>
            <a:pPr marL="901700" indent="-812800">
              <a:buFont typeface="+mj-lt"/>
              <a:buAutoNum type="arabicPeriod"/>
            </a:pPr>
            <a:r>
              <a:rPr lang="en-US" sz="2800" dirty="0">
                <a:solidFill>
                  <a:srgbClr val="000000"/>
                </a:solidFill>
              </a:rPr>
              <a:t>Replace meat with other proteins such as legumes, eggs, small fishes and canned fish.</a:t>
            </a:r>
          </a:p>
          <a:p>
            <a:pPr marL="901700" indent="-812800">
              <a:buFont typeface="+mj-lt"/>
              <a:buAutoNum type="arabicPeriod"/>
            </a:pPr>
            <a:r>
              <a:rPr lang="en-US" sz="2800" dirty="0">
                <a:solidFill>
                  <a:srgbClr val="000000"/>
                </a:solidFill>
              </a:rPr>
              <a:t>Grow own foods at home or in communities.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9891185" y="5695581"/>
            <a:ext cx="1862998" cy="730044"/>
          </a:xfrm>
          <a:custGeom>
            <a:avLst/>
            <a:gdLst/>
            <a:ahLst/>
            <a:cxnLst/>
            <a:rect l="l" t="t" r="r" b="b"/>
            <a:pathLst>
              <a:path w="2794497" h="1095066">
                <a:moveTo>
                  <a:pt x="0" y="0"/>
                </a:moveTo>
                <a:lnTo>
                  <a:pt x="2794497" y="0"/>
                </a:lnTo>
                <a:lnTo>
                  <a:pt x="2794497" y="1095066"/>
                </a:lnTo>
                <a:lnTo>
                  <a:pt x="0" y="1095066"/>
                </a:lnTo>
                <a:lnTo>
                  <a:pt x="0" y="0"/>
                </a:lnTo>
                <a:close/>
              </a:path>
            </a:pathLst>
          </a:custGeom>
          <a:blipFill>
            <a:blip r:embed="rId3"/>
            <a:stretch>
              <a:fillRect t="-307727" b="-45943"/>
            </a:stretch>
          </a:blipFill>
        </p:spPr>
      </p:sp>
      <p:sp>
        <p:nvSpPr>
          <p:cNvPr id="7" name="Freeform 7"/>
          <p:cNvSpPr/>
          <p:nvPr/>
        </p:nvSpPr>
        <p:spPr>
          <a:xfrm>
            <a:off x="10023832" y="4324716"/>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grpSp>
        <p:nvGrpSpPr>
          <p:cNvPr id="8" name="Group 8"/>
          <p:cNvGrpSpPr/>
          <p:nvPr/>
        </p:nvGrpSpPr>
        <p:grpSpPr>
          <a:xfrm>
            <a:off x="9891185" y="6457110"/>
            <a:ext cx="1908467" cy="210507"/>
            <a:chOff x="0" y="-47625"/>
            <a:chExt cx="3816933" cy="421014"/>
          </a:xfrm>
        </p:grpSpPr>
        <p:sp>
          <p:nvSpPr>
            <p:cNvPr id="9" name="TextBox 9"/>
            <p:cNvSpPr txBox="1"/>
            <p:nvPr/>
          </p:nvSpPr>
          <p:spPr>
            <a:xfrm>
              <a:off x="0" y="-47625"/>
              <a:ext cx="3816933" cy="421014"/>
            </a:xfrm>
            <a:prstGeom prst="rect">
              <a:avLst/>
            </a:prstGeom>
          </p:spPr>
          <p:txBody>
            <a:bodyPr lIns="0" tIns="0" rIns="0" bIns="0" rtlCol="0" anchor="t">
              <a:spAutoFit/>
            </a:bodyPr>
            <a:lstStyle/>
            <a:p>
              <a:pPr algn="ctr">
                <a:lnSpc>
                  <a:spcPts val="1794"/>
                </a:lnSpc>
              </a:pPr>
              <a:r>
                <a:rPr lang="en-US" sz="1281">
                  <a:solidFill>
                    <a:srgbClr val="000000"/>
                  </a:solidFill>
                  <a:latin typeface="Poppins Semi-Bold"/>
                </a:rPr>
                <a:t>49   Nutrition Month</a:t>
              </a:r>
            </a:p>
          </p:txBody>
        </p:sp>
        <p:sp>
          <p:nvSpPr>
            <p:cNvPr id="10" name="TextBox 10"/>
            <p:cNvSpPr txBox="1"/>
            <p:nvPr/>
          </p:nvSpPr>
          <p:spPr>
            <a:xfrm>
              <a:off x="641606" y="5389"/>
              <a:ext cx="296566" cy="209544"/>
            </a:xfrm>
            <a:prstGeom prst="rect">
              <a:avLst/>
            </a:prstGeom>
          </p:spPr>
          <p:txBody>
            <a:bodyPr lIns="0" tIns="0" rIns="0" bIns="0" rtlCol="0" anchor="t">
              <a:spAutoFit/>
            </a:bodyPr>
            <a:lstStyle/>
            <a:p>
              <a:pPr algn="ctr">
                <a:lnSpc>
                  <a:spcPts val="871"/>
                </a:lnSpc>
              </a:pPr>
              <a:r>
                <a:rPr lang="en-US" sz="622">
                  <a:solidFill>
                    <a:srgbClr val="000000"/>
                  </a:solidFill>
                  <a:latin typeface="Muli Semi-Bold"/>
                </a:rPr>
                <a:t>th</a:t>
              </a:r>
            </a:p>
          </p:txBody>
        </p:sp>
      </p:grpSp>
      <p:sp>
        <p:nvSpPr>
          <p:cNvPr id="12" name="TextBox 12"/>
          <p:cNvSpPr txBox="1"/>
          <p:nvPr/>
        </p:nvSpPr>
        <p:spPr>
          <a:xfrm>
            <a:off x="889001" y="573273"/>
            <a:ext cx="7936663" cy="549446"/>
          </a:xfrm>
          <a:prstGeom prst="rect">
            <a:avLst/>
          </a:prstGeom>
        </p:spPr>
        <p:txBody>
          <a:bodyPr lIns="0" tIns="0" rIns="0" bIns="0" rtlCol="0" anchor="t">
            <a:spAutoFit/>
          </a:bodyPr>
          <a:lstStyle/>
          <a:p>
            <a:pPr>
              <a:lnSpc>
                <a:spcPts val="4667"/>
              </a:lnSpc>
              <a:spcBef>
                <a:spcPct val="0"/>
              </a:spcBef>
            </a:pPr>
            <a:r>
              <a:rPr lang="en-US" sz="3334" dirty="0">
                <a:solidFill>
                  <a:srgbClr val="000000"/>
                </a:solidFill>
                <a:latin typeface="Poppins Semi-Bold"/>
              </a:rPr>
              <a:t>2023 Nutrition Month Objectives</a:t>
            </a:r>
          </a:p>
        </p:txBody>
      </p:sp>
      <p:sp>
        <p:nvSpPr>
          <p:cNvPr id="13" name="TextBox 13"/>
          <p:cNvSpPr txBox="1"/>
          <p:nvPr/>
        </p:nvSpPr>
        <p:spPr>
          <a:xfrm>
            <a:off x="1117600" y="1634865"/>
            <a:ext cx="9094388" cy="4352602"/>
          </a:xfrm>
          <a:prstGeom prst="rect">
            <a:avLst/>
          </a:prstGeom>
        </p:spPr>
        <p:txBody>
          <a:bodyPr wrap="square" lIns="0" tIns="0" rIns="0" bIns="0" rtlCol="0" anchor="t">
            <a:spAutoFit/>
          </a:bodyPr>
          <a:lstStyle/>
          <a:p>
            <a:pPr marL="723900" indent="-723900">
              <a:lnSpc>
                <a:spcPts val="3080"/>
              </a:lnSpc>
              <a:buFont typeface="+mj-lt"/>
              <a:buAutoNum type="arabicPeriod"/>
            </a:pPr>
            <a:r>
              <a:rPr lang="en-US" sz="2200" dirty="0">
                <a:solidFill>
                  <a:srgbClr val="000000"/>
                </a:solidFill>
                <a:latin typeface="Poppins Bold"/>
              </a:rPr>
              <a:t>Engage consumers to support improvements in levels of diet quality towards sustainable healthy diets;</a:t>
            </a:r>
          </a:p>
          <a:p>
            <a:pPr marL="723900" indent="-723900">
              <a:lnSpc>
                <a:spcPts val="3080"/>
              </a:lnSpc>
              <a:buFont typeface="+mj-lt"/>
              <a:buAutoNum type="arabicPeriod"/>
            </a:pPr>
            <a:endParaRPr lang="en-US" sz="2200" dirty="0">
              <a:solidFill>
                <a:srgbClr val="000000"/>
              </a:solidFill>
              <a:latin typeface="Poppins Bold"/>
            </a:endParaRPr>
          </a:p>
          <a:p>
            <a:pPr marL="723900" indent="-723900">
              <a:lnSpc>
                <a:spcPts val="3080"/>
              </a:lnSpc>
              <a:buFont typeface="+mj-lt"/>
              <a:buAutoNum type="arabicPeriod"/>
            </a:pPr>
            <a:r>
              <a:rPr lang="en-US" sz="2200" dirty="0">
                <a:solidFill>
                  <a:srgbClr val="000000"/>
                </a:solidFill>
                <a:latin typeface="Poppins Bold"/>
              </a:rPr>
              <a:t>Generate participation of stakeholders at various levels on actions towards enabling access to affordable sustainable healthy diets; and,</a:t>
            </a:r>
          </a:p>
          <a:p>
            <a:pPr marL="723900" indent="-723900">
              <a:lnSpc>
                <a:spcPts val="3080"/>
              </a:lnSpc>
              <a:buFont typeface="+mj-lt"/>
              <a:buAutoNum type="arabicPeriod"/>
            </a:pPr>
            <a:endParaRPr lang="en-US" sz="2200" dirty="0">
              <a:solidFill>
                <a:srgbClr val="000000"/>
              </a:solidFill>
              <a:latin typeface="Poppins Bold"/>
            </a:endParaRPr>
          </a:p>
          <a:p>
            <a:pPr marL="723900" indent="-723900">
              <a:lnSpc>
                <a:spcPts val="3080"/>
              </a:lnSpc>
              <a:buFont typeface="+mj-lt"/>
              <a:buAutoNum type="arabicPeriod"/>
            </a:pPr>
            <a:r>
              <a:rPr lang="en-US" sz="2200" dirty="0">
                <a:solidFill>
                  <a:srgbClr val="000000"/>
                </a:solidFill>
                <a:latin typeface="Poppins Bold"/>
              </a:rPr>
              <a:t>Call support for the Philippine Plan of Action for Nutrition 2023-2028 as the framework for action to improve nutrition security.</a:t>
            </a:r>
          </a:p>
          <a:p>
            <a:pPr>
              <a:lnSpc>
                <a:spcPts val="3080"/>
              </a:lnSpc>
              <a:spcBef>
                <a:spcPct val="0"/>
              </a:spcBef>
            </a:pPr>
            <a:endParaRPr lang="en-US" sz="2200" dirty="0">
              <a:solidFill>
                <a:srgbClr val="000000"/>
              </a:solidFill>
              <a:latin typeface="Poppins 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9891185" y="5695581"/>
            <a:ext cx="1862998" cy="730044"/>
          </a:xfrm>
          <a:custGeom>
            <a:avLst/>
            <a:gdLst/>
            <a:ahLst/>
            <a:cxnLst/>
            <a:rect l="l" t="t" r="r" b="b"/>
            <a:pathLst>
              <a:path w="2794497" h="1095066">
                <a:moveTo>
                  <a:pt x="0" y="0"/>
                </a:moveTo>
                <a:lnTo>
                  <a:pt x="2794497" y="0"/>
                </a:lnTo>
                <a:lnTo>
                  <a:pt x="2794497" y="1095066"/>
                </a:lnTo>
                <a:lnTo>
                  <a:pt x="0" y="1095066"/>
                </a:lnTo>
                <a:lnTo>
                  <a:pt x="0" y="0"/>
                </a:lnTo>
                <a:close/>
              </a:path>
            </a:pathLst>
          </a:custGeom>
          <a:blipFill>
            <a:blip r:embed="rId3"/>
            <a:stretch>
              <a:fillRect t="-307727" b="-45943"/>
            </a:stretch>
          </a:blipFill>
        </p:spPr>
      </p:sp>
      <p:sp>
        <p:nvSpPr>
          <p:cNvPr id="7" name="Freeform 7"/>
          <p:cNvSpPr/>
          <p:nvPr/>
        </p:nvSpPr>
        <p:spPr>
          <a:xfrm>
            <a:off x="10023832" y="4324716"/>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grpSp>
        <p:nvGrpSpPr>
          <p:cNvPr id="8" name="Group 8"/>
          <p:cNvGrpSpPr/>
          <p:nvPr/>
        </p:nvGrpSpPr>
        <p:grpSpPr>
          <a:xfrm>
            <a:off x="9891185" y="6457110"/>
            <a:ext cx="1908467" cy="210507"/>
            <a:chOff x="0" y="-47625"/>
            <a:chExt cx="3816933" cy="421014"/>
          </a:xfrm>
        </p:grpSpPr>
        <p:sp>
          <p:nvSpPr>
            <p:cNvPr id="9" name="TextBox 9"/>
            <p:cNvSpPr txBox="1"/>
            <p:nvPr/>
          </p:nvSpPr>
          <p:spPr>
            <a:xfrm>
              <a:off x="0" y="-47625"/>
              <a:ext cx="3816933" cy="421014"/>
            </a:xfrm>
            <a:prstGeom prst="rect">
              <a:avLst/>
            </a:prstGeom>
          </p:spPr>
          <p:txBody>
            <a:bodyPr lIns="0" tIns="0" rIns="0" bIns="0" rtlCol="0" anchor="t">
              <a:spAutoFit/>
            </a:bodyPr>
            <a:lstStyle/>
            <a:p>
              <a:pPr algn="ctr">
                <a:lnSpc>
                  <a:spcPts val="1794"/>
                </a:lnSpc>
              </a:pPr>
              <a:r>
                <a:rPr lang="en-US" sz="1281">
                  <a:solidFill>
                    <a:srgbClr val="000000"/>
                  </a:solidFill>
                  <a:latin typeface="Poppins Semi-Bold"/>
                </a:rPr>
                <a:t>49   Nutrition Month</a:t>
              </a:r>
            </a:p>
          </p:txBody>
        </p:sp>
        <p:sp>
          <p:nvSpPr>
            <p:cNvPr id="10" name="TextBox 10"/>
            <p:cNvSpPr txBox="1"/>
            <p:nvPr/>
          </p:nvSpPr>
          <p:spPr>
            <a:xfrm>
              <a:off x="641606" y="5389"/>
              <a:ext cx="296566" cy="209544"/>
            </a:xfrm>
            <a:prstGeom prst="rect">
              <a:avLst/>
            </a:prstGeom>
          </p:spPr>
          <p:txBody>
            <a:bodyPr lIns="0" tIns="0" rIns="0" bIns="0" rtlCol="0" anchor="t">
              <a:spAutoFit/>
            </a:bodyPr>
            <a:lstStyle/>
            <a:p>
              <a:pPr algn="ctr">
                <a:lnSpc>
                  <a:spcPts val="871"/>
                </a:lnSpc>
              </a:pPr>
              <a:r>
                <a:rPr lang="en-US" sz="622">
                  <a:solidFill>
                    <a:srgbClr val="000000"/>
                  </a:solidFill>
                  <a:latin typeface="Muli Semi-Bold"/>
                </a:rPr>
                <a:t>th</a:t>
              </a:r>
            </a:p>
          </p:txBody>
        </p:sp>
      </p:grpSp>
      <p:sp>
        <p:nvSpPr>
          <p:cNvPr id="12" name="Freeform 12"/>
          <p:cNvSpPr/>
          <p:nvPr/>
        </p:nvSpPr>
        <p:spPr>
          <a:xfrm>
            <a:off x="482600" y="2122360"/>
            <a:ext cx="1801614" cy="1742653"/>
          </a:xfrm>
          <a:custGeom>
            <a:avLst/>
            <a:gdLst/>
            <a:ahLst/>
            <a:cxnLst/>
            <a:rect l="l" t="t" r="r" b="b"/>
            <a:pathLst>
              <a:path w="2702421" h="2613979">
                <a:moveTo>
                  <a:pt x="0" y="0"/>
                </a:moveTo>
                <a:lnTo>
                  <a:pt x="2702421" y="0"/>
                </a:lnTo>
                <a:lnTo>
                  <a:pt x="2702421" y="2613978"/>
                </a:lnTo>
                <a:lnTo>
                  <a:pt x="0" y="26139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685800" y="360469"/>
            <a:ext cx="10591800" cy="514693"/>
          </a:xfrm>
          <a:prstGeom prst="rect">
            <a:avLst/>
          </a:prstGeom>
        </p:spPr>
        <p:txBody>
          <a:bodyPr wrap="square" lIns="0" tIns="0" rIns="0" bIns="0" rtlCol="0" anchor="t">
            <a:spAutoFit/>
          </a:bodyPr>
          <a:lstStyle/>
          <a:p>
            <a:pPr>
              <a:lnSpc>
                <a:spcPts val="4387"/>
              </a:lnSpc>
              <a:spcBef>
                <a:spcPct val="0"/>
              </a:spcBef>
            </a:pPr>
            <a:r>
              <a:rPr lang="en-US" sz="3133" dirty="0">
                <a:solidFill>
                  <a:srgbClr val="000000"/>
                </a:solidFill>
                <a:latin typeface="Poppins Semi-Bold"/>
              </a:rPr>
              <a:t>Key Messages for Individuals, Families and Communities </a:t>
            </a:r>
          </a:p>
        </p:txBody>
      </p:sp>
      <p:sp>
        <p:nvSpPr>
          <p:cNvPr id="15" name="TextBox 15"/>
          <p:cNvSpPr txBox="1"/>
          <p:nvPr/>
        </p:nvSpPr>
        <p:spPr>
          <a:xfrm>
            <a:off x="2638698" y="1360481"/>
            <a:ext cx="8867502" cy="5009064"/>
          </a:xfrm>
          <a:prstGeom prst="rect">
            <a:avLst/>
          </a:prstGeom>
        </p:spPr>
        <p:txBody>
          <a:bodyPr lIns="0" tIns="0" rIns="0" bIns="0" rtlCol="0" anchor="t">
            <a:spAutoFit/>
          </a:bodyPr>
          <a:lstStyle/>
          <a:p>
            <a:pPr marL="723900" indent="-723900">
              <a:lnSpc>
                <a:spcPts val="2800"/>
              </a:lnSpc>
              <a:buFont typeface="+mj-lt"/>
              <a:buAutoNum type="arabicPeriod"/>
            </a:pPr>
            <a:r>
              <a:rPr lang="en-US" sz="2000" dirty="0">
                <a:solidFill>
                  <a:srgbClr val="000000"/>
                </a:solidFill>
                <a:latin typeface="Poppins Bold"/>
              </a:rPr>
              <a:t>Start children on a healthy diet with exclusive breastfeeding in the first six months and continued breastfeeding up to two years and beyond with appropriate complementary feeding.</a:t>
            </a:r>
          </a:p>
          <a:p>
            <a:pPr marL="723900" indent="-723900">
              <a:lnSpc>
                <a:spcPts val="2800"/>
              </a:lnSpc>
              <a:buFont typeface="+mj-lt"/>
              <a:buAutoNum type="arabicPeriod"/>
            </a:pPr>
            <a:endParaRPr lang="en-US" sz="2000" dirty="0">
              <a:solidFill>
                <a:srgbClr val="000000"/>
              </a:solidFill>
              <a:latin typeface="Poppins Bold"/>
            </a:endParaRPr>
          </a:p>
          <a:p>
            <a:pPr marL="723900" indent="-723900">
              <a:lnSpc>
                <a:spcPts val="2800"/>
              </a:lnSpc>
              <a:buFont typeface="+mj-lt"/>
              <a:buAutoNum type="arabicPeriod"/>
            </a:pPr>
            <a:r>
              <a:rPr lang="en-US" sz="2000" dirty="0">
                <a:solidFill>
                  <a:srgbClr val="000000"/>
                </a:solidFill>
                <a:latin typeface="Poppins Bold"/>
              </a:rPr>
              <a:t>Eat a variety of unprocessed or minimally processed foods, balanced across food groups, while restricting highly processed food and drink products.</a:t>
            </a:r>
          </a:p>
          <a:p>
            <a:pPr marL="723900" indent="-723900">
              <a:lnSpc>
                <a:spcPts val="2800"/>
              </a:lnSpc>
              <a:buFont typeface="+mj-lt"/>
              <a:buAutoNum type="arabicPeriod"/>
            </a:pPr>
            <a:endParaRPr lang="en-US" sz="2000" dirty="0">
              <a:solidFill>
                <a:srgbClr val="000000"/>
              </a:solidFill>
              <a:latin typeface="Poppins Bold"/>
            </a:endParaRPr>
          </a:p>
          <a:p>
            <a:pPr marL="723900" indent="-723900">
              <a:lnSpc>
                <a:spcPts val="2800"/>
              </a:lnSpc>
              <a:buFont typeface="+mj-lt"/>
              <a:buAutoNum type="arabicPeriod"/>
            </a:pPr>
            <a:r>
              <a:rPr lang="en-US" sz="2000" dirty="0">
                <a:solidFill>
                  <a:srgbClr val="000000"/>
                </a:solidFill>
                <a:latin typeface="Poppins Bold"/>
              </a:rPr>
              <a:t>Have family and community food gardens as an additional source of food.</a:t>
            </a:r>
          </a:p>
          <a:p>
            <a:pPr marL="723900" indent="-723900">
              <a:lnSpc>
                <a:spcPts val="2800"/>
              </a:lnSpc>
              <a:buFont typeface="+mj-lt"/>
              <a:buAutoNum type="arabicPeriod"/>
            </a:pPr>
            <a:endParaRPr lang="en-US" sz="2000" dirty="0">
              <a:solidFill>
                <a:srgbClr val="000000"/>
              </a:solidFill>
              <a:latin typeface="Poppins Bold"/>
            </a:endParaRPr>
          </a:p>
          <a:p>
            <a:pPr marL="723900" indent="-723900">
              <a:lnSpc>
                <a:spcPts val="2800"/>
              </a:lnSpc>
              <a:buFont typeface="+mj-lt"/>
              <a:buAutoNum type="arabicPeriod"/>
            </a:pPr>
            <a:r>
              <a:rPr lang="en-US" sz="2000" dirty="0">
                <a:solidFill>
                  <a:srgbClr val="000000"/>
                </a:solidFill>
                <a:latin typeface="Poppins Bold"/>
              </a:rPr>
              <a:t>Buy food from local farmers. </a:t>
            </a:r>
          </a:p>
          <a:p>
            <a:pPr marL="723900" indent="-723900">
              <a:lnSpc>
                <a:spcPts val="2800"/>
              </a:lnSpc>
              <a:buFont typeface="+mj-lt"/>
              <a:buAutoNum type="arabicPeriod"/>
            </a:pPr>
            <a:endParaRPr lang="en-US" sz="2000" dirty="0">
              <a:solidFill>
                <a:srgbClr val="000000"/>
              </a:solidFill>
              <a:latin typeface="Poppins Bold"/>
            </a:endParaRPr>
          </a:p>
          <a:p>
            <a:pPr>
              <a:lnSpc>
                <a:spcPts val="2800"/>
              </a:lnSpc>
              <a:spcBef>
                <a:spcPct val="0"/>
              </a:spcBef>
            </a:pPr>
            <a:endParaRPr lang="en-US" sz="2000" dirty="0">
              <a:solidFill>
                <a:srgbClr val="000000"/>
              </a:solidFill>
              <a:latin typeface="Poppins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9891185" y="5695581"/>
            <a:ext cx="1862998" cy="730044"/>
          </a:xfrm>
          <a:custGeom>
            <a:avLst/>
            <a:gdLst/>
            <a:ahLst/>
            <a:cxnLst/>
            <a:rect l="l" t="t" r="r" b="b"/>
            <a:pathLst>
              <a:path w="2794497" h="1095066">
                <a:moveTo>
                  <a:pt x="0" y="0"/>
                </a:moveTo>
                <a:lnTo>
                  <a:pt x="2794497" y="0"/>
                </a:lnTo>
                <a:lnTo>
                  <a:pt x="2794497" y="1095066"/>
                </a:lnTo>
                <a:lnTo>
                  <a:pt x="0" y="1095066"/>
                </a:lnTo>
                <a:lnTo>
                  <a:pt x="0" y="0"/>
                </a:lnTo>
                <a:close/>
              </a:path>
            </a:pathLst>
          </a:custGeom>
          <a:blipFill>
            <a:blip r:embed="rId3"/>
            <a:stretch>
              <a:fillRect t="-307727" b="-45943"/>
            </a:stretch>
          </a:blipFill>
        </p:spPr>
      </p:sp>
      <p:sp>
        <p:nvSpPr>
          <p:cNvPr id="7" name="Freeform 7"/>
          <p:cNvSpPr/>
          <p:nvPr/>
        </p:nvSpPr>
        <p:spPr>
          <a:xfrm>
            <a:off x="10023832" y="4324716"/>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grpSp>
        <p:nvGrpSpPr>
          <p:cNvPr id="8" name="Group 8"/>
          <p:cNvGrpSpPr/>
          <p:nvPr/>
        </p:nvGrpSpPr>
        <p:grpSpPr>
          <a:xfrm>
            <a:off x="9891185" y="6457110"/>
            <a:ext cx="1908467" cy="210507"/>
            <a:chOff x="0" y="-47625"/>
            <a:chExt cx="3816933" cy="421014"/>
          </a:xfrm>
        </p:grpSpPr>
        <p:sp>
          <p:nvSpPr>
            <p:cNvPr id="9" name="TextBox 9"/>
            <p:cNvSpPr txBox="1"/>
            <p:nvPr/>
          </p:nvSpPr>
          <p:spPr>
            <a:xfrm>
              <a:off x="0" y="-47625"/>
              <a:ext cx="3816933" cy="421014"/>
            </a:xfrm>
            <a:prstGeom prst="rect">
              <a:avLst/>
            </a:prstGeom>
          </p:spPr>
          <p:txBody>
            <a:bodyPr lIns="0" tIns="0" rIns="0" bIns="0" rtlCol="0" anchor="t">
              <a:spAutoFit/>
            </a:bodyPr>
            <a:lstStyle/>
            <a:p>
              <a:pPr algn="ctr">
                <a:lnSpc>
                  <a:spcPts val="1794"/>
                </a:lnSpc>
              </a:pPr>
              <a:r>
                <a:rPr lang="en-US" sz="1281">
                  <a:solidFill>
                    <a:srgbClr val="000000"/>
                  </a:solidFill>
                  <a:latin typeface="Poppins Semi-Bold"/>
                </a:rPr>
                <a:t>49   Nutrition Month</a:t>
              </a:r>
            </a:p>
          </p:txBody>
        </p:sp>
        <p:sp>
          <p:nvSpPr>
            <p:cNvPr id="10" name="TextBox 10"/>
            <p:cNvSpPr txBox="1"/>
            <p:nvPr/>
          </p:nvSpPr>
          <p:spPr>
            <a:xfrm>
              <a:off x="641606" y="5389"/>
              <a:ext cx="296566" cy="209544"/>
            </a:xfrm>
            <a:prstGeom prst="rect">
              <a:avLst/>
            </a:prstGeom>
          </p:spPr>
          <p:txBody>
            <a:bodyPr lIns="0" tIns="0" rIns="0" bIns="0" rtlCol="0" anchor="t">
              <a:spAutoFit/>
            </a:bodyPr>
            <a:lstStyle/>
            <a:p>
              <a:pPr algn="ctr">
                <a:lnSpc>
                  <a:spcPts val="871"/>
                </a:lnSpc>
              </a:pPr>
              <a:r>
                <a:rPr lang="en-US" sz="622">
                  <a:solidFill>
                    <a:srgbClr val="000000"/>
                  </a:solidFill>
                  <a:latin typeface="Muli Semi-Bold"/>
                </a:rPr>
                <a:t>th</a:t>
              </a:r>
            </a:p>
          </p:txBody>
        </p:sp>
      </p:grpSp>
      <p:sp>
        <p:nvSpPr>
          <p:cNvPr id="12" name="TextBox 12"/>
          <p:cNvSpPr txBox="1"/>
          <p:nvPr/>
        </p:nvSpPr>
        <p:spPr>
          <a:xfrm>
            <a:off x="1944864" y="1410612"/>
            <a:ext cx="8415407" cy="4649991"/>
          </a:xfrm>
          <a:prstGeom prst="rect">
            <a:avLst/>
          </a:prstGeom>
        </p:spPr>
        <p:txBody>
          <a:bodyPr wrap="square" lIns="0" tIns="0" rIns="0" bIns="0" rtlCol="0" anchor="t">
            <a:spAutoFit/>
          </a:bodyPr>
          <a:lstStyle/>
          <a:p>
            <a:pPr marL="457200" indent="-457200">
              <a:lnSpc>
                <a:spcPts val="2800"/>
              </a:lnSpc>
              <a:buFont typeface="+mj-lt"/>
              <a:buAutoNum type="arabicPeriod"/>
            </a:pPr>
            <a:r>
              <a:rPr lang="en-US" sz="2000" dirty="0">
                <a:solidFill>
                  <a:srgbClr val="000000"/>
                </a:solidFill>
                <a:latin typeface="Poppins Bold"/>
              </a:rPr>
              <a:t>Issue legislation and policies that provide subsidies for fruits and vegetables and improve food value chains.</a:t>
            </a:r>
          </a:p>
          <a:p>
            <a:pPr marL="457200" indent="-457200">
              <a:lnSpc>
                <a:spcPts val="2800"/>
              </a:lnSpc>
              <a:buFont typeface="+mj-lt"/>
              <a:buAutoNum type="arabicPeriod"/>
            </a:pPr>
            <a:endParaRPr lang="en-US" sz="2000" dirty="0">
              <a:solidFill>
                <a:srgbClr val="000000"/>
              </a:solidFill>
              <a:latin typeface="Poppins Bold"/>
            </a:endParaRPr>
          </a:p>
          <a:p>
            <a:pPr marL="457200" indent="-457200">
              <a:lnSpc>
                <a:spcPts val="2800"/>
              </a:lnSpc>
              <a:buFont typeface="+mj-lt"/>
              <a:buAutoNum type="arabicPeriod"/>
            </a:pPr>
            <a:r>
              <a:rPr lang="en-US" sz="2000" dirty="0">
                <a:solidFill>
                  <a:srgbClr val="000000"/>
                </a:solidFill>
                <a:latin typeface="Poppins Bold"/>
              </a:rPr>
              <a:t>Reduce the availability of unhealthy food through taxation, restrictions on marketing and consumer education.</a:t>
            </a:r>
          </a:p>
          <a:p>
            <a:pPr marL="457200" indent="-457200">
              <a:lnSpc>
                <a:spcPts val="2800"/>
              </a:lnSpc>
              <a:buFont typeface="+mj-lt"/>
              <a:buAutoNum type="arabicPeriod"/>
            </a:pPr>
            <a:endParaRPr lang="en-US" sz="2000" dirty="0">
              <a:solidFill>
                <a:srgbClr val="000000"/>
              </a:solidFill>
              <a:latin typeface="Poppins Bold"/>
            </a:endParaRPr>
          </a:p>
          <a:p>
            <a:pPr marL="457200" indent="-457200">
              <a:lnSpc>
                <a:spcPts val="2800"/>
              </a:lnSpc>
              <a:buFont typeface="+mj-lt"/>
              <a:buAutoNum type="arabicPeriod"/>
            </a:pPr>
            <a:r>
              <a:rPr lang="en-US" sz="2000" dirty="0" err="1">
                <a:solidFill>
                  <a:srgbClr val="000000"/>
                </a:solidFill>
                <a:latin typeface="Poppins Bold"/>
              </a:rPr>
              <a:t>Rechannel</a:t>
            </a:r>
            <a:r>
              <a:rPr lang="en-US" sz="2000" dirty="0">
                <a:solidFill>
                  <a:srgbClr val="000000"/>
                </a:solidFill>
                <a:latin typeface="Poppins Bold"/>
              </a:rPr>
              <a:t> resources to agriculture to enable access to affordable nutritious and safe food. </a:t>
            </a:r>
          </a:p>
          <a:p>
            <a:pPr marL="457200" indent="-457200">
              <a:lnSpc>
                <a:spcPts val="2800"/>
              </a:lnSpc>
              <a:buFont typeface="+mj-lt"/>
              <a:buAutoNum type="arabicPeriod"/>
            </a:pPr>
            <a:endParaRPr lang="en-US" sz="2000" dirty="0">
              <a:solidFill>
                <a:srgbClr val="000000"/>
              </a:solidFill>
              <a:latin typeface="Poppins Bold"/>
            </a:endParaRPr>
          </a:p>
          <a:p>
            <a:pPr marL="457200" indent="-457200">
              <a:lnSpc>
                <a:spcPts val="2800"/>
              </a:lnSpc>
              <a:buFont typeface="+mj-lt"/>
              <a:buAutoNum type="arabicPeriod"/>
            </a:pPr>
            <a:r>
              <a:rPr lang="en-US" sz="2000" dirty="0">
                <a:solidFill>
                  <a:srgbClr val="000000"/>
                </a:solidFill>
                <a:latin typeface="Poppins Bold"/>
              </a:rPr>
              <a:t>Implement the PPAN 2023-2028 by scaling up food and nutrition security interventions. </a:t>
            </a:r>
          </a:p>
          <a:p>
            <a:pPr marL="457200" indent="-457200">
              <a:lnSpc>
                <a:spcPts val="2800"/>
              </a:lnSpc>
              <a:buFont typeface="+mj-lt"/>
              <a:buAutoNum type="arabicPeriod"/>
            </a:pPr>
            <a:endParaRPr lang="en-US" sz="2000" dirty="0">
              <a:solidFill>
                <a:srgbClr val="000000"/>
              </a:solidFill>
              <a:latin typeface="Poppins Bold"/>
            </a:endParaRPr>
          </a:p>
          <a:p>
            <a:pPr>
              <a:lnSpc>
                <a:spcPts val="2800"/>
              </a:lnSpc>
              <a:spcBef>
                <a:spcPct val="0"/>
              </a:spcBef>
            </a:pPr>
            <a:endParaRPr lang="en-US" sz="2000" dirty="0">
              <a:solidFill>
                <a:srgbClr val="000000"/>
              </a:solidFill>
              <a:latin typeface="Poppins Bold"/>
            </a:endParaRPr>
          </a:p>
        </p:txBody>
      </p:sp>
      <p:sp>
        <p:nvSpPr>
          <p:cNvPr id="13" name="Freeform 13"/>
          <p:cNvSpPr/>
          <p:nvPr/>
        </p:nvSpPr>
        <p:spPr>
          <a:xfrm>
            <a:off x="0" y="1765646"/>
            <a:ext cx="1713309" cy="2155105"/>
          </a:xfrm>
          <a:custGeom>
            <a:avLst/>
            <a:gdLst/>
            <a:ahLst/>
            <a:cxnLst/>
            <a:rect l="l" t="t" r="r" b="b"/>
            <a:pathLst>
              <a:path w="2569963" h="3232657">
                <a:moveTo>
                  <a:pt x="0" y="0"/>
                </a:moveTo>
                <a:lnTo>
                  <a:pt x="2569963" y="0"/>
                </a:lnTo>
                <a:lnTo>
                  <a:pt x="2569963" y="3232658"/>
                </a:lnTo>
                <a:lnTo>
                  <a:pt x="0" y="32326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1079500" y="499412"/>
            <a:ext cx="7352780" cy="514693"/>
          </a:xfrm>
          <a:prstGeom prst="rect">
            <a:avLst/>
          </a:prstGeom>
        </p:spPr>
        <p:txBody>
          <a:bodyPr lIns="0" tIns="0" rIns="0" bIns="0" rtlCol="0" anchor="t">
            <a:spAutoFit/>
          </a:bodyPr>
          <a:lstStyle/>
          <a:p>
            <a:pPr>
              <a:lnSpc>
                <a:spcPts val="4387"/>
              </a:lnSpc>
              <a:spcBef>
                <a:spcPct val="0"/>
              </a:spcBef>
            </a:pPr>
            <a:r>
              <a:rPr lang="en-US" sz="3133" dirty="0">
                <a:solidFill>
                  <a:srgbClr val="000000"/>
                </a:solidFill>
                <a:latin typeface="Poppins Semi-Bold"/>
              </a:rPr>
              <a:t>Key Messages for Policy-makers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9891185" y="5695581"/>
            <a:ext cx="1862998" cy="730044"/>
          </a:xfrm>
          <a:custGeom>
            <a:avLst/>
            <a:gdLst/>
            <a:ahLst/>
            <a:cxnLst/>
            <a:rect l="l" t="t" r="r" b="b"/>
            <a:pathLst>
              <a:path w="2794497" h="1095066">
                <a:moveTo>
                  <a:pt x="0" y="0"/>
                </a:moveTo>
                <a:lnTo>
                  <a:pt x="2794497" y="0"/>
                </a:lnTo>
                <a:lnTo>
                  <a:pt x="2794497" y="1095066"/>
                </a:lnTo>
                <a:lnTo>
                  <a:pt x="0" y="1095066"/>
                </a:lnTo>
                <a:lnTo>
                  <a:pt x="0" y="0"/>
                </a:lnTo>
                <a:close/>
              </a:path>
            </a:pathLst>
          </a:custGeom>
          <a:blipFill>
            <a:blip r:embed="rId3"/>
            <a:stretch>
              <a:fillRect t="-307727" b="-45943"/>
            </a:stretch>
          </a:blipFill>
        </p:spPr>
      </p:sp>
      <p:sp>
        <p:nvSpPr>
          <p:cNvPr id="7" name="Freeform 7"/>
          <p:cNvSpPr/>
          <p:nvPr/>
        </p:nvSpPr>
        <p:spPr>
          <a:xfrm>
            <a:off x="10023832" y="4324716"/>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grpSp>
        <p:nvGrpSpPr>
          <p:cNvPr id="8" name="Group 8"/>
          <p:cNvGrpSpPr/>
          <p:nvPr/>
        </p:nvGrpSpPr>
        <p:grpSpPr>
          <a:xfrm>
            <a:off x="9891185" y="6457110"/>
            <a:ext cx="1908467" cy="210507"/>
            <a:chOff x="0" y="-47625"/>
            <a:chExt cx="3816933" cy="421014"/>
          </a:xfrm>
        </p:grpSpPr>
        <p:sp>
          <p:nvSpPr>
            <p:cNvPr id="9" name="TextBox 9"/>
            <p:cNvSpPr txBox="1"/>
            <p:nvPr/>
          </p:nvSpPr>
          <p:spPr>
            <a:xfrm>
              <a:off x="0" y="-47625"/>
              <a:ext cx="3816933" cy="421014"/>
            </a:xfrm>
            <a:prstGeom prst="rect">
              <a:avLst/>
            </a:prstGeom>
          </p:spPr>
          <p:txBody>
            <a:bodyPr lIns="0" tIns="0" rIns="0" bIns="0" rtlCol="0" anchor="t">
              <a:spAutoFit/>
            </a:bodyPr>
            <a:lstStyle/>
            <a:p>
              <a:pPr algn="ctr">
                <a:lnSpc>
                  <a:spcPts val="1794"/>
                </a:lnSpc>
              </a:pPr>
              <a:r>
                <a:rPr lang="en-US" sz="1281">
                  <a:solidFill>
                    <a:srgbClr val="000000"/>
                  </a:solidFill>
                  <a:latin typeface="Poppins Semi-Bold"/>
                </a:rPr>
                <a:t>49   Nutrition Month</a:t>
              </a:r>
            </a:p>
          </p:txBody>
        </p:sp>
        <p:sp>
          <p:nvSpPr>
            <p:cNvPr id="10" name="TextBox 10"/>
            <p:cNvSpPr txBox="1"/>
            <p:nvPr/>
          </p:nvSpPr>
          <p:spPr>
            <a:xfrm>
              <a:off x="641606" y="5389"/>
              <a:ext cx="296566" cy="209544"/>
            </a:xfrm>
            <a:prstGeom prst="rect">
              <a:avLst/>
            </a:prstGeom>
          </p:spPr>
          <p:txBody>
            <a:bodyPr lIns="0" tIns="0" rIns="0" bIns="0" rtlCol="0" anchor="t">
              <a:spAutoFit/>
            </a:bodyPr>
            <a:lstStyle/>
            <a:p>
              <a:pPr algn="ctr">
                <a:lnSpc>
                  <a:spcPts val="871"/>
                </a:lnSpc>
              </a:pPr>
              <a:r>
                <a:rPr lang="en-US" sz="622">
                  <a:solidFill>
                    <a:srgbClr val="000000"/>
                  </a:solidFill>
                  <a:latin typeface="Muli Semi-Bold"/>
                </a:rPr>
                <a:t>th</a:t>
              </a:r>
            </a:p>
          </p:txBody>
        </p:sp>
      </p:grpSp>
      <p:sp>
        <p:nvSpPr>
          <p:cNvPr id="12" name="TextBox 12"/>
          <p:cNvSpPr txBox="1"/>
          <p:nvPr/>
        </p:nvSpPr>
        <p:spPr>
          <a:xfrm>
            <a:off x="2635763" y="1404046"/>
            <a:ext cx="8660184" cy="4212307"/>
          </a:xfrm>
          <a:prstGeom prst="rect">
            <a:avLst/>
          </a:prstGeom>
        </p:spPr>
        <p:txBody>
          <a:bodyPr lIns="0" tIns="0" rIns="0" bIns="0" rtlCol="0" anchor="t">
            <a:spAutoFit/>
          </a:bodyPr>
          <a:lstStyle/>
          <a:p>
            <a:pPr marL="457200" indent="-457200">
              <a:lnSpc>
                <a:spcPts val="2987"/>
              </a:lnSpc>
              <a:buFont typeface="+mj-lt"/>
              <a:buAutoNum type="arabicPeriod"/>
            </a:pPr>
            <a:r>
              <a:rPr lang="en-US" sz="2133" dirty="0">
                <a:solidFill>
                  <a:srgbClr val="000000"/>
                </a:solidFill>
                <a:latin typeface="Poppins Bold"/>
              </a:rPr>
              <a:t>Reformulate food products to reduce salt/sodium, saturated fat, free sugars </a:t>
            </a:r>
          </a:p>
          <a:p>
            <a:pPr marL="457200" indent="-457200">
              <a:lnSpc>
                <a:spcPts val="2987"/>
              </a:lnSpc>
              <a:buFont typeface="+mj-lt"/>
              <a:buAutoNum type="arabicPeriod"/>
            </a:pPr>
            <a:endParaRPr lang="en-US" sz="2133" dirty="0">
              <a:solidFill>
                <a:srgbClr val="000000"/>
              </a:solidFill>
              <a:latin typeface="Poppins Bold"/>
            </a:endParaRPr>
          </a:p>
          <a:p>
            <a:pPr marL="457200" indent="-457200">
              <a:lnSpc>
                <a:spcPts val="2987"/>
              </a:lnSpc>
              <a:buFont typeface="+mj-lt"/>
              <a:buAutoNum type="arabicPeriod"/>
            </a:pPr>
            <a:r>
              <a:rPr lang="en-US" sz="2133" dirty="0">
                <a:solidFill>
                  <a:srgbClr val="000000"/>
                </a:solidFill>
                <a:latin typeface="Poppins Bold"/>
              </a:rPr>
              <a:t>Eliminate the use of </a:t>
            </a:r>
            <a:r>
              <a:rPr lang="en-US" sz="2133" dirty="0" err="1">
                <a:solidFill>
                  <a:srgbClr val="000000"/>
                </a:solidFill>
                <a:latin typeface="Poppins Bold"/>
              </a:rPr>
              <a:t>hydrogenized</a:t>
            </a:r>
            <a:r>
              <a:rPr lang="en-US" sz="2133" dirty="0">
                <a:solidFill>
                  <a:srgbClr val="000000"/>
                </a:solidFill>
                <a:latin typeface="Poppins Bold"/>
              </a:rPr>
              <a:t> or partially </a:t>
            </a:r>
            <a:r>
              <a:rPr lang="en-US" sz="2133" dirty="0" err="1">
                <a:solidFill>
                  <a:srgbClr val="000000"/>
                </a:solidFill>
                <a:latin typeface="Poppins Bold"/>
              </a:rPr>
              <a:t>hydrogenized</a:t>
            </a:r>
            <a:r>
              <a:rPr lang="en-US" sz="2133" dirty="0">
                <a:solidFill>
                  <a:srgbClr val="000000"/>
                </a:solidFill>
                <a:latin typeface="Poppins Bold"/>
              </a:rPr>
              <a:t> oils to remove trans-fatty acids from food products </a:t>
            </a:r>
          </a:p>
          <a:p>
            <a:pPr marL="457200" indent="-457200">
              <a:lnSpc>
                <a:spcPts val="2987"/>
              </a:lnSpc>
              <a:buFont typeface="+mj-lt"/>
              <a:buAutoNum type="arabicPeriod"/>
            </a:pPr>
            <a:endParaRPr lang="en-US" sz="2133" dirty="0">
              <a:solidFill>
                <a:srgbClr val="000000"/>
              </a:solidFill>
              <a:latin typeface="Poppins Bold"/>
            </a:endParaRPr>
          </a:p>
          <a:p>
            <a:pPr marL="457200" indent="-457200">
              <a:lnSpc>
                <a:spcPts val="2987"/>
              </a:lnSpc>
              <a:buFont typeface="+mj-lt"/>
              <a:buAutoNum type="arabicPeriod"/>
            </a:pPr>
            <a:r>
              <a:rPr lang="en-US" sz="2133" dirty="0">
                <a:solidFill>
                  <a:srgbClr val="000000"/>
                </a:solidFill>
                <a:latin typeface="Poppins Bold"/>
              </a:rPr>
              <a:t>Produce healthier food products with less processing.</a:t>
            </a:r>
          </a:p>
          <a:p>
            <a:pPr marL="457200" indent="-457200">
              <a:lnSpc>
                <a:spcPts val="2987"/>
              </a:lnSpc>
              <a:buFont typeface="+mj-lt"/>
              <a:buAutoNum type="arabicPeriod"/>
            </a:pPr>
            <a:endParaRPr lang="en-US" sz="2133" dirty="0">
              <a:solidFill>
                <a:srgbClr val="000000"/>
              </a:solidFill>
              <a:latin typeface="Poppins Bold"/>
            </a:endParaRPr>
          </a:p>
          <a:p>
            <a:pPr>
              <a:lnSpc>
                <a:spcPts val="2987"/>
              </a:lnSpc>
            </a:pPr>
            <a:endParaRPr lang="en-US" sz="2133" dirty="0">
              <a:solidFill>
                <a:srgbClr val="000000"/>
              </a:solidFill>
              <a:latin typeface="Poppins Bold"/>
            </a:endParaRPr>
          </a:p>
          <a:p>
            <a:pPr>
              <a:lnSpc>
                <a:spcPts val="2987"/>
              </a:lnSpc>
              <a:spcBef>
                <a:spcPct val="0"/>
              </a:spcBef>
            </a:pPr>
            <a:endParaRPr lang="en-US" sz="2133" dirty="0">
              <a:solidFill>
                <a:srgbClr val="000000"/>
              </a:solidFill>
              <a:latin typeface="Poppins Bold"/>
            </a:endParaRPr>
          </a:p>
        </p:txBody>
      </p:sp>
      <p:sp>
        <p:nvSpPr>
          <p:cNvPr id="13" name="Freeform 13"/>
          <p:cNvSpPr/>
          <p:nvPr/>
        </p:nvSpPr>
        <p:spPr>
          <a:xfrm>
            <a:off x="342900" y="2292636"/>
            <a:ext cx="2160216" cy="1158416"/>
          </a:xfrm>
          <a:custGeom>
            <a:avLst/>
            <a:gdLst/>
            <a:ahLst/>
            <a:cxnLst/>
            <a:rect l="l" t="t" r="r" b="b"/>
            <a:pathLst>
              <a:path w="3240324" h="1737624">
                <a:moveTo>
                  <a:pt x="0" y="0"/>
                </a:moveTo>
                <a:lnTo>
                  <a:pt x="3240324" y="0"/>
                </a:lnTo>
                <a:lnTo>
                  <a:pt x="3240324" y="1737624"/>
                </a:lnTo>
                <a:lnTo>
                  <a:pt x="0" y="17376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685800" y="360469"/>
            <a:ext cx="7352780" cy="514693"/>
          </a:xfrm>
          <a:prstGeom prst="rect">
            <a:avLst/>
          </a:prstGeom>
        </p:spPr>
        <p:txBody>
          <a:bodyPr lIns="0" tIns="0" rIns="0" bIns="0" rtlCol="0" anchor="t">
            <a:spAutoFit/>
          </a:bodyPr>
          <a:lstStyle/>
          <a:p>
            <a:pPr>
              <a:lnSpc>
                <a:spcPts val="4387"/>
              </a:lnSpc>
              <a:spcBef>
                <a:spcPct val="0"/>
              </a:spcBef>
            </a:pPr>
            <a:r>
              <a:rPr lang="en-US" sz="3133" dirty="0">
                <a:solidFill>
                  <a:srgbClr val="000000"/>
                </a:solidFill>
                <a:latin typeface="Poppins Semi-Bold"/>
              </a:rPr>
              <a:t>Key Messages for Food Industry Players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9891185" y="5695581"/>
            <a:ext cx="1862998" cy="730044"/>
          </a:xfrm>
          <a:custGeom>
            <a:avLst/>
            <a:gdLst/>
            <a:ahLst/>
            <a:cxnLst/>
            <a:rect l="l" t="t" r="r" b="b"/>
            <a:pathLst>
              <a:path w="2794497" h="1095066">
                <a:moveTo>
                  <a:pt x="0" y="0"/>
                </a:moveTo>
                <a:lnTo>
                  <a:pt x="2794497" y="0"/>
                </a:lnTo>
                <a:lnTo>
                  <a:pt x="2794497" y="1095066"/>
                </a:lnTo>
                <a:lnTo>
                  <a:pt x="0" y="1095066"/>
                </a:lnTo>
                <a:lnTo>
                  <a:pt x="0" y="0"/>
                </a:lnTo>
                <a:close/>
              </a:path>
            </a:pathLst>
          </a:custGeom>
          <a:blipFill>
            <a:blip r:embed="rId3"/>
            <a:stretch>
              <a:fillRect t="-307727" b="-45943"/>
            </a:stretch>
          </a:blipFill>
        </p:spPr>
      </p:sp>
      <p:sp>
        <p:nvSpPr>
          <p:cNvPr id="7" name="Freeform 7"/>
          <p:cNvSpPr/>
          <p:nvPr/>
        </p:nvSpPr>
        <p:spPr>
          <a:xfrm>
            <a:off x="10023832" y="4324716"/>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grpSp>
        <p:nvGrpSpPr>
          <p:cNvPr id="8" name="Group 8"/>
          <p:cNvGrpSpPr/>
          <p:nvPr/>
        </p:nvGrpSpPr>
        <p:grpSpPr>
          <a:xfrm>
            <a:off x="9891185" y="6457110"/>
            <a:ext cx="1908467" cy="210507"/>
            <a:chOff x="0" y="-47625"/>
            <a:chExt cx="3816933" cy="421014"/>
          </a:xfrm>
        </p:grpSpPr>
        <p:sp>
          <p:nvSpPr>
            <p:cNvPr id="9" name="TextBox 9"/>
            <p:cNvSpPr txBox="1"/>
            <p:nvPr/>
          </p:nvSpPr>
          <p:spPr>
            <a:xfrm>
              <a:off x="0" y="-47625"/>
              <a:ext cx="3816933" cy="421014"/>
            </a:xfrm>
            <a:prstGeom prst="rect">
              <a:avLst/>
            </a:prstGeom>
          </p:spPr>
          <p:txBody>
            <a:bodyPr lIns="0" tIns="0" rIns="0" bIns="0" rtlCol="0" anchor="t">
              <a:spAutoFit/>
            </a:bodyPr>
            <a:lstStyle/>
            <a:p>
              <a:pPr algn="ctr">
                <a:lnSpc>
                  <a:spcPts val="1794"/>
                </a:lnSpc>
              </a:pPr>
              <a:r>
                <a:rPr lang="en-US" sz="1281">
                  <a:solidFill>
                    <a:srgbClr val="000000"/>
                  </a:solidFill>
                  <a:latin typeface="Poppins Semi-Bold"/>
                </a:rPr>
                <a:t>49   Nutrition Month</a:t>
              </a:r>
            </a:p>
          </p:txBody>
        </p:sp>
        <p:sp>
          <p:nvSpPr>
            <p:cNvPr id="10" name="TextBox 10"/>
            <p:cNvSpPr txBox="1"/>
            <p:nvPr/>
          </p:nvSpPr>
          <p:spPr>
            <a:xfrm>
              <a:off x="641606" y="5389"/>
              <a:ext cx="296566" cy="209544"/>
            </a:xfrm>
            <a:prstGeom prst="rect">
              <a:avLst/>
            </a:prstGeom>
          </p:spPr>
          <p:txBody>
            <a:bodyPr lIns="0" tIns="0" rIns="0" bIns="0" rtlCol="0" anchor="t">
              <a:spAutoFit/>
            </a:bodyPr>
            <a:lstStyle/>
            <a:p>
              <a:pPr algn="ctr">
                <a:lnSpc>
                  <a:spcPts val="871"/>
                </a:lnSpc>
              </a:pPr>
              <a:r>
                <a:rPr lang="en-US" sz="622">
                  <a:solidFill>
                    <a:srgbClr val="000000"/>
                  </a:solidFill>
                  <a:latin typeface="Muli Semi-Bold"/>
                </a:rPr>
                <a:t>th</a:t>
              </a:r>
            </a:p>
          </p:txBody>
        </p:sp>
      </p:grpSp>
      <p:sp>
        <p:nvSpPr>
          <p:cNvPr id="12" name="TextBox 12"/>
          <p:cNvSpPr txBox="1"/>
          <p:nvPr/>
        </p:nvSpPr>
        <p:spPr>
          <a:xfrm>
            <a:off x="685800" y="569313"/>
            <a:ext cx="10236200" cy="549446"/>
          </a:xfrm>
          <a:prstGeom prst="rect">
            <a:avLst/>
          </a:prstGeom>
        </p:spPr>
        <p:txBody>
          <a:bodyPr wrap="square" lIns="0" tIns="0" rIns="0" bIns="0" rtlCol="0" anchor="t">
            <a:spAutoFit/>
          </a:bodyPr>
          <a:lstStyle/>
          <a:p>
            <a:pPr>
              <a:lnSpc>
                <a:spcPts val="4667"/>
              </a:lnSpc>
              <a:spcBef>
                <a:spcPct val="0"/>
              </a:spcBef>
            </a:pPr>
            <a:r>
              <a:rPr lang="en-US" sz="3334" dirty="0">
                <a:solidFill>
                  <a:srgbClr val="000000"/>
                </a:solidFill>
                <a:latin typeface="Poppins Semi-Bold"/>
              </a:rPr>
              <a:t>Ways to Support Nutrition Month Campaign:</a:t>
            </a:r>
          </a:p>
        </p:txBody>
      </p:sp>
      <p:sp>
        <p:nvSpPr>
          <p:cNvPr id="13" name="TextBox 13"/>
          <p:cNvSpPr txBox="1"/>
          <p:nvPr/>
        </p:nvSpPr>
        <p:spPr>
          <a:xfrm>
            <a:off x="685800" y="1262768"/>
            <a:ext cx="9674471" cy="5751190"/>
          </a:xfrm>
          <a:prstGeom prst="rect">
            <a:avLst/>
          </a:prstGeom>
        </p:spPr>
        <p:txBody>
          <a:bodyPr wrap="square" lIns="0" tIns="0" rIns="0" bIns="0" rtlCol="0" anchor="t">
            <a:spAutoFit/>
          </a:bodyPr>
          <a:lstStyle/>
          <a:p>
            <a:pPr>
              <a:lnSpc>
                <a:spcPts val="2987"/>
              </a:lnSpc>
            </a:pPr>
            <a:r>
              <a:rPr lang="en-US" sz="2133" dirty="0">
                <a:solidFill>
                  <a:srgbClr val="000000"/>
                </a:solidFill>
                <a:latin typeface="Poppins Bold"/>
              </a:rPr>
              <a:t> </a:t>
            </a:r>
          </a:p>
          <a:p>
            <a:pPr marL="812800" indent="-812800">
              <a:lnSpc>
                <a:spcPts val="2987"/>
              </a:lnSpc>
              <a:buFont typeface="+mj-lt"/>
              <a:buAutoNum type="arabicPeriod"/>
            </a:pPr>
            <a:r>
              <a:rPr lang="en-US" sz="2133" dirty="0">
                <a:solidFill>
                  <a:srgbClr val="000000"/>
                </a:solidFill>
                <a:latin typeface="Poppins Bold"/>
              </a:rPr>
              <a:t>Review organization plans and budget and tweak to include nutrition-related activities and services.</a:t>
            </a:r>
          </a:p>
          <a:p>
            <a:pPr marL="812800" indent="-812800">
              <a:lnSpc>
                <a:spcPts val="2987"/>
              </a:lnSpc>
              <a:buFont typeface="+mj-lt"/>
              <a:buAutoNum type="arabicPeriod"/>
            </a:pPr>
            <a:r>
              <a:rPr lang="en-US" sz="2133" dirty="0">
                <a:solidFill>
                  <a:srgbClr val="000000"/>
                </a:solidFill>
                <a:latin typeface="Poppins Bold"/>
              </a:rPr>
              <a:t>Disseminate information about Nutrition Month through streamers, websites, and social media.</a:t>
            </a:r>
          </a:p>
          <a:p>
            <a:pPr marL="812800" indent="-812800">
              <a:lnSpc>
                <a:spcPts val="2987"/>
              </a:lnSpc>
              <a:buFont typeface="+mj-lt"/>
              <a:buAutoNum type="arabicPeriod"/>
            </a:pPr>
            <a:r>
              <a:rPr lang="en-US" sz="2133" dirty="0">
                <a:solidFill>
                  <a:srgbClr val="000000"/>
                </a:solidFill>
                <a:latin typeface="Poppins Bold"/>
              </a:rPr>
              <a:t>Participate in Nutrition Month activities of the NNC and other</a:t>
            </a:r>
          </a:p>
          <a:p>
            <a:pPr marL="812800" indent="-812800">
              <a:lnSpc>
                <a:spcPts val="2987"/>
              </a:lnSpc>
              <a:buFont typeface="+mj-lt"/>
              <a:buAutoNum type="arabicPeriod"/>
            </a:pPr>
            <a:r>
              <a:rPr lang="en-US" sz="2133" dirty="0">
                <a:solidFill>
                  <a:srgbClr val="000000"/>
                </a:solidFill>
                <a:latin typeface="Poppins Bold"/>
              </a:rPr>
              <a:t>agencies.</a:t>
            </a:r>
          </a:p>
          <a:p>
            <a:pPr marL="812800" indent="-812800">
              <a:lnSpc>
                <a:spcPts val="2987"/>
              </a:lnSpc>
              <a:spcBef>
                <a:spcPct val="0"/>
              </a:spcBef>
              <a:buFont typeface="+mj-lt"/>
              <a:buAutoNum type="arabicPeriod"/>
            </a:pPr>
            <a:r>
              <a:rPr lang="en-US" sz="2133" dirty="0">
                <a:solidFill>
                  <a:srgbClr val="000000"/>
                </a:solidFill>
                <a:latin typeface="Poppins Bold"/>
              </a:rPr>
              <a:t>Conduct webinars and online fora for the general public recognizing the importance of healthy and affordable diet.</a:t>
            </a:r>
          </a:p>
          <a:p>
            <a:pPr marL="812800" indent="-812800">
              <a:lnSpc>
                <a:spcPts val="2987"/>
              </a:lnSpc>
              <a:spcBef>
                <a:spcPct val="0"/>
              </a:spcBef>
              <a:buFont typeface="+mj-lt"/>
              <a:buAutoNum type="arabicPeriod"/>
            </a:pPr>
            <a:r>
              <a:rPr lang="en-US" sz="2133" dirty="0">
                <a:solidFill>
                  <a:srgbClr val="000000"/>
                </a:solidFill>
                <a:latin typeface="Poppins Bold"/>
              </a:rPr>
              <a:t>Provide services to address food insecurity.</a:t>
            </a:r>
          </a:p>
          <a:p>
            <a:pPr marL="812800" indent="-812800">
              <a:lnSpc>
                <a:spcPts val="2987"/>
              </a:lnSpc>
              <a:spcBef>
                <a:spcPct val="0"/>
              </a:spcBef>
              <a:buFont typeface="+mj-lt"/>
              <a:buAutoNum type="arabicPeriod"/>
            </a:pPr>
            <a:r>
              <a:rPr lang="en-US" sz="2133" dirty="0">
                <a:solidFill>
                  <a:srgbClr val="000000"/>
                </a:solidFill>
                <a:latin typeface="Poppins Bold"/>
              </a:rPr>
              <a:t>Conduct Nutrition Month activities related to the theme, such as activities on how to promote healthy and affordable diet.</a:t>
            </a:r>
          </a:p>
          <a:p>
            <a:pPr marL="812800" indent="-812800">
              <a:lnSpc>
                <a:spcPts val="2987"/>
              </a:lnSpc>
              <a:buFont typeface="+mj-lt"/>
              <a:buAutoNum type="arabicPeriod"/>
            </a:pPr>
            <a:endParaRPr lang="en-US" sz="2133" dirty="0">
              <a:solidFill>
                <a:srgbClr val="000000"/>
              </a:solidFill>
              <a:latin typeface="Poppins Bold"/>
            </a:endParaRPr>
          </a:p>
          <a:p>
            <a:pPr>
              <a:lnSpc>
                <a:spcPts val="2987"/>
              </a:lnSpc>
            </a:pPr>
            <a:endParaRPr lang="en-US" sz="2133" dirty="0">
              <a:solidFill>
                <a:srgbClr val="000000"/>
              </a:solidFill>
              <a:latin typeface="Poppins Bold"/>
            </a:endParaRPr>
          </a:p>
          <a:p>
            <a:pPr>
              <a:lnSpc>
                <a:spcPts val="2987"/>
              </a:lnSpc>
              <a:spcBef>
                <a:spcPct val="0"/>
              </a:spcBef>
            </a:pPr>
            <a:endParaRPr lang="en-US" sz="2133" dirty="0">
              <a:solidFill>
                <a:srgbClr val="000000"/>
              </a:solidFill>
              <a:latin typeface="Poppi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langlang na gulay recipe Panlasang Pinoy">
            <a:extLst>
              <a:ext uri="{FF2B5EF4-FFF2-40B4-BE49-F238E27FC236}">
                <a16:creationId xmlns:a16="http://schemas.microsoft.com/office/drawing/2014/main" id="{0B84CF05-76E3-45C5-CBF0-6B97408316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19"/>
          <a:stretch/>
        </p:blipFill>
        <p:spPr bwMode="auto">
          <a:xfrm>
            <a:off x="528637" y="962316"/>
            <a:ext cx="4938650" cy="4933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6360AB-E50A-F746-FA4D-3C1D3E5EF138}"/>
              </a:ext>
            </a:extLst>
          </p:cNvPr>
          <p:cNvSpPr txBox="1"/>
          <p:nvPr/>
        </p:nvSpPr>
        <p:spPr>
          <a:xfrm>
            <a:off x="165100" y="6387068"/>
            <a:ext cx="9563100" cy="261610"/>
          </a:xfrm>
          <a:prstGeom prst="rect">
            <a:avLst/>
          </a:prstGeom>
          <a:noFill/>
        </p:spPr>
        <p:txBody>
          <a:bodyPr wrap="square">
            <a:spAutoFit/>
          </a:bodyPr>
          <a:lstStyle/>
          <a:p>
            <a:r>
              <a:rPr lang="en-PH" sz="1100" dirty="0"/>
              <a:t>Photo from: https://panlasangpinoy.com/23-easy-filipino-vegetable-recipes/</a:t>
            </a:r>
          </a:p>
        </p:txBody>
      </p:sp>
      <p:sp>
        <p:nvSpPr>
          <p:cNvPr id="6" name="Speech Bubble: Rectangle with Corners Rounded 5">
            <a:extLst>
              <a:ext uri="{FF2B5EF4-FFF2-40B4-BE49-F238E27FC236}">
                <a16:creationId xmlns:a16="http://schemas.microsoft.com/office/drawing/2014/main" id="{5B6355AD-E944-C8CA-593A-07F132F81C18}"/>
              </a:ext>
            </a:extLst>
          </p:cNvPr>
          <p:cNvSpPr/>
          <p:nvPr/>
        </p:nvSpPr>
        <p:spPr>
          <a:xfrm>
            <a:off x="5638800" y="768932"/>
            <a:ext cx="3009900" cy="752348"/>
          </a:xfrm>
          <a:prstGeom prst="wedgeRoundRectCallout">
            <a:avLst>
              <a:gd name="adj1" fmla="val -54167"/>
              <a:gd name="adj2" fmla="val 928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Anong </a:t>
            </a:r>
            <a:r>
              <a:rPr lang="en-US" sz="3200" dirty="0" err="1"/>
              <a:t>ulam</a:t>
            </a:r>
            <a:r>
              <a:rPr lang="en-US" sz="3200" dirty="0"/>
              <a:t>?</a:t>
            </a:r>
            <a:endParaRPr lang="en-PH" sz="3200" dirty="0"/>
          </a:p>
        </p:txBody>
      </p:sp>
      <p:sp>
        <p:nvSpPr>
          <p:cNvPr id="7" name="Speech Bubble: Rectangle 6">
            <a:extLst>
              <a:ext uri="{FF2B5EF4-FFF2-40B4-BE49-F238E27FC236}">
                <a16:creationId xmlns:a16="http://schemas.microsoft.com/office/drawing/2014/main" id="{6CE3EA0C-5A71-13B1-F842-3B3E1E417725}"/>
              </a:ext>
            </a:extLst>
          </p:cNvPr>
          <p:cNvSpPr/>
          <p:nvPr/>
        </p:nvSpPr>
        <p:spPr>
          <a:xfrm>
            <a:off x="9550400" y="1686052"/>
            <a:ext cx="1744663" cy="990600"/>
          </a:xfrm>
          <a:prstGeom prst="wedgeRectCallout">
            <a:avLst>
              <a:gd name="adj1" fmla="val 73798"/>
              <a:gd name="adj2" fmla="val 108654"/>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Gulay</a:t>
            </a:r>
            <a:endParaRPr lang="en-PH" sz="3200" dirty="0">
              <a:solidFill>
                <a:schemeClr val="tx1"/>
              </a:solidFill>
            </a:endParaRPr>
          </a:p>
        </p:txBody>
      </p:sp>
      <p:sp>
        <p:nvSpPr>
          <p:cNvPr id="8" name="Speech Bubble: Rectangle with Corners Rounded 7">
            <a:extLst>
              <a:ext uri="{FF2B5EF4-FFF2-40B4-BE49-F238E27FC236}">
                <a16:creationId xmlns:a16="http://schemas.microsoft.com/office/drawing/2014/main" id="{FDD568B6-094B-0611-90F2-465C52250BBB}"/>
              </a:ext>
            </a:extLst>
          </p:cNvPr>
          <p:cNvSpPr/>
          <p:nvPr/>
        </p:nvSpPr>
        <p:spPr>
          <a:xfrm>
            <a:off x="5575300" y="2490650"/>
            <a:ext cx="3009900" cy="752348"/>
          </a:xfrm>
          <a:prstGeom prst="wedgeRoundRectCallout">
            <a:avLst>
              <a:gd name="adj1" fmla="val -54167"/>
              <a:gd name="adj2" fmla="val 928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Walang </a:t>
            </a:r>
            <a:r>
              <a:rPr lang="en-US" sz="3200" dirty="0" err="1"/>
              <a:t>karne</a:t>
            </a:r>
            <a:r>
              <a:rPr lang="en-US" sz="3200" dirty="0"/>
              <a:t>?</a:t>
            </a:r>
            <a:endParaRPr lang="en-PH" sz="3200" dirty="0"/>
          </a:p>
        </p:txBody>
      </p:sp>
      <p:sp>
        <p:nvSpPr>
          <p:cNvPr id="9" name="Speech Bubble: Rectangle 8">
            <a:extLst>
              <a:ext uri="{FF2B5EF4-FFF2-40B4-BE49-F238E27FC236}">
                <a16:creationId xmlns:a16="http://schemas.microsoft.com/office/drawing/2014/main" id="{F273A9AA-A6FB-03CC-B451-46DC575986EF}"/>
              </a:ext>
            </a:extLst>
          </p:cNvPr>
          <p:cNvSpPr/>
          <p:nvPr/>
        </p:nvSpPr>
        <p:spPr>
          <a:xfrm>
            <a:off x="8826500" y="3824433"/>
            <a:ext cx="3009899" cy="990600"/>
          </a:xfrm>
          <a:prstGeom prst="wedgeRectCallout">
            <a:avLst>
              <a:gd name="adj1" fmla="val 54811"/>
              <a:gd name="adj2" fmla="val 86859"/>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Mayaman</a:t>
            </a:r>
            <a:r>
              <a:rPr lang="en-US" sz="3200" dirty="0">
                <a:solidFill>
                  <a:schemeClr val="tx1"/>
                </a:solidFill>
              </a:rPr>
              <a:t> ka </a:t>
            </a:r>
            <a:r>
              <a:rPr lang="en-US" sz="3200" dirty="0" err="1">
                <a:solidFill>
                  <a:schemeClr val="tx1"/>
                </a:solidFill>
              </a:rPr>
              <a:t>ba</a:t>
            </a:r>
            <a:r>
              <a:rPr lang="en-US" sz="3200" dirty="0">
                <a:solidFill>
                  <a:schemeClr val="tx1"/>
                </a:solidFill>
              </a:rPr>
              <a:t>? </a:t>
            </a:r>
            <a:endParaRPr lang="en-PH" sz="3200" dirty="0">
              <a:solidFill>
                <a:schemeClr val="tx1"/>
              </a:solidFill>
            </a:endParaRPr>
          </a:p>
        </p:txBody>
      </p:sp>
      <p:sp>
        <p:nvSpPr>
          <p:cNvPr id="10" name="Slide Number Placeholder 9">
            <a:extLst>
              <a:ext uri="{FF2B5EF4-FFF2-40B4-BE49-F238E27FC236}">
                <a16:creationId xmlns:a16="http://schemas.microsoft.com/office/drawing/2014/main" id="{0E0ED8A4-7838-C90C-8C09-676141339C94}"/>
              </a:ext>
            </a:extLst>
          </p:cNvPr>
          <p:cNvSpPr>
            <a:spLocks noGrp="1"/>
          </p:cNvSpPr>
          <p:nvPr>
            <p:ph type="sldNum" sz="quarter" idx="12"/>
          </p:nvPr>
        </p:nvSpPr>
        <p:spPr/>
        <p:txBody>
          <a:bodyPr/>
          <a:lstStyle/>
          <a:p>
            <a:fld id="{206EC851-B7A2-4E39-BFF2-95D9A25DF6C4}" type="slidenum">
              <a:rPr lang="en-PH" smtClean="0"/>
              <a:t>3</a:t>
            </a:fld>
            <a:endParaRPr lang="en-PH"/>
          </a:p>
        </p:txBody>
      </p:sp>
      <p:sp>
        <p:nvSpPr>
          <p:cNvPr id="11" name="Freeform 7">
            <a:extLst>
              <a:ext uri="{FF2B5EF4-FFF2-40B4-BE49-F238E27FC236}">
                <a16:creationId xmlns:a16="http://schemas.microsoft.com/office/drawing/2014/main" id="{B3BF7C68-C57A-E1C2-35EC-889706A9403A}"/>
              </a:ext>
            </a:extLst>
          </p:cNvPr>
          <p:cNvSpPr/>
          <p:nvPr/>
        </p:nvSpPr>
        <p:spPr>
          <a:xfrm>
            <a:off x="10496210" y="5050973"/>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2274467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2"/>
          <p:cNvSpPr txBox="1">
            <a:spLocks noGrp="1"/>
          </p:cNvSpPr>
          <p:nvPr>
            <p:ph type="sldNum" idx="12"/>
          </p:nvPr>
        </p:nvSpPr>
        <p:spPr>
          <a:xfrm>
            <a:off x="9303327" y="11509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grpSp>
        <p:nvGrpSpPr>
          <p:cNvPr id="281" name="Google Shape;281;p12"/>
          <p:cNvGrpSpPr/>
          <p:nvPr/>
        </p:nvGrpSpPr>
        <p:grpSpPr>
          <a:xfrm>
            <a:off x="4360680" y="903596"/>
            <a:ext cx="8078292" cy="4856666"/>
            <a:chOff x="-593981" y="513798"/>
            <a:chExt cx="6360860" cy="3665962"/>
          </a:xfrm>
        </p:grpSpPr>
        <p:pic>
          <p:nvPicPr>
            <p:cNvPr id="282" name="Google Shape;282;p12"/>
            <p:cNvPicPr preferRelativeResize="0"/>
            <p:nvPr/>
          </p:nvPicPr>
          <p:blipFill rotWithShape="1">
            <a:blip r:embed="rId3">
              <a:alphaModFix/>
            </a:blip>
            <a:srcRect l="3459" t="30623" r="57023" b="1572"/>
            <a:stretch/>
          </p:blipFill>
          <p:spPr>
            <a:xfrm>
              <a:off x="-386851" y="1750477"/>
              <a:ext cx="2810935" cy="2317750"/>
            </a:xfrm>
            <a:prstGeom prst="rect">
              <a:avLst/>
            </a:prstGeom>
            <a:noFill/>
            <a:ln>
              <a:noFill/>
            </a:ln>
          </p:spPr>
        </p:pic>
        <p:pic>
          <p:nvPicPr>
            <p:cNvPr id="283" name="Google Shape;283;p12"/>
            <p:cNvPicPr preferRelativeResize="0"/>
            <p:nvPr/>
          </p:nvPicPr>
          <p:blipFill rotWithShape="1">
            <a:blip r:embed="rId3">
              <a:alphaModFix/>
            </a:blip>
            <a:srcRect l="41489" t="25672" r="2865"/>
            <a:stretch/>
          </p:blipFill>
          <p:spPr>
            <a:xfrm>
              <a:off x="1808773" y="1638942"/>
              <a:ext cx="3958106" cy="2540818"/>
            </a:xfrm>
            <a:prstGeom prst="rect">
              <a:avLst/>
            </a:prstGeom>
            <a:noFill/>
            <a:ln>
              <a:noFill/>
            </a:ln>
          </p:spPr>
        </p:pic>
        <p:sp>
          <p:nvSpPr>
            <p:cNvPr id="284" name="Google Shape;284;p12"/>
            <p:cNvSpPr txBox="1"/>
            <p:nvPr/>
          </p:nvSpPr>
          <p:spPr>
            <a:xfrm>
              <a:off x="-593981" y="513798"/>
              <a:ext cx="5094900" cy="366000"/>
            </a:xfrm>
            <a:prstGeom prst="rect">
              <a:avLst/>
            </a:prstGeom>
            <a:noFill/>
            <a:ln>
              <a:noFill/>
            </a:ln>
          </p:spPr>
          <p:txBody>
            <a:bodyPr spcFirstLastPara="1" wrap="square" lIns="91425" tIns="91425" rIns="91425" bIns="91425" anchor="t" anchorCtr="0">
              <a:noAutofit/>
            </a:bodyPr>
            <a:lstStyle/>
            <a:p>
              <a:pPr marL="139700" marR="0" lvl="0" indent="0" algn="l" rtl="0">
                <a:lnSpc>
                  <a:spcPct val="114000"/>
                </a:lnSpc>
                <a:spcBef>
                  <a:spcPts val="0"/>
                </a:spcBef>
                <a:spcAft>
                  <a:spcPts val="0"/>
                </a:spcAft>
                <a:buClr>
                  <a:schemeClr val="dk1"/>
                </a:buClr>
                <a:buSzPts val="1600"/>
                <a:buFont typeface="Montserrat"/>
                <a:buNone/>
              </a:pPr>
              <a:r>
                <a:rPr lang="en-US" sz="4200" b="1">
                  <a:solidFill>
                    <a:schemeClr val="dk1"/>
                  </a:solidFill>
                  <a:latin typeface="Montserrat"/>
                  <a:ea typeface="Montserrat"/>
                  <a:cs typeface="Montserrat"/>
                  <a:sym typeface="Montserrat"/>
                </a:rPr>
                <a:t>  </a:t>
              </a:r>
              <a:r>
                <a:rPr lang="en-US" sz="4200" b="1" i="0" u="none" strike="noStrike" cap="none">
                  <a:solidFill>
                    <a:schemeClr val="dk1"/>
                  </a:solidFill>
                  <a:latin typeface="Montserrat"/>
                  <a:ea typeface="Montserrat"/>
                  <a:cs typeface="Montserrat"/>
                  <a:sym typeface="Montserrat"/>
                </a:rPr>
                <a:t>For more details:</a:t>
              </a:r>
              <a:endParaRPr sz="3800"/>
            </a:p>
          </p:txBody>
        </p:sp>
      </p:grpSp>
      <p:sp>
        <p:nvSpPr>
          <p:cNvPr id="2" name="Freeform 6">
            <a:extLst>
              <a:ext uri="{FF2B5EF4-FFF2-40B4-BE49-F238E27FC236}">
                <a16:creationId xmlns:a16="http://schemas.microsoft.com/office/drawing/2014/main" id="{FF22E1DE-418C-837D-406A-789DCF0FAF2B}"/>
              </a:ext>
            </a:extLst>
          </p:cNvPr>
          <p:cNvSpPr/>
          <p:nvPr/>
        </p:nvSpPr>
        <p:spPr>
          <a:xfrm>
            <a:off x="496579" y="2941531"/>
            <a:ext cx="3889500" cy="1345810"/>
          </a:xfrm>
          <a:custGeom>
            <a:avLst/>
            <a:gdLst/>
            <a:ahLst/>
            <a:cxnLst/>
            <a:rect l="l" t="t" r="r" b="b"/>
            <a:pathLst>
              <a:path w="2794497" h="1095066">
                <a:moveTo>
                  <a:pt x="0" y="0"/>
                </a:moveTo>
                <a:lnTo>
                  <a:pt x="2794497" y="0"/>
                </a:lnTo>
                <a:lnTo>
                  <a:pt x="2794497" y="1095066"/>
                </a:lnTo>
                <a:lnTo>
                  <a:pt x="0" y="1095066"/>
                </a:lnTo>
                <a:lnTo>
                  <a:pt x="0" y="0"/>
                </a:lnTo>
                <a:close/>
              </a:path>
            </a:pathLst>
          </a:custGeom>
          <a:blipFill>
            <a:blip r:embed="rId4"/>
            <a:stretch>
              <a:fillRect t="-307727" b="-45943"/>
            </a:stretch>
          </a:blipFill>
        </p:spPr>
      </p:sp>
      <p:sp>
        <p:nvSpPr>
          <p:cNvPr id="3" name="Freeform 7">
            <a:extLst>
              <a:ext uri="{FF2B5EF4-FFF2-40B4-BE49-F238E27FC236}">
                <a16:creationId xmlns:a16="http://schemas.microsoft.com/office/drawing/2014/main" id="{0896DFCE-B58D-A6F8-A2BE-CA6A14AD4788}"/>
              </a:ext>
            </a:extLst>
          </p:cNvPr>
          <p:cNvSpPr/>
          <p:nvPr/>
        </p:nvSpPr>
        <p:spPr>
          <a:xfrm>
            <a:off x="760814" y="261374"/>
            <a:ext cx="3335631" cy="307055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5"/>
            <a:stretch>
              <a:fillRect/>
            </a:stretch>
          </a:blipFill>
        </p:spPr>
      </p:sp>
      <p:grpSp>
        <p:nvGrpSpPr>
          <p:cNvPr id="4" name="Group 8">
            <a:extLst>
              <a:ext uri="{FF2B5EF4-FFF2-40B4-BE49-F238E27FC236}">
                <a16:creationId xmlns:a16="http://schemas.microsoft.com/office/drawing/2014/main" id="{32C44102-ADAA-6D06-2BCE-485499DB7064}"/>
              </a:ext>
            </a:extLst>
          </p:cNvPr>
          <p:cNvGrpSpPr/>
          <p:nvPr/>
        </p:nvGrpSpPr>
        <p:grpSpPr>
          <a:xfrm>
            <a:off x="306431" y="4585943"/>
            <a:ext cx="3984429" cy="266611"/>
            <a:chOff x="-861104" y="-74317"/>
            <a:chExt cx="3816933" cy="289250"/>
          </a:xfrm>
        </p:grpSpPr>
        <p:sp>
          <p:nvSpPr>
            <p:cNvPr id="5" name="TextBox 9">
              <a:extLst>
                <a:ext uri="{FF2B5EF4-FFF2-40B4-BE49-F238E27FC236}">
                  <a16:creationId xmlns:a16="http://schemas.microsoft.com/office/drawing/2014/main" id="{72FF34CB-E27D-6D2E-436F-FD99FE263B31}"/>
                </a:ext>
              </a:extLst>
            </p:cNvPr>
            <p:cNvSpPr txBox="1"/>
            <p:nvPr/>
          </p:nvSpPr>
          <p:spPr>
            <a:xfrm>
              <a:off x="-861104" y="-74317"/>
              <a:ext cx="3816933" cy="289250"/>
            </a:xfrm>
            <a:prstGeom prst="rect">
              <a:avLst/>
            </a:prstGeom>
          </p:spPr>
          <p:txBody>
            <a:bodyPr lIns="0" tIns="0" rIns="0" bIns="0" rtlCol="0" anchor="t">
              <a:spAutoFit/>
            </a:bodyPr>
            <a:lstStyle/>
            <a:p>
              <a:pPr algn="ctr">
                <a:lnSpc>
                  <a:spcPts val="1794"/>
                </a:lnSpc>
              </a:pPr>
              <a:r>
                <a:rPr lang="en-US" sz="3200" dirty="0">
                  <a:solidFill>
                    <a:srgbClr val="000000"/>
                  </a:solidFill>
                  <a:latin typeface="Poppins Semi-Bold"/>
                </a:rPr>
                <a:t>49</a:t>
              </a:r>
              <a:r>
                <a:rPr lang="en-US" sz="3200" baseline="30000" dirty="0">
                  <a:solidFill>
                    <a:srgbClr val="000000"/>
                  </a:solidFill>
                  <a:latin typeface="Poppins Semi-Bold"/>
                </a:rPr>
                <a:t>th</a:t>
              </a:r>
              <a:r>
                <a:rPr lang="en-US" sz="3200" dirty="0">
                  <a:solidFill>
                    <a:srgbClr val="000000"/>
                  </a:solidFill>
                  <a:latin typeface="Poppins Semi-Bold"/>
                </a:rPr>
                <a:t> Nutrition Month</a:t>
              </a:r>
            </a:p>
          </p:txBody>
        </p:sp>
        <p:sp>
          <p:nvSpPr>
            <p:cNvPr id="6" name="TextBox 10">
              <a:extLst>
                <a:ext uri="{FF2B5EF4-FFF2-40B4-BE49-F238E27FC236}">
                  <a16:creationId xmlns:a16="http://schemas.microsoft.com/office/drawing/2014/main" id="{9E10FC3E-6D36-F83A-CA9C-4699BE73A737}"/>
                </a:ext>
              </a:extLst>
            </p:cNvPr>
            <p:cNvSpPr txBox="1"/>
            <p:nvPr/>
          </p:nvSpPr>
          <p:spPr>
            <a:xfrm>
              <a:off x="641606" y="5389"/>
              <a:ext cx="296566" cy="209544"/>
            </a:xfrm>
            <a:prstGeom prst="rect">
              <a:avLst/>
            </a:prstGeom>
          </p:spPr>
          <p:txBody>
            <a:bodyPr lIns="0" tIns="0" rIns="0" bIns="0" rtlCol="0" anchor="t">
              <a:spAutoFit/>
            </a:bodyPr>
            <a:lstStyle/>
            <a:p>
              <a:pPr algn="ctr">
                <a:lnSpc>
                  <a:spcPts val="871"/>
                </a:lnSpc>
              </a:pPr>
              <a:r>
                <a:rPr lang="en-US" sz="622">
                  <a:solidFill>
                    <a:srgbClr val="000000"/>
                  </a:solidFill>
                  <a:latin typeface="Muli Semi-Bold"/>
                </a:rPr>
                <a:t>th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fty Peso Bill">
            <a:extLst>
              <a:ext uri="{FF2B5EF4-FFF2-40B4-BE49-F238E27FC236}">
                <a16:creationId xmlns:a16="http://schemas.microsoft.com/office/drawing/2014/main" id="{61E00975-B255-F326-C74E-E0C951449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117" y="1371600"/>
            <a:ext cx="6005565"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2DCF82-FE57-F203-28CB-821A318F6149}"/>
              </a:ext>
            </a:extLst>
          </p:cNvPr>
          <p:cNvSpPr txBox="1"/>
          <p:nvPr/>
        </p:nvSpPr>
        <p:spPr>
          <a:xfrm>
            <a:off x="114300" y="6261100"/>
            <a:ext cx="11633200" cy="307777"/>
          </a:xfrm>
          <a:prstGeom prst="rect">
            <a:avLst/>
          </a:prstGeom>
          <a:noFill/>
        </p:spPr>
        <p:txBody>
          <a:bodyPr wrap="square">
            <a:spAutoFit/>
          </a:bodyPr>
          <a:lstStyle/>
          <a:p>
            <a:r>
              <a:rPr lang="en-PH" sz="1400" dirty="0"/>
              <a:t>Photo from: https://www.modernfilipina.ph/careers/money-investments/the-50-peso-saving-challenge</a:t>
            </a:r>
          </a:p>
        </p:txBody>
      </p:sp>
      <p:sp>
        <p:nvSpPr>
          <p:cNvPr id="4" name="Speech Bubble: Rectangle with Corners Rounded 3">
            <a:extLst>
              <a:ext uri="{FF2B5EF4-FFF2-40B4-BE49-F238E27FC236}">
                <a16:creationId xmlns:a16="http://schemas.microsoft.com/office/drawing/2014/main" id="{7D11A2CC-48EE-4C80-A6A6-684F51D12E72}"/>
              </a:ext>
            </a:extLst>
          </p:cNvPr>
          <p:cNvSpPr/>
          <p:nvPr/>
        </p:nvSpPr>
        <p:spPr>
          <a:xfrm>
            <a:off x="546100" y="1181100"/>
            <a:ext cx="1968500" cy="952500"/>
          </a:xfrm>
          <a:prstGeom prst="wedgeRoundRectCallout">
            <a:avLst>
              <a:gd name="adj1" fmla="val -64704"/>
              <a:gd name="adj2" fmla="val 1158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t>Pagkain</a:t>
            </a:r>
            <a:r>
              <a:rPr lang="en-US" sz="3200" dirty="0"/>
              <a:t>?</a:t>
            </a:r>
            <a:endParaRPr lang="en-PH" sz="3200" dirty="0"/>
          </a:p>
        </p:txBody>
      </p:sp>
      <p:sp>
        <p:nvSpPr>
          <p:cNvPr id="5" name="Speech Bubble: Oval 4">
            <a:extLst>
              <a:ext uri="{FF2B5EF4-FFF2-40B4-BE49-F238E27FC236}">
                <a16:creationId xmlns:a16="http://schemas.microsoft.com/office/drawing/2014/main" id="{04D4F642-32F2-58A7-EB41-A2A7573D2FAA}"/>
              </a:ext>
            </a:extLst>
          </p:cNvPr>
          <p:cNvSpPr/>
          <p:nvPr/>
        </p:nvSpPr>
        <p:spPr>
          <a:xfrm>
            <a:off x="8977364" y="2641600"/>
            <a:ext cx="2947936" cy="2844800"/>
          </a:xfrm>
          <a:prstGeom prst="wedgeEllipseCallout">
            <a:avLst>
              <a:gd name="adj1" fmla="val 54044"/>
              <a:gd name="adj2" fmla="val 75658"/>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Load?</a:t>
            </a:r>
          </a:p>
          <a:p>
            <a:pPr algn="ctr"/>
            <a:r>
              <a:rPr lang="en-US" sz="4000" dirty="0">
                <a:solidFill>
                  <a:schemeClr val="tx1"/>
                </a:solidFill>
              </a:rPr>
              <a:t>Lotto?</a:t>
            </a:r>
          </a:p>
          <a:p>
            <a:pPr algn="ctr"/>
            <a:r>
              <a:rPr lang="en-US" sz="4000" dirty="0" err="1">
                <a:solidFill>
                  <a:schemeClr val="tx1"/>
                </a:solidFill>
              </a:rPr>
              <a:t>Yosi</a:t>
            </a:r>
            <a:r>
              <a:rPr lang="en-US" sz="4000" dirty="0">
                <a:solidFill>
                  <a:schemeClr val="tx1"/>
                </a:solidFill>
              </a:rPr>
              <a:t>?</a:t>
            </a:r>
            <a:endParaRPr lang="en-PH" dirty="0">
              <a:solidFill>
                <a:schemeClr val="tx1"/>
              </a:solidFill>
            </a:endParaRPr>
          </a:p>
        </p:txBody>
      </p:sp>
      <p:sp>
        <p:nvSpPr>
          <p:cNvPr id="6" name="Slide Number Placeholder 5">
            <a:extLst>
              <a:ext uri="{FF2B5EF4-FFF2-40B4-BE49-F238E27FC236}">
                <a16:creationId xmlns:a16="http://schemas.microsoft.com/office/drawing/2014/main" id="{33860A93-83E5-7D8D-7D1E-EA2B27CB8241}"/>
              </a:ext>
            </a:extLst>
          </p:cNvPr>
          <p:cNvSpPr>
            <a:spLocks noGrp="1"/>
          </p:cNvSpPr>
          <p:nvPr>
            <p:ph type="sldNum" sz="quarter" idx="12"/>
          </p:nvPr>
        </p:nvSpPr>
        <p:spPr/>
        <p:txBody>
          <a:bodyPr/>
          <a:lstStyle/>
          <a:p>
            <a:fld id="{206EC851-B7A2-4E39-BFF2-95D9A25DF6C4}" type="slidenum">
              <a:rPr lang="en-PH" smtClean="0"/>
              <a:t>4</a:t>
            </a:fld>
            <a:endParaRPr lang="en-PH"/>
          </a:p>
        </p:txBody>
      </p:sp>
      <p:sp>
        <p:nvSpPr>
          <p:cNvPr id="7" name="Freeform 7">
            <a:extLst>
              <a:ext uri="{FF2B5EF4-FFF2-40B4-BE49-F238E27FC236}">
                <a16:creationId xmlns:a16="http://schemas.microsoft.com/office/drawing/2014/main" id="{351B90D3-C6E1-62B7-1B52-63589DC0614A}"/>
              </a:ext>
            </a:extLst>
          </p:cNvPr>
          <p:cNvSpPr/>
          <p:nvPr/>
        </p:nvSpPr>
        <p:spPr>
          <a:xfrm>
            <a:off x="9982200" y="5260295"/>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8964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F72D128-5356-0347-D479-8270A709A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 t="3746" r="250" b="2247"/>
          <a:stretch/>
        </p:blipFill>
        <p:spPr bwMode="auto">
          <a:xfrm>
            <a:off x="977900" y="241300"/>
            <a:ext cx="10071100" cy="58293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8A47E2B1-43A6-798B-6DBD-5C27333E7C2A}"/>
              </a:ext>
            </a:extLst>
          </p:cNvPr>
          <p:cNvSpPr/>
          <p:nvPr/>
        </p:nvSpPr>
        <p:spPr>
          <a:xfrm>
            <a:off x="977900" y="977900"/>
            <a:ext cx="2806700" cy="1146048"/>
          </a:xfrm>
          <a:prstGeom prst="wedgeRoundRectCallout">
            <a:avLst>
              <a:gd name="adj1" fmla="val -83876"/>
              <a:gd name="adj2" fmla="val 979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t>Magtatanim</a:t>
            </a:r>
            <a:r>
              <a:rPr lang="en-US" sz="3200" dirty="0"/>
              <a:t>?</a:t>
            </a:r>
            <a:endParaRPr lang="en-PH" sz="3200" dirty="0"/>
          </a:p>
        </p:txBody>
      </p:sp>
      <p:sp>
        <p:nvSpPr>
          <p:cNvPr id="3" name="Speech Bubble: Oval 2">
            <a:extLst>
              <a:ext uri="{FF2B5EF4-FFF2-40B4-BE49-F238E27FC236}">
                <a16:creationId xmlns:a16="http://schemas.microsoft.com/office/drawing/2014/main" id="{C9899412-B7CE-384B-B400-9452D1AA49DE}"/>
              </a:ext>
            </a:extLst>
          </p:cNvPr>
          <p:cNvSpPr/>
          <p:nvPr/>
        </p:nvSpPr>
        <p:spPr>
          <a:xfrm>
            <a:off x="7277100" y="3543300"/>
            <a:ext cx="4273550" cy="2527300"/>
          </a:xfrm>
          <a:prstGeom prst="wedgeEllipseCallout">
            <a:avLst>
              <a:gd name="adj1" fmla="val 59069"/>
              <a:gd name="adj2" fmla="val 7368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Mag-</a:t>
            </a:r>
            <a:r>
              <a:rPr lang="en-US" sz="3200" dirty="0" err="1">
                <a:solidFill>
                  <a:schemeClr val="tx1"/>
                </a:solidFill>
              </a:rPr>
              <a:t>tongits</a:t>
            </a:r>
            <a:r>
              <a:rPr lang="en-US" sz="3200" dirty="0">
                <a:solidFill>
                  <a:schemeClr val="tx1"/>
                </a:solidFill>
              </a:rPr>
              <a:t>?</a:t>
            </a:r>
          </a:p>
          <a:p>
            <a:pPr algn="ctr"/>
            <a:r>
              <a:rPr lang="en-US" sz="3200" dirty="0">
                <a:solidFill>
                  <a:schemeClr val="tx1"/>
                </a:solidFill>
              </a:rPr>
              <a:t>Mag-</a:t>
            </a:r>
            <a:r>
              <a:rPr lang="en-US" sz="3200" dirty="0" err="1">
                <a:solidFill>
                  <a:schemeClr val="tx1"/>
                </a:solidFill>
              </a:rPr>
              <a:t>tagay</a:t>
            </a:r>
            <a:r>
              <a:rPr lang="en-US" sz="3200" dirty="0">
                <a:solidFill>
                  <a:schemeClr val="tx1"/>
                </a:solidFill>
              </a:rPr>
              <a:t>?</a:t>
            </a:r>
          </a:p>
          <a:p>
            <a:pPr algn="ctr"/>
            <a:r>
              <a:rPr lang="en-US" sz="3200" dirty="0" err="1">
                <a:solidFill>
                  <a:schemeClr val="tx1"/>
                </a:solidFill>
              </a:rPr>
              <a:t>Matulog</a:t>
            </a:r>
            <a:r>
              <a:rPr lang="en-US" sz="3200" dirty="0">
                <a:solidFill>
                  <a:schemeClr val="tx1"/>
                </a:solidFill>
              </a:rPr>
              <a:t>?</a:t>
            </a:r>
          </a:p>
          <a:p>
            <a:pPr algn="ctr"/>
            <a:r>
              <a:rPr lang="en-US" sz="3200" dirty="0">
                <a:solidFill>
                  <a:schemeClr val="tx1"/>
                </a:solidFill>
              </a:rPr>
              <a:t>Mag-Marites?</a:t>
            </a:r>
            <a:endParaRPr lang="en-PH" sz="3200" dirty="0">
              <a:solidFill>
                <a:schemeClr val="tx1"/>
              </a:solidFill>
            </a:endParaRPr>
          </a:p>
        </p:txBody>
      </p:sp>
      <p:sp>
        <p:nvSpPr>
          <p:cNvPr id="5" name="TextBox 4">
            <a:extLst>
              <a:ext uri="{FF2B5EF4-FFF2-40B4-BE49-F238E27FC236}">
                <a16:creationId xmlns:a16="http://schemas.microsoft.com/office/drawing/2014/main" id="{67C3219F-743D-F0E9-AF7F-DBC700CE72AD}"/>
              </a:ext>
            </a:extLst>
          </p:cNvPr>
          <p:cNvSpPr txBox="1"/>
          <p:nvPr/>
        </p:nvSpPr>
        <p:spPr>
          <a:xfrm>
            <a:off x="730250" y="6160869"/>
            <a:ext cx="10458450" cy="307777"/>
          </a:xfrm>
          <a:prstGeom prst="rect">
            <a:avLst/>
          </a:prstGeom>
          <a:noFill/>
        </p:spPr>
        <p:txBody>
          <a:bodyPr wrap="square">
            <a:spAutoFit/>
          </a:bodyPr>
          <a:lstStyle/>
          <a:p>
            <a:r>
              <a:rPr lang="en-PH" sz="1400" dirty="0"/>
              <a:t>Photo from: https://fo10.dswd.gov.ph/lgu-hopeful-to-solve-malnutrition-through-gardening/</a:t>
            </a:r>
          </a:p>
        </p:txBody>
      </p:sp>
      <p:sp>
        <p:nvSpPr>
          <p:cNvPr id="6" name="Slide Number Placeholder 5">
            <a:extLst>
              <a:ext uri="{FF2B5EF4-FFF2-40B4-BE49-F238E27FC236}">
                <a16:creationId xmlns:a16="http://schemas.microsoft.com/office/drawing/2014/main" id="{D001215F-AA5C-9582-42ED-A27097A6BE77}"/>
              </a:ext>
            </a:extLst>
          </p:cNvPr>
          <p:cNvSpPr>
            <a:spLocks noGrp="1"/>
          </p:cNvSpPr>
          <p:nvPr>
            <p:ph type="sldNum" sz="quarter" idx="12"/>
          </p:nvPr>
        </p:nvSpPr>
        <p:spPr/>
        <p:txBody>
          <a:bodyPr/>
          <a:lstStyle/>
          <a:p>
            <a:fld id="{206EC851-B7A2-4E39-BFF2-95D9A25DF6C4}" type="slidenum">
              <a:rPr lang="en-PH" smtClean="0"/>
              <a:t>5</a:t>
            </a:fld>
            <a:endParaRPr lang="en-PH"/>
          </a:p>
        </p:txBody>
      </p:sp>
      <p:sp>
        <p:nvSpPr>
          <p:cNvPr id="7" name="Freeform 7">
            <a:extLst>
              <a:ext uri="{FF2B5EF4-FFF2-40B4-BE49-F238E27FC236}">
                <a16:creationId xmlns:a16="http://schemas.microsoft.com/office/drawing/2014/main" id="{C3433689-0C8F-5E61-A1BF-00C5F596A8B6}"/>
              </a:ext>
            </a:extLst>
          </p:cNvPr>
          <p:cNvSpPr/>
          <p:nvPr/>
        </p:nvSpPr>
        <p:spPr>
          <a:xfrm>
            <a:off x="-36128" y="-129919"/>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14945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A8B5A0E-6C34-B063-7EF2-AD236F66AB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59" b="5625"/>
          <a:stretch/>
        </p:blipFill>
        <p:spPr bwMode="auto">
          <a:xfrm>
            <a:off x="1524000" y="1257300"/>
            <a:ext cx="9144000" cy="41402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6512DDA4-BEC4-32AE-72E6-9B35B1DDB0C7}"/>
              </a:ext>
            </a:extLst>
          </p:cNvPr>
          <p:cNvSpPr/>
          <p:nvPr/>
        </p:nvSpPr>
        <p:spPr>
          <a:xfrm>
            <a:off x="632460" y="466598"/>
            <a:ext cx="2946400" cy="853948"/>
          </a:xfrm>
          <a:prstGeom prst="wedgeRoundRectCallout">
            <a:avLst>
              <a:gd name="adj1" fmla="val -59195"/>
              <a:gd name="adj2" fmla="val 2096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To import? </a:t>
            </a:r>
            <a:endParaRPr lang="en-PH" sz="3600" dirty="0"/>
          </a:p>
        </p:txBody>
      </p:sp>
      <p:sp>
        <p:nvSpPr>
          <p:cNvPr id="3" name="Speech Bubble: Oval 2">
            <a:extLst>
              <a:ext uri="{FF2B5EF4-FFF2-40B4-BE49-F238E27FC236}">
                <a16:creationId xmlns:a16="http://schemas.microsoft.com/office/drawing/2014/main" id="{55E7EBB0-837B-B296-F1F6-4ECDD5187D6F}"/>
              </a:ext>
            </a:extLst>
          </p:cNvPr>
          <p:cNvSpPr/>
          <p:nvPr/>
        </p:nvSpPr>
        <p:spPr>
          <a:xfrm>
            <a:off x="7073900" y="4854702"/>
            <a:ext cx="4485640" cy="1333500"/>
          </a:xfrm>
          <a:prstGeom prst="wedgeEllipseCallout">
            <a:avLst>
              <a:gd name="adj1" fmla="val 64232"/>
              <a:gd name="adj2" fmla="val 13314"/>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Not to Import?</a:t>
            </a:r>
            <a:endParaRPr lang="en-PH" sz="3600" dirty="0">
              <a:solidFill>
                <a:schemeClr val="tx1"/>
              </a:solidFill>
            </a:endParaRPr>
          </a:p>
        </p:txBody>
      </p:sp>
      <p:sp>
        <p:nvSpPr>
          <p:cNvPr id="5" name="TextBox 4">
            <a:extLst>
              <a:ext uri="{FF2B5EF4-FFF2-40B4-BE49-F238E27FC236}">
                <a16:creationId xmlns:a16="http://schemas.microsoft.com/office/drawing/2014/main" id="{6408DE00-A2B0-B90F-C1C3-39B944AFB765}"/>
              </a:ext>
            </a:extLst>
          </p:cNvPr>
          <p:cNvSpPr txBox="1"/>
          <p:nvPr/>
        </p:nvSpPr>
        <p:spPr>
          <a:xfrm>
            <a:off x="172720" y="6391402"/>
            <a:ext cx="9144000" cy="307777"/>
          </a:xfrm>
          <a:prstGeom prst="rect">
            <a:avLst/>
          </a:prstGeom>
          <a:noFill/>
        </p:spPr>
        <p:txBody>
          <a:bodyPr wrap="square">
            <a:spAutoFit/>
          </a:bodyPr>
          <a:lstStyle/>
          <a:p>
            <a:r>
              <a:rPr lang="en-PH" sz="1400" dirty="0"/>
              <a:t>Photo from: https://ptvnews.ph/5-asian-firms-seen-to-bag-rice-supply-contracts/sacks-of-rice/</a:t>
            </a:r>
          </a:p>
        </p:txBody>
      </p:sp>
      <p:sp>
        <p:nvSpPr>
          <p:cNvPr id="6" name="Slide Number Placeholder 5">
            <a:extLst>
              <a:ext uri="{FF2B5EF4-FFF2-40B4-BE49-F238E27FC236}">
                <a16:creationId xmlns:a16="http://schemas.microsoft.com/office/drawing/2014/main" id="{79CA00DC-15F5-FE7F-9A8E-81C375EBFDD1}"/>
              </a:ext>
            </a:extLst>
          </p:cNvPr>
          <p:cNvSpPr>
            <a:spLocks noGrp="1"/>
          </p:cNvSpPr>
          <p:nvPr>
            <p:ph type="sldNum" sz="quarter" idx="12"/>
          </p:nvPr>
        </p:nvSpPr>
        <p:spPr/>
        <p:txBody>
          <a:bodyPr/>
          <a:lstStyle/>
          <a:p>
            <a:fld id="{206EC851-B7A2-4E39-BFF2-95D9A25DF6C4}" type="slidenum">
              <a:rPr lang="en-PH" smtClean="0"/>
              <a:t>6</a:t>
            </a:fld>
            <a:endParaRPr lang="en-PH"/>
          </a:p>
        </p:txBody>
      </p:sp>
      <p:sp>
        <p:nvSpPr>
          <p:cNvPr id="7" name="Freeform 7">
            <a:extLst>
              <a:ext uri="{FF2B5EF4-FFF2-40B4-BE49-F238E27FC236}">
                <a16:creationId xmlns:a16="http://schemas.microsoft.com/office/drawing/2014/main" id="{637AAA9F-7049-C143-6EEA-3E6F32ED1497}"/>
              </a:ext>
            </a:extLst>
          </p:cNvPr>
          <p:cNvSpPr/>
          <p:nvPr/>
        </p:nvSpPr>
        <p:spPr>
          <a:xfrm>
            <a:off x="10554947" y="63097"/>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10926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A64F44-A559-460F-D7E8-400C6EEBF0B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Food affordability</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260264A-948A-68C7-B673-82CD5092B72C}"/>
              </a:ext>
            </a:extLst>
          </p:cNvPr>
          <p:cNvSpPr txBox="1"/>
          <p:nvPr/>
        </p:nvSpPr>
        <p:spPr>
          <a:xfrm>
            <a:off x="640080" y="2872899"/>
            <a:ext cx="10231120" cy="3320668"/>
          </a:xfrm>
          <a:prstGeom prst="rect">
            <a:avLst/>
          </a:prstGeom>
        </p:spPr>
        <p:txBody>
          <a:bodyPr vert="horz" lIns="91440" tIns="45720" rIns="91440" bIns="45720" rtlCol="0">
            <a:normAutofit/>
          </a:bodyPr>
          <a:lstStyle/>
          <a:p>
            <a:pPr>
              <a:lnSpc>
                <a:spcPct val="90000"/>
              </a:lnSpc>
              <a:spcAft>
                <a:spcPts val="600"/>
              </a:spcAft>
            </a:pPr>
            <a:r>
              <a:rPr lang="en-US" sz="3200" dirty="0"/>
              <a:t>Capacity to pay a market price for food compared to the proportion of a household’s income and other expenses </a:t>
            </a:r>
          </a:p>
        </p:txBody>
      </p:sp>
      <p:pic>
        <p:nvPicPr>
          <p:cNvPr id="5" name="Picture 4">
            <a:extLst>
              <a:ext uri="{FF2B5EF4-FFF2-40B4-BE49-F238E27FC236}">
                <a16:creationId xmlns:a16="http://schemas.microsoft.com/office/drawing/2014/main" id="{A18FEDEB-6877-DC28-B1F9-91B11C1FE358}"/>
              </a:ext>
            </a:extLst>
          </p:cNvPr>
          <p:cNvPicPr>
            <a:picLocks noChangeAspect="1"/>
          </p:cNvPicPr>
          <p:nvPr/>
        </p:nvPicPr>
        <p:blipFill rotWithShape="1">
          <a:blip r:embed="rId3"/>
          <a:srcRect l="34052" t="59815" r="9528" b="-1"/>
          <a:stretch/>
        </p:blipFill>
        <p:spPr>
          <a:xfrm>
            <a:off x="5311702" y="4102100"/>
            <a:ext cx="6878775" cy="27559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Slide Number Placeholder 5">
            <a:extLst>
              <a:ext uri="{FF2B5EF4-FFF2-40B4-BE49-F238E27FC236}">
                <a16:creationId xmlns:a16="http://schemas.microsoft.com/office/drawing/2014/main" id="{DBD4BE37-1F6D-32E0-F0C2-21BCBFCBB245}"/>
              </a:ext>
            </a:extLst>
          </p:cNvPr>
          <p:cNvSpPr>
            <a:spLocks noGrp="1"/>
          </p:cNvSpPr>
          <p:nvPr>
            <p:ph type="sldNum" sz="quarter" idx="12"/>
          </p:nvPr>
        </p:nvSpPr>
        <p:spPr/>
        <p:txBody>
          <a:bodyPr/>
          <a:lstStyle/>
          <a:p>
            <a:fld id="{206EC851-B7A2-4E39-BFF2-95D9A25DF6C4}" type="slidenum">
              <a:rPr lang="en-PH" smtClean="0"/>
              <a:t>7</a:t>
            </a:fld>
            <a:endParaRPr lang="en-PH"/>
          </a:p>
        </p:txBody>
      </p:sp>
      <p:sp>
        <p:nvSpPr>
          <p:cNvPr id="7" name="Freeform 7">
            <a:extLst>
              <a:ext uri="{FF2B5EF4-FFF2-40B4-BE49-F238E27FC236}">
                <a16:creationId xmlns:a16="http://schemas.microsoft.com/office/drawing/2014/main" id="{2C20B640-B383-2F20-7888-9DDBC40087D7}"/>
              </a:ext>
            </a:extLst>
          </p:cNvPr>
          <p:cNvSpPr/>
          <p:nvPr/>
        </p:nvSpPr>
        <p:spPr>
          <a:xfrm>
            <a:off x="10390572" y="180997"/>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82147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7B18C5-9CDA-E361-5F31-F0B750AF9237}"/>
              </a:ext>
            </a:extLst>
          </p:cNvPr>
          <p:cNvPicPr>
            <a:picLocks noChangeAspect="1"/>
          </p:cNvPicPr>
          <p:nvPr/>
        </p:nvPicPr>
        <p:blipFill rotWithShape="1">
          <a:blip r:embed="rId3">
            <a:extLst>
              <a:ext uri="{28A0092B-C50C-407E-A947-70E740481C1C}">
                <a14:useLocalDpi xmlns:a14="http://schemas.microsoft.com/office/drawing/2010/main" val="0"/>
              </a:ext>
            </a:extLst>
          </a:blip>
          <a:srcRect t="11657" r="27301" b="29469"/>
          <a:stretch/>
        </p:blipFill>
        <p:spPr bwMode="auto">
          <a:xfrm>
            <a:off x="1117998" y="1041400"/>
            <a:ext cx="9559062" cy="543560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41CD6961-C3CA-7F6E-9BBC-C7CDB609CA75}"/>
              </a:ext>
            </a:extLst>
          </p:cNvPr>
          <p:cNvSpPr txBox="1"/>
          <p:nvPr/>
        </p:nvSpPr>
        <p:spPr>
          <a:xfrm>
            <a:off x="1117998" y="518180"/>
            <a:ext cx="8953500" cy="523220"/>
          </a:xfrm>
          <a:prstGeom prst="rect">
            <a:avLst/>
          </a:prstGeom>
          <a:noFill/>
        </p:spPr>
        <p:txBody>
          <a:bodyPr wrap="square">
            <a:spAutoFit/>
          </a:bodyPr>
          <a:lstStyle/>
          <a:p>
            <a:r>
              <a:rPr lang="en-PH" sz="2800" dirty="0">
                <a:effectLst/>
                <a:highlight>
                  <a:srgbClr val="FFFFFF"/>
                </a:highlight>
                <a:latin typeface="Calibri" panose="020F0502020204030204" pitchFamily="34" charset="0"/>
                <a:ea typeface="Calibri" panose="020F0502020204030204" pitchFamily="34" charset="0"/>
              </a:rPr>
              <a:t>Poverty incidence of families and of population, 2015-2021 </a:t>
            </a:r>
            <a:endParaRPr lang="en-PH" sz="2800" dirty="0"/>
          </a:p>
        </p:txBody>
      </p:sp>
      <p:sp>
        <p:nvSpPr>
          <p:cNvPr id="5" name="Slide Number Placeholder 4">
            <a:extLst>
              <a:ext uri="{FF2B5EF4-FFF2-40B4-BE49-F238E27FC236}">
                <a16:creationId xmlns:a16="http://schemas.microsoft.com/office/drawing/2014/main" id="{D23C42AC-D365-7EA1-543F-E5BE51C3D11E}"/>
              </a:ext>
            </a:extLst>
          </p:cNvPr>
          <p:cNvSpPr>
            <a:spLocks noGrp="1"/>
          </p:cNvSpPr>
          <p:nvPr>
            <p:ph type="sldNum" sz="quarter" idx="12"/>
          </p:nvPr>
        </p:nvSpPr>
        <p:spPr/>
        <p:txBody>
          <a:bodyPr/>
          <a:lstStyle/>
          <a:p>
            <a:fld id="{206EC851-B7A2-4E39-BFF2-95D9A25DF6C4}" type="slidenum">
              <a:rPr lang="en-PH" smtClean="0"/>
              <a:t>8</a:t>
            </a:fld>
            <a:endParaRPr lang="en-PH"/>
          </a:p>
        </p:txBody>
      </p:sp>
      <p:sp>
        <p:nvSpPr>
          <p:cNvPr id="6" name="Freeform 7">
            <a:extLst>
              <a:ext uri="{FF2B5EF4-FFF2-40B4-BE49-F238E27FC236}">
                <a16:creationId xmlns:a16="http://schemas.microsoft.com/office/drawing/2014/main" id="{C3F4AF25-915A-22C6-AFB6-FEC52A9555B9}"/>
              </a:ext>
            </a:extLst>
          </p:cNvPr>
          <p:cNvSpPr/>
          <p:nvPr/>
        </p:nvSpPr>
        <p:spPr>
          <a:xfrm>
            <a:off x="10216578" y="4733245"/>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4"/>
            <a:stretch>
              <a:fillRect/>
            </a:stretch>
          </a:blipFill>
        </p:spPr>
      </p:sp>
    </p:spTree>
    <p:extLst>
      <p:ext uri="{BB962C8B-B14F-4D97-AF65-F5344CB8AC3E}">
        <p14:creationId xmlns:p14="http://schemas.microsoft.com/office/powerpoint/2010/main" val="82560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24219D69-58CB-C8B0-C9C3-05FB2020E206}"/>
              </a:ext>
            </a:extLst>
          </p:cNvPr>
          <p:cNvGraphicFramePr>
            <a:graphicFrameLocks noGrp="1"/>
          </p:cNvGraphicFramePr>
          <p:nvPr>
            <p:extLst>
              <p:ext uri="{D42A27DB-BD31-4B8C-83A1-F6EECF244321}">
                <p14:modId xmlns:p14="http://schemas.microsoft.com/office/powerpoint/2010/main" val="878131366"/>
              </p:ext>
            </p:extLst>
          </p:nvPr>
        </p:nvGraphicFramePr>
        <p:xfrm>
          <a:off x="1092200" y="1125308"/>
          <a:ext cx="10007599" cy="5618395"/>
        </p:xfrm>
        <a:graphic>
          <a:graphicData uri="http://schemas.openxmlformats.org/drawingml/2006/table">
            <a:tbl>
              <a:tblPr firstRow="1" firstCol="1" bandRow="1"/>
              <a:tblGrid>
                <a:gridCol w="2432205">
                  <a:extLst>
                    <a:ext uri="{9D8B030D-6E8A-4147-A177-3AD203B41FA5}">
                      <a16:colId xmlns:a16="http://schemas.microsoft.com/office/drawing/2014/main" val="3923022901"/>
                    </a:ext>
                  </a:extLst>
                </a:gridCol>
                <a:gridCol w="1179619">
                  <a:extLst>
                    <a:ext uri="{9D8B030D-6E8A-4147-A177-3AD203B41FA5}">
                      <a16:colId xmlns:a16="http://schemas.microsoft.com/office/drawing/2014/main" val="3436652032"/>
                    </a:ext>
                  </a:extLst>
                </a:gridCol>
                <a:gridCol w="1383721">
                  <a:extLst>
                    <a:ext uri="{9D8B030D-6E8A-4147-A177-3AD203B41FA5}">
                      <a16:colId xmlns:a16="http://schemas.microsoft.com/office/drawing/2014/main" val="3406522072"/>
                    </a:ext>
                  </a:extLst>
                </a:gridCol>
                <a:gridCol w="1179619">
                  <a:extLst>
                    <a:ext uri="{9D8B030D-6E8A-4147-A177-3AD203B41FA5}">
                      <a16:colId xmlns:a16="http://schemas.microsoft.com/office/drawing/2014/main" val="3408337326"/>
                    </a:ext>
                  </a:extLst>
                </a:gridCol>
                <a:gridCol w="1316623">
                  <a:extLst>
                    <a:ext uri="{9D8B030D-6E8A-4147-A177-3AD203B41FA5}">
                      <a16:colId xmlns:a16="http://schemas.microsoft.com/office/drawing/2014/main" val="4014265758"/>
                    </a:ext>
                  </a:extLst>
                </a:gridCol>
                <a:gridCol w="1179619">
                  <a:extLst>
                    <a:ext uri="{9D8B030D-6E8A-4147-A177-3AD203B41FA5}">
                      <a16:colId xmlns:a16="http://schemas.microsoft.com/office/drawing/2014/main" val="341779806"/>
                    </a:ext>
                  </a:extLst>
                </a:gridCol>
                <a:gridCol w="1336193">
                  <a:extLst>
                    <a:ext uri="{9D8B030D-6E8A-4147-A177-3AD203B41FA5}">
                      <a16:colId xmlns:a16="http://schemas.microsoft.com/office/drawing/2014/main" val="1025804883"/>
                    </a:ext>
                  </a:extLst>
                </a:gridCol>
              </a:tblGrid>
              <a:tr h="343782">
                <a:tc>
                  <a:txBody>
                    <a:bodyPr/>
                    <a:lstStyle/>
                    <a:p>
                      <a:pPr algn="l" fontAlgn="t">
                        <a:lnSpc>
                          <a:spcPct val="115000"/>
                        </a:lnSpc>
                        <a:spcBef>
                          <a:spcPts val="0"/>
                        </a:spcBef>
                        <a:spcAft>
                          <a:spcPts val="0"/>
                        </a:spcAft>
                      </a:pPr>
                      <a:r>
                        <a:rPr lang="en-PH" sz="1600" b="0" i="0" u="none" strike="noStrike" dirty="0">
                          <a:effectLst/>
                          <a:highlight>
                            <a:srgbClr val="FFFFFF"/>
                          </a:highlight>
                          <a:latin typeface="Calibri" panose="020F0502020204030204" pitchFamily="34" charset="0"/>
                          <a:ea typeface="Calibri" panose="020F0502020204030204" pitchFamily="34" charset="0"/>
                        </a:rPr>
                        <a:t>Food Group </a:t>
                      </a:r>
                      <a:endParaRPr lang="en-PH" sz="2400" b="0" i="0" u="none" strike="noStrike" dirty="0">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All</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Poorest</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Poor</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Middle</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Rich</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PH" sz="1600" b="0" i="0" u="none" strike="noStrike" dirty="0">
                          <a:effectLst/>
                          <a:highlight>
                            <a:srgbClr val="FFFFFF"/>
                          </a:highlight>
                          <a:latin typeface="Calibri" panose="020F0502020204030204" pitchFamily="34" charset="0"/>
                          <a:ea typeface="Calibri" panose="020F0502020204030204" pitchFamily="34" charset="0"/>
                        </a:rPr>
                        <a:t>Richest</a:t>
                      </a:r>
                      <a:endParaRPr lang="en-PH" sz="2400" b="0" i="0" u="none" strike="noStrike" dirty="0">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551962"/>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Cereals and cereal products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71.5</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66.9</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68.8</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69.7</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72.5</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82.4</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641498"/>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   Rice and rice products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50.4</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49.3</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50.1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50.1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50.4</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52.4</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781637"/>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Starchy roots and tubers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1.6</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1.0</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2.8</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4.2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941529"/>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Sugars and syrups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4.0</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2.0</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3.8</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3.9</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4.5</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5.5</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3894"/>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Fats and oils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5.3</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3.9</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4.6</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6.2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7.3</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648430"/>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Fish and fish products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42.8</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32.3</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28.0</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43.2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dirty="0">
                          <a:effectLst/>
                          <a:highlight>
                            <a:srgbClr val="FFFFFF"/>
                          </a:highlight>
                          <a:latin typeface="Calibri" panose="020F0502020204030204" pitchFamily="34" charset="0"/>
                          <a:ea typeface="Calibri" panose="020F0502020204030204" pitchFamily="34" charset="0"/>
                        </a:rPr>
                        <a:t>47.1</a:t>
                      </a:r>
                      <a:endParaRPr lang="en-PH" sz="2400" b="0" i="0" u="none" strike="noStrike" dirty="0">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dirty="0">
                          <a:effectLst/>
                          <a:highlight>
                            <a:srgbClr val="FFFFFF"/>
                          </a:highlight>
                          <a:latin typeface="Calibri" panose="020F0502020204030204" pitchFamily="34" charset="0"/>
                          <a:ea typeface="Calibri" panose="020F0502020204030204" pitchFamily="34" charset="0"/>
                        </a:rPr>
                        <a:t>58.1</a:t>
                      </a:r>
                      <a:endParaRPr lang="en-PH" sz="2400" b="0" i="0" u="none" strike="noStrike" dirty="0">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907254"/>
                  </a:ext>
                </a:extLst>
              </a:tr>
              <a:tr h="343782">
                <a:tc>
                  <a:txBody>
                    <a:bodyPr/>
                    <a:lstStyle/>
                    <a:p>
                      <a:pPr algn="l" fontAlgn="t">
                        <a:lnSpc>
                          <a:spcPct val="115000"/>
                        </a:lnSpc>
                        <a:spcBef>
                          <a:spcPts val="0"/>
                        </a:spcBef>
                        <a:spcAft>
                          <a:spcPts val="0"/>
                        </a:spcAft>
                      </a:pPr>
                      <a:r>
                        <a:rPr lang="en-PH" sz="1600" b="0" i="0" u="none" strike="noStrike" dirty="0">
                          <a:effectLst/>
                          <a:highlight>
                            <a:srgbClr val="FFFFFF"/>
                          </a:highlight>
                          <a:latin typeface="Calibri" panose="020F0502020204030204" pitchFamily="34" charset="0"/>
                          <a:ea typeface="Calibri" panose="020F0502020204030204" pitchFamily="34" charset="0"/>
                        </a:rPr>
                        <a:t>Meat and meat products</a:t>
                      </a:r>
                      <a:endParaRPr lang="en-PH" sz="2400" b="0" i="0" u="none" strike="noStrike" dirty="0">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37.1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14.3</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24.4</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37.7</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49.8</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dirty="0">
                          <a:effectLst/>
                          <a:highlight>
                            <a:srgbClr val="FFFFFF"/>
                          </a:highlight>
                          <a:latin typeface="Calibri" panose="020F0502020204030204" pitchFamily="34" charset="0"/>
                          <a:ea typeface="Calibri" panose="020F0502020204030204" pitchFamily="34" charset="0"/>
                        </a:rPr>
                        <a:t>62.4</a:t>
                      </a:r>
                      <a:endParaRPr lang="en-PH" sz="2400" b="0" i="0" u="none" strike="noStrike" dirty="0">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329666"/>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Poultry</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18.1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7.8</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12.2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17.1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25.3</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dirty="0">
                          <a:effectLst/>
                          <a:highlight>
                            <a:srgbClr val="FFFFFF"/>
                          </a:highlight>
                          <a:latin typeface="Calibri" panose="020F0502020204030204" pitchFamily="34" charset="0"/>
                          <a:ea typeface="Calibri" panose="020F0502020204030204" pitchFamily="34" charset="0"/>
                        </a:rPr>
                        <a:t>33.0</a:t>
                      </a:r>
                      <a:endParaRPr lang="en-PH" sz="2400" b="0" i="0" u="none" strike="noStrike" dirty="0">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18386"/>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Eggs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10.4</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7.4</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10.6</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10.7</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11.2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13.0</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480148"/>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Milk </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11.1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4.8</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7.3</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10.0</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14.5</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22.1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727537"/>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Vegetables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26.6</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22.5</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24.0</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25.8</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28.4</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34.4</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708376"/>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Fruits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5.6</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2.9</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3.7</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5.0</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6.5</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11.3</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82821"/>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Others</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18.9</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14.1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27.2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19.9</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17.2</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32.1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427719"/>
                  </a:ext>
                </a:extLst>
              </a:tr>
              <a:tr h="343782">
                <a:tc>
                  <a:txBody>
                    <a:bodyPr/>
                    <a:lstStyle/>
                    <a:p>
                      <a:pPr algn="l"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Total</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253.6</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181.3</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215.6</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250.1</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286.0</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lnSpc>
                          <a:spcPct val="115000"/>
                        </a:lnSpc>
                        <a:spcBef>
                          <a:spcPts val="0"/>
                        </a:spcBef>
                        <a:spcAft>
                          <a:spcPts val="0"/>
                        </a:spcAft>
                      </a:pPr>
                      <a:r>
                        <a:rPr lang="en-PH" sz="1600" b="0" i="0" u="none" strike="noStrike">
                          <a:effectLst/>
                          <a:highlight>
                            <a:srgbClr val="FFFFFF"/>
                          </a:highlight>
                          <a:latin typeface="Calibri" panose="020F0502020204030204" pitchFamily="34" charset="0"/>
                          <a:ea typeface="Calibri" panose="020F0502020204030204" pitchFamily="34" charset="0"/>
                        </a:rPr>
                        <a:t>365.8</a:t>
                      </a:r>
                      <a:endParaRPr lang="en-PH" sz="2400" b="0" i="0" u="none" strike="noStrike">
                        <a:effectLst/>
                        <a:latin typeface="Arial" panose="020B0604020202020204" pitchFamily="34" charset="0"/>
                      </a:endParaRPr>
                    </a:p>
                  </a:txBody>
                  <a:tcPr marL="66576" marR="66576" marT="9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585929"/>
                  </a:ext>
                </a:extLst>
              </a:tr>
              <a:tr h="461665">
                <a:tc gridSpan="7">
                  <a:txBody>
                    <a:bodyPr/>
                    <a:lstStyle/>
                    <a:p>
                      <a:pPr algn="l" fontAlgn="t">
                        <a:lnSpc>
                          <a:spcPct val="115000"/>
                        </a:lnSpc>
                        <a:spcBef>
                          <a:spcPts val="0"/>
                        </a:spcBef>
                        <a:spcAft>
                          <a:spcPts val="0"/>
                        </a:spcAft>
                      </a:pPr>
                      <a:r>
                        <a:rPr lang="en-PH" sz="1600" b="0" i="0" u="none" strike="noStrike" dirty="0">
                          <a:effectLst/>
                          <a:highlight>
                            <a:srgbClr val="FFFFFF"/>
                          </a:highlight>
                          <a:latin typeface="Calibri" panose="020F0502020204030204" pitchFamily="34" charset="0"/>
                          <a:ea typeface="Calibri" panose="020F0502020204030204" pitchFamily="34" charset="0"/>
                        </a:rPr>
                        <a:t>Source: DOST-FNRI (2022a). From Briones, R. [18]</a:t>
                      </a:r>
                      <a:endParaRPr lang="en-PH" sz="2400" b="0" i="0" u="none" strike="noStrike" dirty="0">
                        <a:effectLst/>
                        <a:latin typeface="Arial" panose="020B0604020202020204" pitchFamily="34" charset="0"/>
                      </a:endParaRPr>
                    </a:p>
                  </a:txBody>
                  <a:tcPr marL="88768" marR="88768" marT="44384" marB="44384">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extLst>
                  <a:ext uri="{0D108BD9-81ED-4DB2-BD59-A6C34878D82A}">
                    <a16:rowId xmlns:a16="http://schemas.microsoft.com/office/drawing/2014/main" val="2583601522"/>
                  </a:ext>
                </a:extLst>
              </a:tr>
            </a:tbl>
          </a:graphicData>
        </a:graphic>
      </p:graphicFrame>
      <p:sp>
        <p:nvSpPr>
          <p:cNvPr id="12" name="TextBox 11">
            <a:extLst>
              <a:ext uri="{FF2B5EF4-FFF2-40B4-BE49-F238E27FC236}">
                <a16:creationId xmlns:a16="http://schemas.microsoft.com/office/drawing/2014/main" id="{2F32A70E-5B7E-B630-8DC7-285462A6974B}"/>
              </a:ext>
            </a:extLst>
          </p:cNvPr>
          <p:cNvSpPr txBox="1"/>
          <p:nvPr/>
        </p:nvSpPr>
        <p:spPr>
          <a:xfrm>
            <a:off x="990599" y="507878"/>
            <a:ext cx="10871201" cy="424732"/>
          </a:xfrm>
          <a:prstGeom prst="rect">
            <a:avLst/>
          </a:prstGeom>
          <a:noFill/>
        </p:spPr>
        <p:txBody>
          <a:bodyPr wrap="square">
            <a:spAutoFit/>
          </a:bodyPr>
          <a:lstStyle/>
          <a:p>
            <a:pPr marL="0" marR="0" lvl="0" indent="0" fontAlgn="base">
              <a:lnSpc>
                <a:spcPct val="90000"/>
              </a:lnSpc>
              <a:spcBef>
                <a:spcPct val="0"/>
              </a:spcBef>
              <a:spcAft>
                <a:spcPts val="600"/>
              </a:spcAft>
              <a:buClrTx/>
              <a:buSzTx/>
              <a:tabLst/>
            </a:pPr>
            <a:r>
              <a:rPr kumimoji="0" lang="en-US" altLang="en-US" sz="2400" b="1" i="0" u="none" strike="noStrike" kern="1200" cap="none" normalizeH="0" baseline="0" dirty="0">
                <a:ln>
                  <a:noFill/>
                </a:ln>
                <a:effectLst/>
                <a:latin typeface="+mj-lt"/>
                <a:ea typeface="+mj-ea"/>
                <a:cs typeface="+mj-cs"/>
              </a:rPr>
              <a:t>Mean food cost of households, by major food group and wealth quintile,2018-2019.</a:t>
            </a:r>
          </a:p>
        </p:txBody>
      </p:sp>
      <p:sp>
        <p:nvSpPr>
          <p:cNvPr id="13" name="Slide Number Placeholder 12">
            <a:extLst>
              <a:ext uri="{FF2B5EF4-FFF2-40B4-BE49-F238E27FC236}">
                <a16:creationId xmlns:a16="http://schemas.microsoft.com/office/drawing/2014/main" id="{D3BADBA4-D27D-9580-EA7B-F8C52B672142}"/>
              </a:ext>
            </a:extLst>
          </p:cNvPr>
          <p:cNvSpPr>
            <a:spLocks noGrp="1"/>
          </p:cNvSpPr>
          <p:nvPr>
            <p:ph type="sldNum" sz="quarter" idx="12"/>
          </p:nvPr>
        </p:nvSpPr>
        <p:spPr/>
        <p:txBody>
          <a:bodyPr/>
          <a:lstStyle/>
          <a:p>
            <a:fld id="{206EC851-B7A2-4E39-BFF2-95D9A25DF6C4}" type="slidenum">
              <a:rPr lang="en-PH" smtClean="0"/>
              <a:t>9</a:t>
            </a:fld>
            <a:endParaRPr lang="en-PH"/>
          </a:p>
        </p:txBody>
      </p:sp>
      <p:sp>
        <p:nvSpPr>
          <p:cNvPr id="14" name="Freeform 7">
            <a:extLst>
              <a:ext uri="{FF2B5EF4-FFF2-40B4-BE49-F238E27FC236}">
                <a16:creationId xmlns:a16="http://schemas.microsoft.com/office/drawing/2014/main" id="{000D8F2D-7B0E-19F0-C5C4-E71857ADA7AC}"/>
              </a:ext>
            </a:extLst>
          </p:cNvPr>
          <p:cNvSpPr/>
          <p:nvPr/>
        </p:nvSpPr>
        <p:spPr>
          <a:xfrm>
            <a:off x="10911272" y="2630147"/>
            <a:ext cx="1597705" cy="1597705"/>
          </a:xfrm>
          <a:custGeom>
            <a:avLst/>
            <a:gdLst/>
            <a:ahLst/>
            <a:cxnLst/>
            <a:rect l="l" t="t" r="r" b="b"/>
            <a:pathLst>
              <a:path w="2396557" h="2396557">
                <a:moveTo>
                  <a:pt x="0" y="0"/>
                </a:moveTo>
                <a:lnTo>
                  <a:pt x="2396557" y="0"/>
                </a:lnTo>
                <a:lnTo>
                  <a:pt x="2396557" y="2396558"/>
                </a:lnTo>
                <a:lnTo>
                  <a:pt x="0" y="2396558"/>
                </a:lnTo>
                <a:lnTo>
                  <a:pt x="0" y="0"/>
                </a:lnTo>
                <a:close/>
              </a:path>
            </a:pathLst>
          </a:custGeom>
          <a:blipFill>
            <a:blip r:embed="rId3"/>
            <a:stretch>
              <a:fillRect/>
            </a:stretch>
          </a:blipFill>
        </p:spPr>
      </p:sp>
    </p:spTree>
    <p:extLst>
      <p:ext uri="{BB962C8B-B14F-4D97-AF65-F5344CB8AC3E}">
        <p14:creationId xmlns:p14="http://schemas.microsoft.com/office/powerpoint/2010/main" val="2535561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3945</Words>
  <Application>Microsoft Office PowerPoint</Application>
  <PresentationFormat>Widescreen</PresentationFormat>
  <Paragraphs>459</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Calibri </vt:lpstr>
      <vt:lpstr>Muli Semi-Bold</vt:lpstr>
      <vt:lpstr>Poppins Semi-Bold</vt:lpstr>
      <vt:lpstr>Arial</vt:lpstr>
      <vt:lpstr>Calibri</vt:lpstr>
      <vt:lpstr>Calibri Light</vt:lpstr>
      <vt:lpstr>Montserrat</vt:lpstr>
      <vt:lpstr>Palatino Linotype</vt:lpstr>
      <vt:lpstr>Poppins</vt:lpstr>
      <vt:lpstr>Poppins Bold</vt:lpstr>
      <vt:lpstr>Trade Gothic Next Heavy</vt:lpstr>
      <vt:lpstr>Wingdings</vt:lpstr>
      <vt:lpstr>Office Theme</vt:lpstr>
      <vt:lpstr>49th  Nutrition  Month</vt:lpstr>
      <vt:lpstr>PowerPoint Presentation</vt:lpstr>
      <vt:lpstr>PowerPoint Presentation</vt:lpstr>
      <vt:lpstr>PowerPoint Presentation</vt:lpstr>
      <vt:lpstr>PowerPoint Presentation</vt:lpstr>
      <vt:lpstr>PowerPoint Presentation</vt:lpstr>
      <vt:lpstr>Food affordability</vt:lpstr>
      <vt:lpstr>PowerPoint Presentation</vt:lpstr>
      <vt:lpstr>PowerPoint Presentation</vt:lpstr>
      <vt:lpstr>Filipinos tend to misallocate food spending </vt:lpstr>
      <vt:lpstr>Food is getting more expensive! </vt:lpstr>
      <vt:lpstr>Levels of diet quality</vt:lpstr>
      <vt:lpstr>Sustainable Healthy diets</vt:lpstr>
      <vt:lpstr>PowerPoint Presentation</vt:lpstr>
      <vt:lpstr>Filipinos are not consuming healthy diets </vt:lpstr>
      <vt:lpstr>Filipinos can’t afford a healthy diet </vt:lpstr>
      <vt:lpstr>PowerPoint Presentation</vt:lpstr>
      <vt:lpstr>Not consuming healthy diets results to</vt:lpstr>
      <vt:lpstr>Some actions to support affordable healthy diets </vt:lpstr>
      <vt:lpstr>PowerPoint Presentation</vt:lpstr>
      <vt:lpstr>Recommended actions for sustainable healthy diets</vt:lpstr>
      <vt:lpstr>Policy actions for Food System transformation</vt:lpstr>
      <vt:lpstr>Policy actions for Food System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49th  Nutrition  Month</dc:title>
  <dc:creator>Jovita B. Raval</dc:creator>
  <cp:lastModifiedBy>Jovita B. Raval</cp:lastModifiedBy>
  <cp:revision>5</cp:revision>
  <dcterms:created xsi:type="dcterms:W3CDTF">2023-06-30T13:30:32Z</dcterms:created>
  <dcterms:modified xsi:type="dcterms:W3CDTF">2023-06-30T19:53:35Z</dcterms:modified>
</cp:coreProperties>
</file>